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46" r:id="rId2"/>
    <p:sldId id="299" r:id="rId3"/>
    <p:sldId id="347" r:id="rId4"/>
    <p:sldId id="30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48D4B-D45D-4427-9765-E1EB54366387}" v="8" dt="2025-08-06T00:40:35.4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98" d="100"/>
          <a:sy n="98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D68EB2B-D7C9-4B37-AB38-D98956AC9D9B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04385C5-F181-4DE0-8869-409381CBF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4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68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1438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93977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062400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79671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0043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6001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78705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17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124005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40122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2544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939298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57C8F-149D-4D58-A99C-DDCCF499EF7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7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4071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757C8F-149D-4D58-A99C-DDCCF499EF72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5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9976"/>
            <a:ext cx="12192000" cy="2478024"/>
          </a:xfrm>
          <a:prstGeom prst="rect">
            <a:avLst/>
          </a:prstGeom>
        </p:spPr>
      </p:pic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284" y="6301715"/>
            <a:ext cx="784709" cy="506141"/>
          </a:xfrm>
        </p:spPr>
        <p:txBody>
          <a:bodyPr/>
          <a:lstStyle>
            <a:lvl1pPr>
              <a:defRPr b="1">
                <a:solidFill>
                  <a:srgbClr val="0067A2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11" y="6141216"/>
            <a:ext cx="2813540" cy="7167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1" y="6320002"/>
            <a:ext cx="1632740" cy="35757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49081" y="634300"/>
            <a:ext cx="11024940" cy="1244183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b="1">
                <a:ln>
                  <a:noFill/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.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49081" y="2580209"/>
            <a:ext cx="11024940" cy="2896699"/>
          </a:xfrm>
          <a:noFill/>
          <a:ln>
            <a:noFill/>
          </a:ln>
        </p:spPr>
        <p:txBody>
          <a:bodyPr>
            <a:normAutofit/>
          </a:bodyPr>
          <a:lstStyle>
            <a:lvl1pPr marL="285750" indent="-285750">
              <a:buClr>
                <a:srgbClr val="0067A2"/>
              </a:buClr>
              <a:buSzPct val="150000"/>
              <a:buFont typeface="Arial" charset="0"/>
              <a:buChar char="•"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iriure</a:t>
            </a:r>
            <a:r>
              <a:rPr lang="en-US" dirty="0"/>
              <a:t> dolor in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qui </a:t>
            </a:r>
            <a:r>
              <a:rPr lang="en-US" dirty="0" err="1"/>
              <a:t>blandit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luptatum</a:t>
            </a:r>
            <a:r>
              <a:rPr lang="en-US" dirty="0"/>
              <a:t> </a:t>
            </a:r>
            <a:r>
              <a:rPr lang="en-US" dirty="0" err="1"/>
              <a:t>zzril</a:t>
            </a:r>
            <a:r>
              <a:rPr lang="en-US" dirty="0"/>
              <a:t> </a:t>
            </a:r>
            <a:r>
              <a:rPr lang="en-US" dirty="0" err="1"/>
              <a:t>delenit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feugait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cons </a:t>
            </a:r>
            <a:r>
              <a:rPr lang="en-US" dirty="0" err="1"/>
              <a:t>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wisi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</a:t>
            </a:r>
            <a:r>
              <a:rPr lang="en-US" dirty="0" err="1"/>
              <a:t>exerci</a:t>
            </a:r>
            <a:r>
              <a:rPr lang="en-US" dirty="0"/>
              <a:t> </a:t>
            </a:r>
            <a:r>
              <a:rPr lang="en-US" dirty="0" err="1"/>
              <a:t>tation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49081" y="2021701"/>
            <a:ext cx="11024940" cy="421697"/>
          </a:xfrm>
          <a:noFill/>
          <a:ln>
            <a:noFill/>
          </a:ln>
        </p:spPr>
        <p:txBody>
          <a:bodyPr>
            <a:normAutofit/>
          </a:bodyPr>
          <a:lstStyle>
            <a:lvl1pPr marL="0" indent="0">
              <a:buClr>
                <a:srgbClr val="0067A2"/>
              </a:buClr>
              <a:buFont typeface="Arial" charset="0"/>
              <a:buNone/>
              <a:defRPr sz="1400" b="0">
                <a:ln>
                  <a:noFill/>
                </a:ln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b="1">
                <a:ln>
                  <a:solidFill>
                    <a:srgbClr val="0067A2"/>
                  </a:solidFill>
                </a:ln>
                <a:solidFill>
                  <a:srgbClr val="0067A2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1589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7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7" y="5508531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50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010E0B8E-7552-410A-9305-A87DE1912F3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151948" y="414324"/>
            <a:ext cx="13798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1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3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57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25476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30292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fld id="{B9B69D84-949F-43D4-8162-107D155DA1C3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9657"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66846D-EE0C-4EFB-A213-D5DE58EB9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5092" y="616076"/>
            <a:ext cx="2701839" cy="7880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390529-B0FB-4ED8-818D-88E74452091C}"/>
              </a:ext>
            </a:extLst>
          </p:cNvPr>
          <p:cNvSpPr txBox="1"/>
          <p:nvPr/>
        </p:nvSpPr>
        <p:spPr>
          <a:xfrm>
            <a:off x="1118380" y="2049240"/>
            <a:ext cx="96363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ts val="1405"/>
              </a:lnSpc>
              <a:spcBef>
                <a:spcPts val="1200"/>
              </a:spcBef>
              <a:spcAft>
                <a:spcPts val="360"/>
              </a:spcAft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ts val="1405"/>
              </a:lnSpc>
              <a:spcBef>
                <a:spcPts val="1200"/>
              </a:spcBef>
              <a:spcAft>
                <a:spcPts val="360"/>
              </a:spcAft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IEEE Systems Council Chapters Summit</a:t>
            </a:r>
          </a:p>
          <a:p>
            <a:pPr algn="ctr"/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Saturday, November 8, 2025</a:t>
            </a:r>
          </a:p>
        </p:txBody>
      </p:sp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53906762-D70B-839E-F318-4E52E5A21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890" y="4122638"/>
            <a:ext cx="2046183" cy="21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70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6473B-B910-ACF5-9F59-8DE6CDD06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49" y="397364"/>
            <a:ext cx="10515600" cy="553336"/>
          </a:xfrm>
        </p:spPr>
        <p:txBody>
          <a:bodyPr/>
          <a:lstStyle/>
          <a:p>
            <a:r>
              <a:rPr lang="en-US" dirty="0"/>
              <a:t>Chapters congress -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A49A8-42E4-DC97-1B56-3D7696AE0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08" y="950700"/>
            <a:ext cx="11170641" cy="56206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/>
              <a:t>Draft Agenda (1pm – 5pm) </a:t>
            </a:r>
            <a:endParaRPr lang="en-US" sz="4400" dirty="0"/>
          </a:p>
          <a:p>
            <a:pPr lvl="1" fontAlgn="base"/>
            <a:r>
              <a:rPr lang="en-US" sz="2000" dirty="0"/>
              <a:t>Welcome &amp; Opening Remarks – </a:t>
            </a:r>
            <a:r>
              <a:rPr lang="en-US" sz="2000" i="1" dirty="0"/>
              <a:t>Andy Chen, Systems Council President – 10- min</a:t>
            </a:r>
            <a:endParaRPr lang="en-US" sz="1200" dirty="0"/>
          </a:p>
          <a:p>
            <a:pPr lvl="1" fontAlgn="base"/>
            <a:r>
              <a:rPr lang="en-US" sz="2000" dirty="0"/>
              <a:t>Member Services – </a:t>
            </a:r>
            <a:r>
              <a:rPr lang="en-US" sz="2000" i="1" dirty="0"/>
              <a:t>Bozenna Pasik-Duncan, VP Member Services – 5 min</a:t>
            </a:r>
            <a:endParaRPr lang="en-US" sz="1200" dirty="0"/>
          </a:p>
          <a:p>
            <a:pPr lvl="1" fontAlgn="base"/>
            <a:r>
              <a:rPr lang="en-US" sz="2000" dirty="0"/>
              <a:t>Chapters – </a:t>
            </a:r>
            <a:r>
              <a:rPr lang="en-US" sz="2000" i="1" dirty="0"/>
              <a:t>Loretta Arellano, Chapters Coordinator – 5 min</a:t>
            </a:r>
            <a:endParaRPr lang="en-US" sz="1200" dirty="0"/>
          </a:p>
          <a:p>
            <a:pPr lvl="1" fontAlgn="base"/>
            <a:r>
              <a:rPr lang="en-US" sz="2000" dirty="0"/>
              <a:t>Conferences – </a:t>
            </a:r>
            <a:r>
              <a:rPr lang="en-US" sz="2000" i="1" dirty="0"/>
              <a:t>Paolo Carbone, VP Conferences – 5min</a:t>
            </a:r>
            <a:endParaRPr lang="en-US" sz="1200" dirty="0"/>
          </a:p>
          <a:p>
            <a:pPr lvl="1" fontAlgn="base"/>
            <a:r>
              <a:rPr lang="en-US" sz="2000"/>
              <a:t>Publications – </a:t>
            </a:r>
            <a:r>
              <a:rPr lang="en-US" sz="2000" i="1" dirty="0"/>
              <a:t>Fabrice Labeau, VP Publications – 5 min </a:t>
            </a:r>
            <a:endParaRPr lang="en-US" sz="1200" dirty="0"/>
          </a:p>
          <a:p>
            <a:pPr lvl="1" fontAlgn="base"/>
            <a:r>
              <a:rPr lang="en-US" sz="2000" dirty="0"/>
              <a:t>Technical Operations – </a:t>
            </a:r>
            <a:r>
              <a:rPr lang="en-US" sz="2000" i="1" dirty="0"/>
              <a:t>Andre Oboler, VP Technical Operations – 5 min </a:t>
            </a:r>
            <a:endParaRPr lang="en-US" sz="1200" dirty="0"/>
          </a:p>
          <a:p>
            <a:pPr lvl="1" fontAlgn="base"/>
            <a:r>
              <a:rPr lang="en-US" sz="2000" dirty="0"/>
              <a:t>Chapter Chair Presentations (each chapter in attendance) – Introduce team, goals, activities, and key takeaways – 5 min </a:t>
            </a:r>
            <a:r>
              <a:rPr lang="en-US" sz="2000" dirty="0" err="1"/>
              <a:t>ea</a:t>
            </a:r>
            <a:endParaRPr lang="en-US" sz="1200" dirty="0"/>
          </a:p>
          <a:p>
            <a:pPr lvl="1" fontAlgn="base"/>
            <a:r>
              <a:rPr lang="en-US" sz="2000" dirty="0"/>
              <a:t>Open Discussion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600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E58A88-7FB9-E7A0-A592-CF7531B77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E2E716-EED3-7B16-D66B-A24F0F8490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Google Shape;87;p1">
            <a:extLst>
              <a:ext uri="{FF2B5EF4-FFF2-40B4-BE49-F238E27FC236}">
                <a16:creationId xmlns:a16="http://schemas.microsoft.com/office/drawing/2014/main" id="{4295F56B-912F-650F-88A6-55957481BC29}"/>
              </a:ext>
            </a:extLst>
          </p:cNvPr>
          <p:cNvSpPr txBox="1"/>
          <p:nvPr/>
        </p:nvSpPr>
        <p:spPr>
          <a:xfrm>
            <a:off x="379379" y="3568053"/>
            <a:ext cx="5384999" cy="242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267" tIns="0" rIns="58267" bIns="0" anchor="t" anchorCtr="0">
            <a:noAutofit/>
          </a:bodyPr>
          <a:lstStyle/>
          <a:p>
            <a:r>
              <a:rPr lang="en-US" sz="1400" u="sng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Personal:</a:t>
            </a:r>
            <a:endParaRPr sz="2400" dirty="0"/>
          </a:p>
          <a:p>
            <a:pPr>
              <a:spcBef>
                <a:spcPts val="637"/>
              </a:spcBef>
            </a:pPr>
            <a:r>
              <a:rPr lang="en-GB" sz="14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Amateur Golf </a:t>
            </a:r>
            <a:r>
              <a:rPr lang="en-GB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 Enjoys the strategic and meditative aspects of the game, often drawing parallels between precision in golf and systems thinking.</a:t>
            </a:r>
          </a:p>
          <a:p>
            <a:pPr>
              <a:spcBef>
                <a:spcPts val="637"/>
              </a:spcBef>
            </a:pPr>
            <a:r>
              <a:rPr lang="en-GB" sz="14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Former Taekwondo Practitioner </a:t>
            </a:r>
            <a:r>
              <a:rPr lang="en-GB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 Values discipline, focus, and resilience developed through martial arts, which continue to influence professional and personal life.</a:t>
            </a:r>
          </a:p>
          <a:p>
            <a:pPr>
              <a:spcBef>
                <a:spcPts val="637"/>
              </a:spcBef>
            </a:pPr>
            <a:r>
              <a:rPr lang="en-GB" sz="1400" b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Persian Poetry Enthusiast </a:t>
            </a:r>
            <a:r>
              <a:rPr lang="en-GB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– Deeply appreciates the philosophical and lyrical richness of Persian literature, especially the works of Hafez and Rumi.</a:t>
            </a:r>
          </a:p>
          <a:p>
            <a:pPr>
              <a:spcBef>
                <a:spcPts val="637"/>
              </a:spcBef>
            </a:pPr>
            <a:endParaRPr sz="2400" dirty="0"/>
          </a:p>
          <a:p>
            <a:pPr>
              <a:spcBef>
                <a:spcPts val="637"/>
              </a:spcBef>
            </a:pPr>
            <a:r>
              <a:rPr lang="en-US" sz="13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 dirty="0"/>
          </a:p>
          <a:p>
            <a:pPr>
              <a:spcBef>
                <a:spcPts val="637"/>
              </a:spcBef>
            </a:pPr>
            <a:r>
              <a:rPr lang="en-US" sz="1333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 dirty="0"/>
          </a:p>
        </p:txBody>
      </p:sp>
      <p:sp>
        <p:nvSpPr>
          <p:cNvPr id="13" name="Google Shape;88;p1">
            <a:extLst>
              <a:ext uri="{FF2B5EF4-FFF2-40B4-BE49-F238E27FC236}">
                <a16:creationId xmlns:a16="http://schemas.microsoft.com/office/drawing/2014/main" id="{53F85B56-B6C1-1D09-558A-5CB336F517ED}"/>
              </a:ext>
            </a:extLst>
          </p:cNvPr>
          <p:cNvSpPr txBox="1"/>
          <p:nvPr/>
        </p:nvSpPr>
        <p:spPr>
          <a:xfrm>
            <a:off x="6372202" y="591231"/>
            <a:ext cx="5225636" cy="2263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67" u="sng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Professional Profile/</a:t>
            </a:r>
            <a:r>
              <a:rPr lang="en-US" sz="1467" u="sng" dirty="0" err="1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Biosketch</a:t>
            </a:r>
            <a:endParaRPr sz="1467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>
              <a:spcBef>
                <a:spcPts val="637"/>
              </a:spcBef>
            </a:pPr>
            <a:r>
              <a:rPr lang="en-GB" sz="1467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Senior Lecturer at Nottingham Trent University with over 40 years of experience spanning both academia and the IT industry. Throughout my career, I have designed and deployed different innovative IT solutions, earning prestigious national (UK) and international (EU) awards for Innovation &amp; Excellence. My work combines deep technical expertise with ethical foresight, focusing on responsible AI integration and socio-technical systems.</a:t>
            </a:r>
            <a:endParaRPr lang="en-US" sz="14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" name="Google Shape;90;p1">
            <a:extLst>
              <a:ext uri="{FF2B5EF4-FFF2-40B4-BE49-F238E27FC236}">
                <a16:creationId xmlns:a16="http://schemas.microsoft.com/office/drawing/2014/main" id="{5825CD24-9E74-0E37-2711-C8AB7F1081B2}"/>
              </a:ext>
            </a:extLst>
          </p:cNvPr>
          <p:cNvSpPr txBox="1"/>
          <p:nvPr/>
        </p:nvSpPr>
        <p:spPr>
          <a:xfrm>
            <a:off x="2710695" y="677438"/>
            <a:ext cx="3053683" cy="164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Name:  Farhad Fassihi Tash</a:t>
            </a:r>
          </a:p>
          <a:p>
            <a:r>
              <a:rPr lang="en-US" sz="1400" i="1" dirty="0">
                <a:solidFill>
                  <a:srgbClr val="000000"/>
                </a:solidFill>
                <a:latin typeface="Libre Franklin"/>
                <a:sym typeface="Libre Franklin"/>
              </a:rPr>
              <a:t>Position: Chapter Chair</a:t>
            </a:r>
            <a:endParaRPr sz="2400" dirty="0"/>
          </a:p>
          <a:p>
            <a:pPr>
              <a:spcBef>
                <a:spcPts val="192"/>
              </a:spcBef>
            </a:pPr>
            <a:r>
              <a:rPr lang="en-US" sz="1400" i="1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Senior Lecturer, Department of Computer Science </a:t>
            </a:r>
            <a:endParaRPr sz="14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>
              <a:spcBef>
                <a:spcPts val="192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Region/ Section: Region 8, UK &amp; Ireland Section</a:t>
            </a:r>
            <a:endParaRPr sz="2400" dirty="0"/>
          </a:p>
          <a:p>
            <a:pPr>
              <a:spcBef>
                <a:spcPts val="192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Contact info: +44 7970911646	</a:t>
            </a:r>
            <a:endParaRPr sz="2400" dirty="0"/>
          </a:p>
          <a:p>
            <a:pPr>
              <a:spcBef>
                <a:spcPts val="192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 </a:t>
            </a:r>
            <a:endParaRPr sz="2400" dirty="0"/>
          </a:p>
          <a:p>
            <a:pPr>
              <a:spcBef>
                <a:spcPts val="192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 dirty="0"/>
          </a:p>
          <a:p>
            <a:pPr>
              <a:spcBef>
                <a:spcPts val="637"/>
              </a:spcBef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 </a:t>
            </a:r>
            <a:endParaRPr sz="2400" dirty="0"/>
          </a:p>
        </p:txBody>
      </p:sp>
      <p:sp>
        <p:nvSpPr>
          <p:cNvPr id="17" name="Google Shape;92;p1">
            <a:extLst>
              <a:ext uri="{FF2B5EF4-FFF2-40B4-BE49-F238E27FC236}">
                <a16:creationId xmlns:a16="http://schemas.microsoft.com/office/drawing/2014/main" id="{07D863C1-BBB8-33E4-127E-45175599A4CD}"/>
              </a:ext>
            </a:extLst>
          </p:cNvPr>
          <p:cNvSpPr txBox="1"/>
          <p:nvPr/>
        </p:nvSpPr>
        <p:spPr>
          <a:xfrm>
            <a:off x="6509224" y="3605190"/>
            <a:ext cx="5425585" cy="2388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467" u="sng" dirty="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IEEE Experiences</a:t>
            </a:r>
          </a:p>
          <a:p>
            <a:pPr>
              <a:buClr>
                <a:srgbClr val="000000"/>
              </a:buClr>
              <a:buSzPts val="1050"/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Senior Member, IEEE, </a:t>
            </a:r>
          </a:p>
          <a:p>
            <a:pPr>
              <a:buClr>
                <a:srgbClr val="000000"/>
              </a:buClr>
              <a:buSzPts val="1050"/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Chair, Systematic Innovation SIG (2019- to date)</a:t>
            </a:r>
          </a:p>
          <a:p>
            <a:pPr>
              <a:buClr>
                <a:srgbClr val="000000"/>
              </a:buClr>
              <a:buSzPts val="1050"/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Organizer, “AI, Systematic Innovation symposium (2019)</a:t>
            </a:r>
          </a:p>
          <a:p>
            <a:pPr>
              <a:buClr>
                <a:srgbClr val="000000"/>
              </a:buClr>
              <a:buSzPts val="1050"/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Acting Chair, Systems Council Chapter (2024 -2027)</a:t>
            </a:r>
          </a:p>
          <a:p>
            <a:pPr>
              <a:buClr>
                <a:srgbClr val="000000"/>
              </a:buClr>
              <a:buSzPts val="1050"/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en-GB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Chair, Systems Council Chapter (2025 - 2026)</a:t>
            </a:r>
          </a:p>
          <a:p>
            <a:pPr>
              <a:buClr>
                <a:srgbClr val="000000"/>
              </a:buClr>
              <a:buSzPts val="1050"/>
            </a:pPr>
            <a:r>
              <a:rPr lang="en-GB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Sponsor, “DASET 26” Conference , Dundee, Scotland, (Jan. 2026)</a:t>
            </a:r>
          </a:p>
          <a:p>
            <a:pPr>
              <a:buClr>
                <a:srgbClr val="000000"/>
              </a:buClr>
              <a:buSzPts val="1050"/>
            </a:pPr>
            <a:r>
              <a:rPr lang="en-GB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lang="en-US" sz="1400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>
              <a:buClr>
                <a:srgbClr val="000000"/>
              </a:buClr>
              <a:buSzPts val="1050"/>
            </a:pPr>
            <a:r>
              <a:rPr lang="en-US" sz="1400" dirty="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endParaRPr sz="1333" dirty="0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06BEB9F-9DFD-832F-4931-A6D074985762}"/>
              </a:ext>
            </a:extLst>
          </p:cNvPr>
          <p:cNvCxnSpPr>
            <a:cxnSpLocks/>
          </p:cNvCxnSpPr>
          <p:nvPr/>
        </p:nvCxnSpPr>
        <p:spPr>
          <a:xfrm>
            <a:off x="5965605" y="384626"/>
            <a:ext cx="130395" cy="6174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BD9193-05D4-125F-856D-426E730EF404}"/>
              </a:ext>
            </a:extLst>
          </p:cNvPr>
          <p:cNvCxnSpPr>
            <a:cxnSpLocks/>
          </p:cNvCxnSpPr>
          <p:nvPr/>
        </p:nvCxnSpPr>
        <p:spPr>
          <a:xfrm flipV="1">
            <a:off x="126797" y="3221375"/>
            <a:ext cx="11908376" cy="938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E9BFDD-0450-5A7D-47A7-6A2C2DC56740}"/>
              </a:ext>
            </a:extLst>
          </p:cNvPr>
          <p:cNvSpPr txBox="1"/>
          <p:nvPr/>
        </p:nvSpPr>
        <p:spPr>
          <a:xfrm>
            <a:off x="778546" y="1343410"/>
            <a:ext cx="746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</a:t>
            </a:r>
          </a:p>
        </p:txBody>
      </p:sp>
      <p:pic>
        <p:nvPicPr>
          <p:cNvPr id="4" name="Picture 3" descr="A person with a mustache wearing a jacket and tie&#10;&#10;AI-generated content may be incorrect.">
            <a:extLst>
              <a:ext uri="{FF2B5EF4-FFF2-40B4-BE49-F238E27FC236}">
                <a16:creationId xmlns:a16="http://schemas.microsoft.com/office/drawing/2014/main" id="{EDAC67CE-A9B6-0DCD-4C11-9FA64F016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6" y="615129"/>
            <a:ext cx="183832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1F8EE-CBD2-F0AD-FA8B-D24BB95CF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181"/>
            <a:ext cx="10825264" cy="553336"/>
          </a:xfrm>
        </p:spPr>
        <p:txBody>
          <a:bodyPr/>
          <a:lstStyle/>
          <a:p>
            <a:r>
              <a:rPr lang="en-US" dirty="0"/>
              <a:t>Chapter Name:  Systems Council Chapter, UK &amp; Ireland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0B8D5C9-231A-0940-C4F2-71F806B64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244" y="3752277"/>
            <a:ext cx="5575028" cy="181128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5"/>
                </a:solidFill>
              </a:rPr>
              <a:t>How can Systems Council make your chapter more successful?</a:t>
            </a:r>
          </a:p>
          <a:p>
            <a:r>
              <a:rPr lang="en-US" sz="2000" i="0" dirty="0"/>
              <a:t>Regular meetings and brainstorming sessions with fellow officials from different sections and Regions to discuss joint activities</a:t>
            </a:r>
          </a:p>
          <a:p>
            <a:endParaRPr lang="en-US" sz="2000" b="1" dirty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  <a:p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D1D987-4273-D6DA-C7C2-B358E16AE4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04" y="1264135"/>
            <a:ext cx="5181600" cy="18333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5"/>
                </a:solidFill>
              </a:rPr>
              <a:t> What are your chapter goals?</a:t>
            </a:r>
          </a:p>
          <a:p>
            <a:pPr marL="0" indent="0">
              <a:buNone/>
            </a:pPr>
            <a:r>
              <a:rPr lang="en-US" sz="2000" dirty="0"/>
              <a:t>Systematic application/utilization  of AI and ML in fostering Sustainability and Resilience in society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8050E8-C77C-805C-7381-0DF4C43CC231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05360" y="3875394"/>
            <a:ext cx="5181600" cy="1811281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5"/>
                </a:solidFill>
              </a:rPr>
              <a:t>What are your chapter challenges?  (communication challenges? ) </a:t>
            </a:r>
          </a:p>
          <a:p>
            <a:r>
              <a:rPr lang="en-US" sz="2000" i="0" dirty="0" err="1"/>
              <a:t>Vtools</a:t>
            </a:r>
            <a:r>
              <a:rPr lang="en-US" sz="2000" i="0" dirty="0"/>
              <a:t> </a:t>
            </a:r>
          </a:p>
          <a:p>
            <a:r>
              <a:rPr lang="en-US" sz="2000" i="0" dirty="0"/>
              <a:t>Budgetary Constraints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EE6DEA0-9A6F-20A0-A3DD-D1E267FD1CF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1281858"/>
            <a:ext cx="5181600" cy="181128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chemeClr val="accent5"/>
                </a:solidFill>
              </a:rPr>
              <a:t>What is the major or favorite event held in 2024 or 2025</a:t>
            </a:r>
          </a:p>
          <a:p>
            <a:r>
              <a:rPr lang="en-US" sz="2000" i="0" dirty="0"/>
              <a:t>Organizing “Research Connect”, a student competition for 2026, securing sponsorship for cash prizes as well as support from Microsoft UK for the winning Projects.</a:t>
            </a:r>
          </a:p>
          <a:p>
            <a:endParaRPr lang="en-US" sz="2000" i="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C9AD10D-B404-2686-1C8E-367EF84F2DDA}"/>
              </a:ext>
            </a:extLst>
          </p:cNvPr>
          <p:cNvCxnSpPr>
            <a:cxnSpLocks/>
          </p:cNvCxnSpPr>
          <p:nvPr/>
        </p:nvCxnSpPr>
        <p:spPr>
          <a:xfrm>
            <a:off x="5998204" y="1584308"/>
            <a:ext cx="97796" cy="46306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717E65A-6BC1-5F7A-BDBE-1E94D7D435A6}"/>
              </a:ext>
            </a:extLst>
          </p:cNvPr>
          <p:cNvCxnSpPr>
            <a:cxnSpLocks/>
          </p:cNvCxnSpPr>
          <p:nvPr/>
        </p:nvCxnSpPr>
        <p:spPr>
          <a:xfrm flipV="1">
            <a:off x="137935" y="3752277"/>
            <a:ext cx="11431222" cy="3000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8112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Arellano - RS Chapter and DL Rpts_AdCom May 2021</Template>
  <TotalTime>41936</TotalTime>
  <Words>492</Words>
  <Application>Microsoft Office PowerPoint</Application>
  <PresentationFormat>Widescreen</PresentationFormat>
  <Paragraphs>55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LucidaGrande</vt:lpstr>
      <vt:lpstr>Arial</vt:lpstr>
      <vt:lpstr>Calibri</vt:lpstr>
      <vt:lpstr>Courier New</vt:lpstr>
      <vt:lpstr>Libre Franklin</vt:lpstr>
      <vt:lpstr>Libre Franklin Medium</vt:lpstr>
      <vt:lpstr>Verdana</vt:lpstr>
      <vt:lpstr>Wingdings</vt:lpstr>
      <vt:lpstr>Theme 1</vt:lpstr>
      <vt:lpstr>PowerPoint Presentation</vt:lpstr>
      <vt:lpstr>Chapters congress - Agenda</vt:lpstr>
      <vt:lpstr>PowerPoint Presentation</vt:lpstr>
      <vt:lpstr>Chapter Name:  Systems Council Chapter, UK &amp; Ireland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l.arellano@ieee.org</dc:creator>
  <cp:lastModifiedBy>Fassihi Tash, Farhad</cp:lastModifiedBy>
  <cp:revision>88</cp:revision>
  <cp:lastPrinted>2022-09-22T21:15:29Z</cp:lastPrinted>
  <dcterms:created xsi:type="dcterms:W3CDTF">2022-01-12T21:28:54Z</dcterms:created>
  <dcterms:modified xsi:type="dcterms:W3CDTF">2025-10-16T15:08:40Z</dcterms:modified>
</cp:coreProperties>
</file>