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7102475" cy="9388475"/>
  <p:embeddedFontLst>
    <p:embeddedFont>
      <p:font typeface="Libre Franklin"/>
      <p:regular r:id="rId9"/>
      <p:bold r:id="rId10"/>
      <p:italic r:id="rId11"/>
      <p:boldItalic r:id="rId12"/>
    </p:embeddedFont>
    <p:embeddedFont>
      <p:font typeface="Libre Franklin Medium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ibreFrankli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LibreFranklin-italic.fntdata"/><Relationship Id="rId10" Type="http://schemas.openxmlformats.org/officeDocument/2006/relationships/font" Target="fonts/LibreFranklin-bold.fntdata"/><Relationship Id="rId13" Type="http://schemas.openxmlformats.org/officeDocument/2006/relationships/font" Target="fonts/LibreFranklinMedium-regular.fntdata"/><Relationship Id="rId12" Type="http://schemas.openxmlformats.org/officeDocument/2006/relationships/font" Target="fonts/LibreFranklin-boldItalic.fntdata"/><Relationship Id="rId15" Type="http://schemas.openxmlformats.org/officeDocument/2006/relationships/font" Target="fonts/LibreFranklinMedium-italic.fntdata"/><Relationship Id="rId14" Type="http://schemas.openxmlformats.org/officeDocument/2006/relationships/font" Target="fonts/LibreFranklinMedium-bold.fntdata"/><Relationship Id="rId16" Type="http://schemas.openxmlformats.org/officeDocument/2006/relationships/font" Target="fonts/LibreFranklin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28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27.png"/><Relationship Id="rId8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Title Slide Opt 2">
  <p:cSld name="Divider Title Slide Opt 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1"/>
          <p:cNvPicPr preferRelativeResize="0"/>
          <p:nvPr/>
        </p:nvPicPr>
        <p:blipFill rotWithShape="1">
          <a:blip r:embed="rId2">
            <a:alphaModFix amt="50000"/>
          </a:blip>
          <a:srcRect b="0" l="10600" r="0" t="25000"/>
          <a:stretch/>
        </p:blipFill>
        <p:spPr>
          <a:xfrm flipH="1" rot="10800000">
            <a:off x="-31667" y="-2"/>
            <a:ext cx="122236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 txBox="1"/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1" type="body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1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1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1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Blank">
  <p:cSld name="Title Only 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1" type="body"/>
          </p:nvPr>
        </p:nvSpPr>
        <p:spPr>
          <a:xfrm>
            <a:off x="838200" y="1825626"/>
            <a:ext cx="10515600" cy="394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2"/>
          <p:cNvSpPr txBox="1"/>
          <p:nvPr>
            <p:ph idx="2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wo 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3"/>
          <p:cNvSpPr txBox="1"/>
          <p:nvPr>
            <p:ph idx="1" type="body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3"/>
          <p:cNvSpPr txBox="1"/>
          <p:nvPr>
            <p:ph idx="2" type="body"/>
          </p:nvPr>
        </p:nvSpPr>
        <p:spPr>
          <a:xfrm>
            <a:off x="6172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3"/>
          <p:cNvSpPr txBox="1"/>
          <p:nvPr>
            <p:ph idx="3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ntent">
  <p:cSld name="One Conte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4"/>
          <p:cNvSpPr txBox="1"/>
          <p:nvPr>
            <p:ph idx="1" type="body"/>
          </p:nvPr>
        </p:nvSpPr>
        <p:spPr>
          <a:xfrm>
            <a:off x="6172200" y="1825626"/>
            <a:ext cx="5181600" cy="3792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4"/>
          <p:cNvSpPr txBox="1"/>
          <p:nvPr>
            <p:ph idx="2" type="body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4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4"/>
          <p:cNvSpPr txBox="1"/>
          <p:nvPr>
            <p:ph idx="3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6172200" y="3792802"/>
            <a:ext cx="5181600" cy="1825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5"/>
          <p:cNvSpPr txBox="1"/>
          <p:nvPr>
            <p:ph idx="2" type="body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5"/>
          <p:cNvSpPr txBox="1"/>
          <p:nvPr>
            <p:ph idx="3" type="body"/>
          </p:nvPr>
        </p:nvSpPr>
        <p:spPr>
          <a:xfrm>
            <a:off x="6172200" y="1825626"/>
            <a:ext cx="5181600" cy="1825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5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5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6172200" y="2837469"/>
            <a:ext cx="5181600" cy="278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6"/>
          <p:cNvSpPr txBox="1"/>
          <p:nvPr>
            <p:ph idx="2" type="body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6"/>
          <p:cNvSpPr txBox="1"/>
          <p:nvPr>
            <p:ph idx="3" type="body"/>
          </p:nvPr>
        </p:nvSpPr>
        <p:spPr>
          <a:xfrm>
            <a:off x="6172200" y="1825625"/>
            <a:ext cx="5181600" cy="101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6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6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, Text, Bullets">
  <p:cSld name="Content, Text, Bulle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838200" y="1815898"/>
            <a:ext cx="5181600" cy="3802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2" type="body"/>
          </p:nvPr>
        </p:nvSpPr>
        <p:spPr>
          <a:xfrm>
            <a:off x="6172200" y="2837469"/>
            <a:ext cx="5181600" cy="2780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3" type="body"/>
          </p:nvPr>
        </p:nvSpPr>
        <p:spPr>
          <a:xfrm>
            <a:off x="6172200" y="1825625"/>
            <a:ext cx="5181600" cy="101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17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" type="body"/>
          </p:nvPr>
        </p:nvSpPr>
        <p:spPr>
          <a:xfrm>
            <a:off x="838202" y="1825625"/>
            <a:ext cx="4026031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18"/>
          <p:cNvSpPr txBox="1"/>
          <p:nvPr>
            <p:ph idx="2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Caption">
  <p:cSld name="Photo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6172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2" type="body"/>
          </p:nvPr>
        </p:nvSpPr>
        <p:spPr>
          <a:xfrm>
            <a:off x="838200" y="4788817"/>
            <a:ext cx="5181600" cy="829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9"/>
          <p:cNvSpPr/>
          <p:nvPr>
            <p:ph idx="3" type="pic"/>
          </p:nvPr>
        </p:nvSpPr>
        <p:spPr>
          <a:xfrm>
            <a:off x="838200" y="1825626"/>
            <a:ext cx="5181600" cy="2963191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19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, Bullets">
  <p:cSld name="Text, Bullet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838200" y="2837467"/>
            <a:ext cx="10515600" cy="213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20"/>
          <p:cNvSpPr txBox="1"/>
          <p:nvPr>
            <p:ph idx="2" type="body"/>
          </p:nvPr>
        </p:nvSpPr>
        <p:spPr>
          <a:xfrm>
            <a:off x="838200" y="1825625"/>
            <a:ext cx="10515600" cy="101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3" type="body"/>
          </p:nvPr>
        </p:nvSpPr>
        <p:spPr>
          <a:xfrm>
            <a:off x="838200" y="4977353"/>
            <a:ext cx="10515600" cy="662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i="1" sz="2000">
                <a:solidFill>
                  <a:srgbClr val="0066A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0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20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, Bullets, Content">
  <p:cSld name="Text, Bullets,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838200" y="4006392"/>
            <a:ext cx="5181600" cy="1611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1"/>
          <p:cNvSpPr txBox="1"/>
          <p:nvPr>
            <p:ph idx="2" type="body"/>
          </p:nvPr>
        </p:nvSpPr>
        <p:spPr>
          <a:xfrm>
            <a:off x="838200" y="1825625"/>
            <a:ext cx="10515600" cy="2075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1"/>
          <p:cNvSpPr/>
          <p:nvPr>
            <p:ph idx="3" type="pic"/>
          </p:nvPr>
        </p:nvSpPr>
        <p:spPr>
          <a:xfrm>
            <a:off x="6172200" y="4006391"/>
            <a:ext cx="5181600" cy="1611772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1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1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and Image">
  <p:cSld name="Bullets and Imag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838200" y="1825625"/>
            <a:ext cx="6627829" cy="288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2" type="body"/>
          </p:nvPr>
        </p:nvSpPr>
        <p:spPr>
          <a:xfrm>
            <a:off x="838200" y="4713402"/>
            <a:ext cx="6627829" cy="904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0066A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2"/>
          <p:cNvSpPr/>
          <p:nvPr>
            <p:ph idx="3" type="pic"/>
          </p:nvPr>
        </p:nvSpPr>
        <p:spPr>
          <a:xfrm>
            <a:off x="7616858" y="1825625"/>
            <a:ext cx="3736943" cy="3792539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22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22"/>
          <p:cNvSpPr txBox="1"/>
          <p:nvPr>
            <p:ph idx="4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▸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6" name="Google Shape;186;p23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▸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2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24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9976"/>
            <a:ext cx="12192000" cy="247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80284" y="6301715"/>
            <a:ext cx="784709" cy="506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1" sz="1200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311" y="6141216"/>
            <a:ext cx="2813540" cy="71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1281" y="6320002"/>
            <a:ext cx="1632740" cy="35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849081" y="634300"/>
            <a:ext cx="11024940" cy="1244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2" type="body"/>
          </p:nvPr>
        </p:nvSpPr>
        <p:spPr>
          <a:xfrm>
            <a:off x="849081" y="2580209"/>
            <a:ext cx="11024940" cy="2896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A2"/>
              </a:buClr>
              <a:buSzPts val="2100"/>
              <a:buFont typeface="Arial"/>
              <a:buChar char="•"/>
              <a:defRPr b="0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25"/>
          <p:cNvSpPr txBox="1"/>
          <p:nvPr>
            <p:ph idx="3" type="body"/>
          </p:nvPr>
        </p:nvSpPr>
        <p:spPr>
          <a:xfrm>
            <a:off x="849081" y="2021701"/>
            <a:ext cx="11024940" cy="421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A2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172200" y="3807094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838200" y="1825626"/>
            <a:ext cx="5181600" cy="183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6172200" y="1847706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4" type="body"/>
          </p:nvPr>
        </p:nvSpPr>
        <p:spPr>
          <a:xfrm>
            <a:off x="838200" y="3807094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i="1"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5" type="body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 Opt 1">
  <p:cSld name="Presentation Title Slide Opt 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58755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49508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 Opt 1 Editable">
  <p:cSld name="Presentation Title Slide Opt 1 Editab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>
            <p:ph idx="2" type="pic"/>
          </p:nvPr>
        </p:nvPicPr>
        <p:blipFill/>
        <p:spPr>
          <a:xfrm>
            <a:off x="0" y="870069"/>
            <a:ext cx="2438400" cy="2438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51" name="Google Shape;51;p6"/>
          <p:cNvPicPr preferRelativeResize="0"/>
          <p:nvPr>
            <p:ph idx="3" type="pic"/>
          </p:nvPr>
        </p:nvPicPr>
        <p:blipFill/>
        <p:spPr>
          <a:xfrm>
            <a:off x="2438400" y="870069"/>
            <a:ext cx="2438400" cy="2438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52" name="Google Shape;52;p6"/>
          <p:cNvPicPr preferRelativeResize="0"/>
          <p:nvPr>
            <p:ph idx="4" type="pic"/>
          </p:nvPr>
        </p:nvPicPr>
        <p:blipFill/>
        <p:spPr>
          <a:xfrm>
            <a:off x="4876800" y="870069"/>
            <a:ext cx="2438400" cy="2438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53" name="Google Shape;53;p6"/>
          <p:cNvPicPr preferRelativeResize="0"/>
          <p:nvPr>
            <p:ph idx="5" type="pic"/>
          </p:nvPr>
        </p:nvPicPr>
        <p:blipFill/>
        <p:spPr>
          <a:xfrm>
            <a:off x="7315200" y="870069"/>
            <a:ext cx="2438400" cy="24384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54" name="Google Shape;54;p6"/>
          <p:cNvPicPr preferRelativeResize="0"/>
          <p:nvPr>
            <p:ph idx="6" type="pic"/>
          </p:nvPr>
        </p:nvPicPr>
        <p:blipFill/>
        <p:spPr>
          <a:xfrm>
            <a:off x="9753600" y="870069"/>
            <a:ext cx="2438400" cy="24384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55" name="Google Shape;55;p6"/>
          <p:cNvSpPr txBox="1"/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" type="subTitle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 Opt 1 Tagline">
  <p:cSld name="Presentation Title Slide Opt 1 Taglin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/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subTitle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8755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49508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 Opt 1 Editable Tagline">
  <p:cSld name="Presentation Title Slide Opt 1 Editable Taglin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>
            <p:ph idx="2" type="pic"/>
          </p:nvPr>
        </p:nvPicPr>
        <p:blipFill/>
        <p:spPr>
          <a:xfrm>
            <a:off x="0" y="870069"/>
            <a:ext cx="2438400" cy="2438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76" name="Google Shape;76;p8"/>
          <p:cNvPicPr preferRelativeResize="0"/>
          <p:nvPr>
            <p:ph idx="3" type="pic"/>
          </p:nvPr>
        </p:nvPicPr>
        <p:blipFill/>
        <p:spPr>
          <a:xfrm>
            <a:off x="2438400" y="870069"/>
            <a:ext cx="2438400" cy="2438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77" name="Google Shape;77;p8"/>
          <p:cNvPicPr preferRelativeResize="0"/>
          <p:nvPr>
            <p:ph idx="4" type="pic"/>
          </p:nvPr>
        </p:nvPicPr>
        <p:blipFill/>
        <p:spPr>
          <a:xfrm>
            <a:off x="4876800" y="870069"/>
            <a:ext cx="2438400" cy="2438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78" name="Google Shape;78;p8"/>
          <p:cNvPicPr preferRelativeResize="0"/>
          <p:nvPr>
            <p:ph idx="5" type="pic"/>
          </p:nvPr>
        </p:nvPicPr>
        <p:blipFill/>
        <p:spPr>
          <a:xfrm>
            <a:off x="7315200" y="870069"/>
            <a:ext cx="2438400" cy="2438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79" name="Google Shape;79;p8"/>
          <p:cNvPicPr preferRelativeResize="0"/>
          <p:nvPr>
            <p:ph idx="6" type="pic"/>
          </p:nvPr>
        </p:nvPicPr>
        <p:blipFill/>
        <p:spPr>
          <a:xfrm>
            <a:off x="9753600" y="870069"/>
            <a:ext cx="2438400" cy="24384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0" name="Google Shape;80;p8"/>
          <p:cNvSpPr txBox="1"/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1" type="subTitle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82" name="Google Shape;82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Title Slide Opt 1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" type="body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9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9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91" name="Google Shape;9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51948" y="414324"/>
            <a:ext cx="1379855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 Opt 2">
  <p:cSld name="Presentation Title Slide Opt 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0"/>
          <p:cNvPicPr preferRelativeResize="0"/>
          <p:nvPr/>
        </p:nvPicPr>
        <p:blipFill rotWithShape="1">
          <a:blip r:embed="rId2">
            <a:alphaModFix amt="50000"/>
          </a:blip>
          <a:srcRect b="0" l="10600" r="0" t="25000"/>
          <a:stretch/>
        </p:blipFill>
        <p:spPr>
          <a:xfrm flipH="1" rot="10800000">
            <a:off x="-31667" y="-2"/>
            <a:ext cx="122236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 txBox="1"/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i="0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" type="body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1" sz="2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10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0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37289" y="470090"/>
            <a:ext cx="1209329" cy="122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41878" y="1095103"/>
            <a:ext cx="1790737" cy="180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0"/>
          <p:cNvPicPr preferRelativeResize="0"/>
          <p:nvPr/>
        </p:nvPicPr>
        <p:blipFill rotWithShape="1">
          <a:blip r:embed="rId7">
            <a:alphaModFix/>
          </a:blip>
          <a:srcRect b="0" l="7771" r="0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00091" y="2785395"/>
            <a:ext cx="2191909" cy="25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"/>
          <p:cNvPicPr preferRelativeResize="0"/>
          <p:nvPr/>
        </p:nvPicPr>
        <p:blipFill rotWithShape="1">
          <a:blip r:embed="rId3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10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b="1" i="0" sz="34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Char char="▸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2">
            <a:alphaModFix/>
          </a:blip>
          <a:srcRect b="0" l="1496" r="0" t="9657"/>
          <a:stretch/>
        </p:blipFill>
        <p:spPr>
          <a:xfrm flipH="1" rot="10800000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2">
            <a:alphaModFix/>
          </a:blip>
          <a:srcRect b="0" l="1496" r="0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2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5092" y="616076"/>
            <a:ext cx="2701839" cy="78803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/>
        </p:nvSpPr>
        <p:spPr>
          <a:xfrm>
            <a:off x="1118380" y="2049240"/>
            <a:ext cx="963636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585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8541"/>
              </a:lnSpc>
              <a:spcBef>
                <a:spcPts val="156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IEEE Systems Council Chapters Summit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Saturday, November 8, 2025</a:t>
            </a:r>
            <a:endParaRPr/>
          </a:p>
        </p:txBody>
      </p:sp>
      <p:pic>
        <p:nvPicPr>
          <p:cNvPr descr="A logo for a company&#10;&#10;AI-generated content may be incorrect." id="206" name="Google Shape;20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1890" y="4122638"/>
            <a:ext cx="2046183" cy="2134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780449" y="397364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</a:pPr>
            <a:r>
              <a:rPr lang="en-US"/>
              <a:t>Chapters congress - Agenda</a:t>
            </a:r>
            <a:endParaRPr/>
          </a:p>
        </p:txBody>
      </p:sp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576508" y="950700"/>
            <a:ext cx="11170641" cy="562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-228594" lvl="0" marL="22859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b="1" lang="en-US" sz="2400"/>
              <a:t>Draft Agenda (1pm – 5pm) </a:t>
            </a:r>
            <a:endParaRPr sz="4400"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Welcome &amp; Opening Remarks – </a:t>
            </a:r>
            <a:r>
              <a:rPr i="1" lang="en-US" sz="2000"/>
              <a:t>Andy Chen, Systems Council President – 10- min</a:t>
            </a:r>
            <a:endParaRPr sz="1200"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Member Services – </a:t>
            </a:r>
            <a:r>
              <a:rPr i="1" lang="en-US" sz="2000"/>
              <a:t>Bozenna Pasik-Duncan, VP Member Services – 5 min</a:t>
            </a:r>
            <a:endParaRPr sz="1200"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Chapters – </a:t>
            </a:r>
            <a:r>
              <a:rPr i="1" lang="en-US" sz="2000"/>
              <a:t>Loretta Arellano, Chapters Coordinator – 5 min</a:t>
            </a:r>
            <a:endParaRPr sz="1200"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Conferences – </a:t>
            </a:r>
            <a:r>
              <a:rPr i="1" lang="en-US" sz="2000"/>
              <a:t>Paolo Carbone, VP Conferences – 5min</a:t>
            </a:r>
            <a:endParaRPr sz="1200"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Publications – </a:t>
            </a:r>
            <a:r>
              <a:rPr i="1" lang="en-US" sz="2000"/>
              <a:t>Fabrice Labeau, VP Publications – 5 min </a:t>
            </a:r>
            <a:endParaRPr sz="1200"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Technical Operations – </a:t>
            </a:r>
            <a:r>
              <a:rPr i="1" lang="en-US" sz="2000"/>
              <a:t>Andre Oboler, VP Technical Operations – 5 min </a:t>
            </a:r>
            <a:endParaRPr sz="1200"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Chapter Chair Presentations (each chapter in attendance) – Introduce team, goals, activities, and key takeaways – 5 min ea</a:t>
            </a:r>
            <a:endParaRPr sz="1200"/>
          </a:p>
          <a:p>
            <a:pPr indent="-228594" lvl="1" marL="68578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Open Discussion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idx="12" type="sldNum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28"/>
          <p:cNvSpPr txBox="1"/>
          <p:nvPr/>
        </p:nvSpPr>
        <p:spPr>
          <a:xfrm>
            <a:off x="513762" y="3568053"/>
            <a:ext cx="2773201" cy="1391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8250" spcFirstLastPara="1" rIns="5825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Personal</a:t>
            </a: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14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enjoy swimming, reading </a:t>
            </a: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novels, traveling</a:t>
            </a: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investigative shows and documentaries.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372200" y="591225"/>
            <a:ext cx="5466000" cy="26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u="sng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Professional Profile/Biosketch</a:t>
            </a:r>
            <a:endParaRPr sz="1467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I am  a cybersecurity professional with a background in computer networks, digital forensics, and threat intelligence; passionate about leveraging technology to enhance digital security, operational efficiency, and innovation. Beyond my technical work, I actively volunteers with IEEE initiatives, where I mentor students and leads programs that introduce emerging technologies like IoT and VR to inspire interest in STEM. I am a Co-founder and Chief Operations Officer at Triovault Technologies LTD, an ICT firm committed to securing digital futures.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2710700" y="591225"/>
            <a:ext cx="30537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Evelyne Wambui</a:t>
            </a:r>
            <a:endParaRPr b="1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Libre Franklin"/>
                <a:ea typeface="Libre Franklin"/>
                <a:cs typeface="Libre Franklin"/>
                <a:sym typeface="Libre Franklin"/>
              </a:rPr>
              <a:t>Kenya Section Jt. </a:t>
            </a:r>
            <a:r>
              <a:rPr i="1"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Chapter C</a:t>
            </a:r>
            <a:r>
              <a:rPr i="1" lang="en-US">
                <a:latin typeface="Libre Franklin"/>
                <a:ea typeface="Libre Franklin"/>
                <a:cs typeface="Libre Franklin"/>
                <a:sym typeface="Libre Franklin"/>
              </a:rPr>
              <a:t>hair</a:t>
            </a:r>
            <a:endParaRPr i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Libre Franklin"/>
                <a:ea typeface="Libre Franklin"/>
                <a:cs typeface="Libre Franklin"/>
                <a:sym typeface="Libre Franklin"/>
              </a:rPr>
              <a:t>Region 8, Kenya Section</a:t>
            </a:r>
            <a:endParaRPr i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192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evelynewambui@ieee.org  </a:t>
            </a: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92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92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6096000" y="3514425"/>
            <a:ext cx="5844600" cy="26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u="sng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IEEE Experiences (section level)</a:t>
            </a:r>
            <a:endParaRPr/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∙"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Chair, Jt. Chapter Systems and Sensors Council</a:t>
            </a:r>
            <a:endParaRPr/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∙"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Membership </a:t>
            </a:r>
            <a:r>
              <a:rPr lang="en-US" sz="1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Coordinato</a:t>
            </a: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r, Signal Processing Society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∙"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Secretary, Geoscience and Remote Sensing Society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∙"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IEEE K-12 Initiative Volunteer (2023 – Present)</a:t>
            </a:r>
            <a:endParaRPr sz="1333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∙"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Registration Committee -IEEE AESS SYP Congress (Aug,2025)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∙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Registration Committee -Tech Ignite Summer School (Sept,2025)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∙"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Registration Committee Co-Chair – IEEE SPS Africa Forum &amp; Kenya SYP Congress (2023)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∙"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Registration Committee Chair – IEEE Kenya Students &amp; Young Professionals Congress (2022)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383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7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1333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2" name="Google Shape;222;p28" title="WhatsApp Image 2025-03-09 at 10.31.13_745f9d2c.jpg"/>
          <p:cNvPicPr preferRelativeResize="0"/>
          <p:nvPr/>
        </p:nvPicPr>
        <p:blipFill rotWithShape="1">
          <a:blip r:embed="rId3">
            <a:alphaModFix/>
          </a:blip>
          <a:srcRect b="15626" l="21018" r="26407" t="0"/>
          <a:stretch/>
        </p:blipFill>
        <p:spPr>
          <a:xfrm>
            <a:off x="513762" y="483241"/>
            <a:ext cx="1970337" cy="2371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8"/>
          <p:cNvCxnSpPr/>
          <p:nvPr/>
        </p:nvCxnSpPr>
        <p:spPr>
          <a:xfrm>
            <a:off x="5965605" y="384626"/>
            <a:ext cx="130395" cy="61742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28"/>
          <p:cNvCxnSpPr/>
          <p:nvPr/>
        </p:nvCxnSpPr>
        <p:spPr>
          <a:xfrm flipH="1" rot="10800000">
            <a:off x="126797" y="3221375"/>
            <a:ext cx="11908376" cy="9388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5" name="Google Shape;225;p28" title="IMG_20250517_114910.jpg"/>
          <p:cNvPicPr preferRelativeResize="0"/>
          <p:nvPr/>
        </p:nvPicPr>
        <p:blipFill rotWithShape="1">
          <a:blip r:embed="rId4">
            <a:alphaModFix/>
          </a:blip>
          <a:srcRect b="0" l="2699" r="20824" t="23524"/>
          <a:stretch/>
        </p:blipFill>
        <p:spPr>
          <a:xfrm rot="10800000">
            <a:off x="3535518" y="3832418"/>
            <a:ext cx="1639427" cy="218590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 txBox="1"/>
          <p:nvPr/>
        </p:nvSpPr>
        <p:spPr>
          <a:xfrm>
            <a:off x="3440225" y="3514421"/>
            <a:ext cx="21120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latin typeface="Calibri"/>
                <a:ea typeface="Calibri"/>
                <a:cs typeface="Calibri"/>
                <a:sym typeface="Calibri"/>
              </a:rPr>
              <a:t>Favorite Book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838200" y="211250"/>
            <a:ext cx="107310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</a:pPr>
            <a:r>
              <a:rPr lang="en-US" sz="2800"/>
              <a:t>Jt. Chapter Sensors and Systems Council , </a:t>
            </a:r>
            <a:r>
              <a:rPr lang="en-US" sz="2800"/>
              <a:t>S</a:t>
            </a:r>
            <a:r>
              <a:rPr lang="en-US" sz="2800"/>
              <a:t>EN39/SYSC45 (</a:t>
            </a:r>
            <a:r>
              <a:rPr lang="en-US" sz="2800"/>
              <a:t>CH08922) Kenya Section </a:t>
            </a:r>
            <a:endParaRPr sz="2800"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6207250" y="3752275"/>
            <a:ext cx="5574900" cy="26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>
                <a:solidFill>
                  <a:schemeClr val="accent5"/>
                </a:solidFill>
              </a:rPr>
              <a:t>How can Systems Council make your chapter more successful?</a:t>
            </a:r>
            <a:endParaRPr b="1" sz="2000">
              <a:solidFill>
                <a:schemeClr val="accent5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Char char="➢"/>
            </a:pPr>
            <a:r>
              <a:rPr b="1" lang="en-US" sz="2000">
                <a:solidFill>
                  <a:srgbClr val="1F1F1F"/>
                </a:solidFill>
              </a:rPr>
              <a:t>Access to Professionals and Lecturers for DLPs and Technical Workshops.</a:t>
            </a:r>
            <a:endParaRPr b="1" sz="2000">
              <a:solidFill>
                <a:srgbClr val="1F1F1F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Char char="➢"/>
            </a:pPr>
            <a:r>
              <a:rPr b="1" lang="en-US" sz="2000">
                <a:solidFill>
                  <a:srgbClr val="1F1F1F"/>
                </a:solidFill>
              </a:rPr>
              <a:t>Funding to support equipment purchase for technical workshops and mentorship initiatives.</a:t>
            </a:r>
            <a:endParaRPr b="1" sz="2000">
              <a:solidFill>
                <a:srgbClr val="1F1F1F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Char char="➢"/>
            </a:pPr>
            <a:r>
              <a:rPr b="1" lang="en-US" sz="2000">
                <a:solidFill>
                  <a:srgbClr val="1F1F1F"/>
                </a:solidFill>
              </a:rPr>
              <a:t>Regular surveys, open forums, and feedback integration channels.</a:t>
            </a:r>
            <a:endParaRPr b="1" sz="2000">
              <a:solidFill>
                <a:srgbClr val="1F1F1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33" name="Google Shape;233;p29"/>
          <p:cNvSpPr txBox="1"/>
          <p:nvPr>
            <p:ph idx="2" type="body"/>
          </p:nvPr>
        </p:nvSpPr>
        <p:spPr>
          <a:xfrm>
            <a:off x="740400" y="1264124"/>
            <a:ext cx="5181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3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>
                <a:solidFill>
                  <a:schemeClr val="accent5"/>
                </a:solidFill>
              </a:rPr>
              <a:t> What are your chapter goals?</a:t>
            </a:r>
            <a:endParaRPr b="1" sz="2000">
              <a:solidFill>
                <a:schemeClr val="accent5"/>
              </a:solidFill>
            </a:endParaRPr>
          </a:p>
          <a:p>
            <a:pPr indent="0" lvl="0" marL="22859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➢"/>
            </a:pPr>
            <a:r>
              <a:rPr b="1" i="1" lang="en-US" sz="2000">
                <a:solidFill>
                  <a:srgbClr val="1F1F1F"/>
                </a:solidFill>
              </a:rPr>
              <a:t>Collaboration with other OUs.</a:t>
            </a:r>
            <a:endParaRPr b="1" i="1" sz="2000">
              <a:solidFill>
                <a:srgbClr val="1F1F1F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Char char="➢"/>
            </a:pPr>
            <a:r>
              <a:rPr b="1" i="1" lang="en-US" sz="2000">
                <a:solidFill>
                  <a:srgbClr val="1F1F1F"/>
                </a:solidFill>
              </a:rPr>
              <a:t>Industry Partnerships.</a:t>
            </a:r>
            <a:endParaRPr b="1" i="1" sz="2000">
              <a:solidFill>
                <a:srgbClr val="1F1F1F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Char char="➢"/>
            </a:pPr>
            <a:r>
              <a:rPr b="1" i="1" lang="en-US" sz="2000">
                <a:solidFill>
                  <a:srgbClr val="1F1F1F"/>
                </a:solidFill>
              </a:rPr>
              <a:t>Distinguished Lecture Programs.</a:t>
            </a:r>
            <a:endParaRPr b="1" i="1" sz="2000">
              <a:solidFill>
                <a:srgbClr val="1F1F1F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Char char="➢"/>
            </a:pPr>
            <a:r>
              <a:rPr b="1" i="1" lang="en-US" sz="2000">
                <a:solidFill>
                  <a:srgbClr val="1F1F1F"/>
                </a:solidFill>
              </a:rPr>
              <a:t>Technical Workshops.</a:t>
            </a:r>
            <a:endParaRPr b="1" i="1" sz="2000">
              <a:solidFill>
                <a:srgbClr val="1F1F1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01593" lvl="0" marL="22859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sz="2000"/>
          </a:p>
        </p:txBody>
      </p:sp>
      <p:sp>
        <p:nvSpPr>
          <p:cNvPr id="234" name="Google Shape;234;p29"/>
          <p:cNvSpPr txBox="1"/>
          <p:nvPr>
            <p:ph idx="4" type="body"/>
          </p:nvPr>
        </p:nvSpPr>
        <p:spPr>
          <a:xfrm>
            <a:off x="705350" y="3875401"/>
            <a:ext cx="51816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>
                <a:solidFill>
                  <a:schemeClr val="accent5"/>
                </a:solidFill>
              </a:rPr>
              <a:t>What are your chapter challenges?  (communication challenges? ) </a:t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000"/>
              <a:buChar char="➢"/>
            </a:pPr>
            <a:r>
              <a:rPr b="1" lang="en-US" sz="2000">
                <a:solidFill>
                  <a:srgbClr val="1F1F1F"/>
                </a:solidFill>
              </a:rPr>
              <a:t>Lack of </a:t>
            </a:r>
            <a:r>
              <a:rPr b="1" lang="en-US" sz="2000">
                <a:solidFill>
                  <a:srgbClr val="1F1F1F"/>
                </a:solidFill>
              </a:rPr>
              <a:t>visibility</a:t>
            </a:r>
            <a:r>
              <a:rPr b="1" lang="en-US" sz="2000">
                <a:solidFill>
                  <a:srgbClr val="1F1F1F"/>
                </a:solidFill>
              </a:rPr>
              <a:t> and cross-chapter collaboration.</a:t>
            </a:r>
            <a:endParaRPr b="1" sz="2000">
              <a:solidFill>
                <a:srgbClr val="1F1F1F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Char char="➢"/>
            </a:pPr>
            <a:r>
              <a:rPr b="1" lang="en-US" sz="2000">
                <a:solidFill>
                  <a:srgbClr val="1F1F1F"/>
                </a:solidFill>
              </a:rPr>
              <a:t>Leadership transition gaps.</a:t>
            </a:r>
            <a:endParaRPr b="1" sz="2000">
              <a:solidFill>
                <a:srgbClr val="1F1F1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35" name="Google Shape;235;p29"/>
          <p:cNvSpPr txBox="1"/>
          <p:nvPr>
            <p:ph idx="3" type="body"/>
          </p:nvPr>
        </p:nvSpPr>
        <p:spPr>
          <a:xfrm>
            <a:off x="6172200" y="1281858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>
                <a:solidFill>
                  <a:schemeClr val="accent5"/>
                </a:solidFill>
              </a:rPr>
              <a:t>What is the major or favorite event held in 2024 or 2025</a:t>
            </a:r>
            <a:endParaRPr/>
          </a:p>
          <a:p>
            <a:pPr indent="0" lvl="0" marL="127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1" lang="en-US" sz="2000">
                <a:solidFill>
                  <a:srgbClr val="1F1F1F"/>
                </a:solidFill>
              </a:rPr>
              <a:t>IEEE K-12 Initiative in Partnership with IEEE Nanotechnologies Council at I.O.Me001 Innovation Center</a:t>
            </a:r>
            <a:endParaRPr b="1" sz="2000">
              <a:solidFill>
                <a:srgbClr val="1F1F1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0" sz="2000"/>
          </a:p>
        </p:txBody>
      </p:sp>
      <p:cxnSp>
        <p:nvCxnSpPr>
          <p:cNvPr id="236" name="Google Shape;236;p29"/>
          <p:cNvCxnSpPr/>
          <p:nvPr/>
        </p:nvCxnSpPr>
        <p:spPr>
          <a:xfrm>
            <a:off x="5998204" y="1584308"/>
            <a:ext cx="97796" cy="463067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29"/>
          <p:cNvCxnSpPr/>
          <p:nvPr/>
        </p:nvCxnSpPr>
        <p:spPr>
          <a:xfrm flipH="1" rot="10800000">
            <a:off x="137935" y="3752277"/>
            <a:ext cx="11431222" cy="3000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