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Libre Franklin Medium" panose="020B0604020202020204" charset="0"/>
      <p:regular r:id="rId5"/>
      <p:bold r:id="rId6"/>
      <p:italic r:id="rId7"/>
      <p:boldItalic r:id="rId8"/>
    </p:embeddedFont>
    <p:embeddedFont>
      <p:font typeface="Libre Franklin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CFxxcMt+VHQmzdQf9zh7jXiPK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6" y="3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7293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2" name="Google Shape;2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210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14" name="Google Shape;2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931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>
  <p:cSld name="Divider Title Slide Opt 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3"/>
          <p:cNvPicPr preferRelativeResize="0"/>
          <p:nvPr/>
        </p:nvPicPr>
        <p:blipFill rotWithShape="1">
          <a:blip r:embed="rId2">
            <a:alphaModFix amt="50000"/>
          </a:blip>
          <a:srcRect l="10600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13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94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3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One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6172200" y="1825626"/>
            <a:ext cx="5181600" cy="37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3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6172200" y="3792802"/>
            <a:ext cx="5181600" cy="182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3"/>
          </p:nvPr>
        </p:nvSpPr>
        <p:spPr>
          <a:xfrm>
            <a:off x="6172200" y="1825626"/>
            <a:ext cx="5181600" cy="182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6172200" y="2837469"/>
            <a:ext cx="5181600" cy="278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3"/>
          </p:nvPr>
        </p:nvSpPr>
        <p:spPr>
          <a:xfrm>
            <a:off x="6172200" y="1825625"/>
            <a:ext cx="5181600" cy="101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Text, Bullets">
  <p:cSld name="Content, Text, Bulle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838200" y="1815898"/>
            <a:ext cx="5181600" cy="380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6172200" y="2837469"/>
            <a:ext cx="5181600" cy="278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3"/>
          </p:nvPr>
        </p:nvSpPr>
        <p:spPr>
          <a:xfrm>
            <a:off x="6172200" y="1825625"/>
            <a:ext cx="5181600" cy="101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4026031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6172200" y="1825625"/>
            <a:ext cx="5181600" cy="37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2"/>
          </p:nvPr>
        </p:nvSpPr>
        <p:spPr>
          <a:xfrm>
            <a:off x="838200" y="4788817"/>
            <a:ext cx="5181600" cy="82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>
            <a:spLocks noGrp="1"/>
          </p:cNvSpPr>
          <p:nvPr>
            <p:ph type="pic" idx="3"/>
          </p:nvPr>
        </p:nvSpPr>
        <p:spPr>
          <a:xfrm>
            <a:off x="838200" y="1825626"/>
            <a:ext cx="5181600" cy="2963191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">
  <p:cSld name="Text, Bullet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838200" y="2837467"/>
            <a:ext cx="10515600" cy="213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101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3"/>
          </p:nvPr>
        </p:nvSpPr>
        <p:spPr>
          <a:xfrm>
            <a:off x="838200" y="4977353"/>
            <a:ext cx="10515600" cy="66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1">
                <a:solidFill>
                  <a:srgbClr val="0066A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172200" y="3807094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838200" y="1825626"/>
            <a:ext cx="5181600" cy="183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3"/>
          </p:nvPr>
        </p:nvSpPr>
        <p:spPr>
          <a:xfrm>
            <a:off x="6172200" y="1847706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4"/>
          </p:nvPr>
        </p:nvSpPr>
        <p:spPr>
          <a:xfrm>
            <a:off x="838200" y="3807094"/>
            <a:ext cx="5181600" cy="181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5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, Content">
  <p:cSld name="Text, Bullets,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838200" y="4006392"/>
            <a:ext cx="5181600" cy="161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2075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>
            <a:spLocks noGrp="1"/>
          </p:cNvSpPr>
          <p:nvPr>
            <p:ph type="pic" idx="3"/>
          </p:nvPr>
        </p:nvSpPr>
        <p:spPr>
          <a:xfrm>
            <a:off x="6172200" y="4006391"/>
            <a:ext cx="5181600" cy="1611772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">
  <p:cSld name="Bullets and Imag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627829" cy="288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2"/>
          </p:nvPr>
        </p:nvSpPr>
        <p:spPr>
          <a:xfrm>
            <a:off x="838200" y="4713402"/>
            <a:ext cx="6627829" cy="90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0066A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>
            <a:spLocks noGrp="1"/>
          </p:cNvSpPr>
          <p:nvPr>
            <p:ph type="pic" idx="3"/>
          </p:nvPr>
        </p:nvSpPr>
        <p:spPr>
          <a:xfrm>
            <a:off x="7616858" y="1825625"/>
            <a:ext cx="3736943" cy="3792539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24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4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▸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▸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9976"/>
            <a:ext cx="12192000" cy="247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>
            <a:spLocks noGrp="1"/>
          </p:cNvSpPr>
          <p:nvPr>
            <p:ph type="sldNum" idx="12"/>
          </p:nvPr>
        </p:nvSpPr>
        <p:spPr>
          <a:xfrm>
            <a:off x="80284" y="6301715"/>
            <a:ext cx="784709" cy="50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7A2"/>
              </a:buClr>
              <a:buSzPts val="1200"/>
              <a:buFont typeface="Calibri"/>
              <a:buNone/>
              <a:defRPr sz="1200" b="1" i="0" u="none" strike="noStrike" cap="none">
                <a:solidFill>
                  <a:srgbClr val="0067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311" y="6141216"/>
            <a:ext cx="2813540" cy="71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1281" y="6320002"/>
            <a:ext cx="1632740" cy="35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849081" y="634300"/>
            <a:ext cx="11024940" cy="124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2"/>
          </p:nvPr>
        </p:nvSpPr>
        <p:spPr>
          <a:xfrm>
            <a:off x="849081" y="2580209"/>
            <a:ext cx="11024940" cy="289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A2"/>
              </a:buClr>
              <a:buSzPts val="2100"/>
              <a:buFont typeface="Arial"/>
              <a:buChar char="•"/>
              <a:defRPr sz="14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3"/>
          </p:nvPr>
        </p:nvSpPr>
        <p:spPr>
          <a:xfrm>
            <a:off x="849081" y="2021701"/>
            <a:ext cx="11024940" cy="42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A2"/>
              </a:buClr>
              <a:buSzPts val="1400"/>
              <a:buFont typeface="Arial"/>
              <a:buNone/>
              <a:defRPr sz="14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b="1">
                <a:solidFill>
                  <a:srgbClr val="0067A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">
  <p:cSld name="Presentation Title Slide Opt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>
                <a:solidFill>
                  <a:srgbClr val="0066A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192" y="826176"/>
            <a:ext cx="194259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58755" y="826176"/>
            <a:ext cx="259283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9508" y="826176"/>
            <a:ext cx="3153664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8995" y="826176"/>
            <a:ext cx="26090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888" y="826176"/>
            <a:ext cx="1999488" cy="321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Editable">
  <p:cSld name="Presentation Title Slide Opt 1 Editab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>
            <a:spLocks noGrp="1"/>
          </p:cNvSpPr>
          <p:nvPr>
            <p:ph type="pic" idx="2"/>
          </p:nvPr>
        </p:nvSpPr>
        <p:spPr>
          <a:xfrm>
            <a:off x="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8"/>
          <p:cNvSpPr>
            <a:spLocks noGrp="1"/>
          </p:cNvSpPr>
          <p:nvPr>
            <p:ph type="pic" idx="3"/>
          </p:nvPr>
        </p:nvSpPr>
        <p:spPr>
          <a:xfrm>
            <a:off x="24384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8"/>
          <p:cNvSpPr>
            <a:spLocks noGrp="1"/>
          </p:cNvSpPr>
          <p:nvPr>
            <p:ph type="pic" idx="4"/>
          </p:nvPr>
        </p:nvSpPr>
        <p:spPr>
          <a:xfrm>
            <a:off x="48768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8"/>
          <p:cNvSpPr>
            <a:spLocks noGrp="1"/>
          </p:cNvSpPr>
          <p:nvPr>
            <p:ph type="pic" idx="5"/>
          </p:nvPr>
        </p:nvSpPr>
        <p:spPr>
          <a:xfrm>
            <a:off x="73152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>
            <a:spLocks noGrp="1"/>
          </p:cNvSpPr>
          <p:nvPr>
            <p:ph type="pic" idx="6"/>
          </p:nvPr>
        </p:nvSpPr>
        <p:spPr>
          <a:xfrm>
            <a:off x="97536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8"/>
          <p:cNvSpPr txBox="1">
            <a:spLocks noGrp="1"/>
          </p:cNvSpPr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>
                <a:solidFill>
                  <a:srgbClr val="0066A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1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Tagline">
  <p:cSld name="Presentation Title Slide Opt 1 Taglin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>
                <a:solidFill>
                  <a:srgbClr val="0066A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192" y="826176"/>
            <a:ext cx="194259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8755" y="826176"/>
            <a:ext cx="259283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9508" y="826176"/>
            <a:ext cx="3153664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8995" y="826176"/>
            <a:ext cx="26090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95888" y="826176"/>
            <a:ext cx="19994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Editable Tagline">
  <p:cSld name="Presentation Title Slide Opt 1 Editable Taglin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>
            <a:spLocks noGrp="1"/>
          </p:cNvSpPr>
          <p:nvPr>
            <p:ph type="pic" idx="3"/>
          </p:nvPr>
        </p:nvSpPr>
        <p:spPr>
          <a:xfrm>
            <a:off x="24384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0"/>
          <p:cNvSpPr>
            <a:spLocks noGrp="1"/>
          </p:cNvSpPr>
          <p:nvPr>
            <p:ph type="pic" idx="4"/>
          </p:nvPr>
        </p:nvSpPr>
        <p:spPr>
          <a:xfrm>
            <a:off x="48768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0"/>
          <p:cNvSpPr>
            <a:spLocks noGrp="1"/>
          </p:cNvSpPr>
          <p:nvPr>
            <p:ph type="pic" idx="5"/>
          </p:nvPr>
        </p:nvSpPr>
        <p:spPr>
          <a:xfrm>
            <a:off x="73152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0"/>
          <p:cNvSpPr>
            <a:spLocks noGrp="1"/>
          </p:cNvSpPr>
          <p:nvPr>
            <p:ph type="pic" idx="6"/>
          </p:nvPr>
        </p:nvSpPr>
        <p:spPr>
          <a:xfrm>
            <a:off x="9753600" y="870069"/>
            <a:ext cx="24384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0"/>
          <p:cNvSpPr txBox="1">
            <a:spLocks noGrp="1"/>
          </p:cNvSpPr>
          <p:nvPr>
            <p:ph type="ctrTitle"/>
          </p:nvPr>
        </p:nvSpPr>
        <p:spPr>
          <a:xfrm>
            <a:off x="914400" y="4184081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>
                <a:solidFill>
                  <a:srgbClr val="0066A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ubTitle" idx="1"/>
          </p:nvPr>
        </p:nvSpPr>
        <p:spPr>
          <a:xfrm>
            <a:off x="914400" y="4973467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1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1948" y="414324"/>
            <a:ext cx="1379855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2">
  <p:cSld name="Presentation Title Slide Opt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 amt="50000"/>
          </a:blip>
          <a:srcRect l="10600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831851" y="4117577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7289" y="470090"/>
            <a:ext cx="1209329" cy="122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41878" y="1095103"/>
            <a:ext cx="1790737" cy="180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2"/>
          <p:cNvPicPr preferRelativeResize="0"/>
          <p:nvPr/>
        </p:nvPicPr>
        <p:blipFill rotWithShape="1">
          <a:blip r:embed="rId7">
            <a:alphaModFix/>
          </a:blip>
          <a:srcRect l="7771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00091" y="2785395"/>
            <a:ext cx="2191909" cy="25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151948" y="5690007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27">
            <a:alphaModFix/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27">
            <a:alphaModFix/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"/>
          <p:cNvSpPr txBox="1"/>
          <p:nvPr/>
        </p:nvSpPr>
        <p:spPr>
          <a:xfrm>
            <a:off x="513762" y="3568052"/>
            <a:ext cx="4862158" cy="166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250" tIns="0" rIns="5825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 dirty="0" smtClean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Personal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lang="en-US" sz="1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lvl="0" algn="just">
              <a:buSzPts val="1800"/>
            </a:pPr>
            <a:r>
              <a:rPr lang="en-US" sz="1600" dirty="0">
                <a:latin typeface="Libre Franklin"/>
                <a:ea typeface="Libre Franklin"/>
                <a:cs typeface="Libre Franklin"/>
                <a:sym typeface="Libre Franklin"/>
              </a:rPr>
              <a:t>Enjoys research-driven travel, mentoring young scholars, and exploring system resilience in complex environments. Passionate about advancing global collaboration in AI–Energy Systems </a:t>
            </a: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integration.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"/>
          <p:cNvSpPr txBox="1"/>
          <p:nvPr/>
        </p:nvSpPr>
        <p:spPr>
          <a:xfrm>
            <a:off x="6040600" y="541907"/>
            <a:ext cx="5976664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dirty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Professional Profile/</a:t>
            </a:r>
            <a:r>
              <a:rPr lang="en-US" sz="1600" b="0" i="0" u="sng" strike="noStrike" cap="none" dirty="0" err="1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Biosketch</a:t>
            </a:r>
            <a:endParaRPr sz="16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lvl="0" indent="-285750">
              <a:spcBef>
                <a:spcPts val="50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Professor </a:t>
            </a:r>
            <a:r>
              <a:rPr lang="en-US" altLang="zh-CN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at </a:t>
            </a: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Northeast </a:t>
            </a:r>
            <a:r>
              <a:rPr lang="en-US" sz="1600" dirty="0">
                <a:latin typeface="Libre Franklin"/>
                <a:ea typeface="Libre Franklin"/>
                <a:cs typeface="Libre Franklin"/>
                <a:sym typeface="Libre Franklin"/>
              </a:rPr>
              <a:t>Electric Power </a:t>
            </a: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University (China)</a:t>
            </a:r>
          </a:p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Libre Franklin"/>
                <a:ea typeface="Libre Franklin"/>
                <a:cs typeface="Libre Franklin"/>
                <a:sym typeface="Libre Franklin"/>
              </a:rPr>
              <a:t>Clarivate</a:t>
            </a:r>
            <a:r>
              <a:rPr lang="en-US" sz="1600" dirty="0">
                <a:latin typeface="Libre Franklin"/>
                <a:ea typeface="Libre Franklin"/>
                <a:cs typeface="Libre Franklin"/>
                <a:sym typeface="Libre Franklin"/>
              </a:rPr>
              <a:t> Highly Cited Researcher (</a:t>
            </a: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2024)</a:t>
            </a:r>
          </a:p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Libre Franklin"/>
                <a:ea typeface="Libre Franklin"/>
                <a:cs typeface="Libre Franklin"/>
                <a:sym typeface="Libre Franklin"/>
              </a:rPr>
              <a:t>Section Chief Editor, Energy Reports (Elsevier)</a:t>
            </a:r>
          </a:p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Associate </a:t>
            </a:r>
            <a:r>
              <a:rPr lang="en-US" sz="1600" dirty="0">
                <a:latin typeface="Libre Franklin"/>
                <a:ea typeface="Libre Franklin"/>
                <a:cs typeface="Libre Franklin"/>
                <a:sym typeface="Libre Franklin"/>
              </a:rPr>
              <a:t>Editor for four IEEE </a:t>
            </a: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TSG</a:t>
            </a:r>
            <a:r>
              <a:rPr lang="en-US" sz="1600" dirty="0">
                <a:latin typeface="Libre Franklin"/>
                <a:ea typeface="Libre Franklin"/>
                <a:cs typeface="Libre Franklin"/>
                <a:sym typeface="Libre Franklin"/>
              </a:rPr>
              <a:t>, TSTE, </a:t>
            </a: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TII &amp; TIA</a:t>
            </a:r>
          </a:p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Fellow</a:t>
            </a:r>
            <a:r>
              <a:rPr lang="en-US" sz="1600" dirty="0">
                <a:latin typeface="Libre Franklin"/>
                <a:ea typeface="Libre Franklin"/>
                <a:cs typeface="Libre Franklin"/>
                <a:sym typeface="Libre Franklin"/>
              </a:rPr>
              <a:t>, International Energy Foundation (IEF, 2021</a:t>
            </a: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)</a:t>
            </a:r>
          </a:p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State </a:t>
            </a:r>
            <a:r>
              <a:rPr lang="en-US" sz="1600" dirty="0">
                <a:latin typeface="Libre Franklin"/>
                <a:ea typeface="Libre Franklin"/>
                <a:cs typeface="Libre Franklin"/>
                <a:sym typeface="Libre Franklin"/>
              </a:rPr>
              <a:t>Council Special Allowance Expert (2020</a:t>
            </a: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)</a:t>
            </a:r>
          </a:p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Recipient</a:t>
            </a:r>
            <a:r>
              <a:rPr lang="en-US" altLang="zh-TW" sz="1600" dirty="0">
                <a:latin typeface="Libre Franklin"/>
                <a:ea typeface="Libre Franklin"/>
                <a:cs typeface="Libre Franklin"/>
                <a:sym typeface="Libre Franklin"/>
              </a:rPr>
              <a:t>, IEEE PES Technical Committee Prize Paper Award (2025</a:t>
            </a:r>
            <a:r>
              <a:rPr lang="en-US" altLang="zh-TW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)</a:t>
            </a:r>
          </a:p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Libre Franklin"/>
                <a:ea typeface="Libre Franklin"/>
                <a:cs typeface="Libre Franklin"/>
                <a:sym typeface="Libre Franklin"/>
              </a:rPr>
              <a:t>Author of 20+ ESI Highly Cited and 30+ IEEE Trans. papers</a:t>
            </a:r>
          </a:p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endParaRPr lang="en-US" altLang="zh-TW" sz="16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endParaRPr lang="en-US" altLang="zh-TW" sz="16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endParaRPr lang="en-US" sz="16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endParaRPr lang="en-US" sz="1600" dirty="0" smtClean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7" name="Google Shape;207;p1"/>
          <p:cNvSpPr txBox="1"/>
          <p:nvPr/>
        </p:nvSpPr>
        <p:spPr>
          <a:xfrm>
            <a:off x="2710700" y="591225"/>
            <a:ext cx="3053700" cy="223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altLang="zh-CN" sz="1800" b="1" i="0" u="none" strike="noStrike" cap="none" dirty="0" smtClean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Yang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Li</a:t>
            </a:r>
            <a:endParaRPr sz="1800" b="1" i="0" u="none" strike="noStrike" cap="none" dirty="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 smtClea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Chapter </a:t>
            </a:r>
            <a:r>
              <a:rPr lang="en-US" sz="1800" b="0" i="1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Chair</a:t>
            </a:r>
            <a:endParaRPr sz="1800" b="0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lvl="0">
              <a:buSzPts val="1800"/>
            </a:pPr>
            <a:r>
              <a:rPr lang="en-US" sz="1800" b="0" i="1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Region </a:t>
            </a:r>
            <a:r>
              <a:rPr lang="en-US" sz="1800" b="0" i="1" u="none" strike="noStrike" cap="none" dirty="0" smtClea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10, </a:t>
            </a:r>
            <a:r>
              <a:rPr lang="en-US" sz="1800" i="1" dirty="0">
                <a:latin typeface="Libre Franklin"/>
                <a:ea typeface="Libre Franklin"/>
                <a:cs typeface="Libre Franklin"/>
                <a:sym typeface="Libre Franklin"/>
              </a:rPr>
              <a:t>Harbin Section</a:t>
            </a:r>
            <a:endParaRPr sz="1800" b="0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altLang="zh-CN" sz="1600" b="0" i="0" u="sng" strike="noStrike" cap="none" dirty="0" smtClea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liyangnedu</a:t>
            </a:r>
            <a:r>
              <a:rPr lang="en-US" sz="1600" b="0" i="0" u="sng" strike="noStrike" cap="none" dirty="0" smtClean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@gmail.com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 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"/>
          <p:cNvSpPr txBox="1"/>
          <p:nvPr/>
        </p:nvSpPr>
        <p:spPr>
          <a:xfrm>
            <a:off x="6103890" y="3619826"/>
            <a:ext cx="5844600" cy="26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dirty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IEEE Experiences (section </a:t>
            </a:r>
            <a:r>
              <a:rPr lang="en-US" sz="1600" b="0" i="0" u="sng" strike="noStrike" cap="none" dirty="0" smtClean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level)</a:t>
            </a:r>
            <a:endParaRPr lang="en-US" sz="1600" dirty="0">
              <a:ea typeface="Libre Franklin Medium"/>
            </a:endParaRPr>
          </a:p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Founding </a:t>
            </a:r>
            <a:r>
              <a:rPr lang="en-US" sz="1600" dirty="0">
                <a:latin typeface="Libre Franklin"/>
                <a:ea typeface="Libre Franklin"/>
                <a:cs typeface="Libre Franklin"/>
                <a:sym typeface="Libre Franklin"/>
              </a:rPr>
              <a:t>Chair, IEEE Systems Council Harbin Section Chapter (CH11207</a:t>
            </a:r>
            <a:r>
              <a:rPr lang="en-US" sz="1600" dirty="0" smtClean="0">
                <a:latin typeface="Libre Franklin"/>
                <a:ea typeface="Libre Franklin"/>
                <a:cs typeface="Libre Franklin"/>
                <a:sym typeface="Libre Franklin"/>
              </a:rPr>
              <a:t>)</a:t>
            </a:r>
          </a:p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latin typeface="Libre Franklin"/>
                <a:ea typeface="Libre Franklin"/>
                <a:cs typeface="Libre Franklin"/>
                <a:sym typeface="Libre Franklin"/>
              </a:rPr>
              <a:t>Director, Renewable Energy Modeling Technologies Subcommittee, IEEE PES Renewable Systems Integration Committee (China)</a:t>
            </a:r>
            <a:endParaRPr lang="en-US" sz="1600" dirty="0" smtClean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ibre Franklin" panose="020B0604020202020204" charset="0"/>
                <a:ea typeface="Calibri"/>
                <a:cs typeface="Calibri"/>
                <a:sym typeface="Calibri"/>
              </a:rPr>
              <a:t>Recipient</a:t>
            </a:r>
            <a:r>
              <a:rPr lang="en-US" sz="1600" dirty="0">
                <a:latin typeface="Libre Franklin" panose="020B0604020202020204" charset="0"/>
                <a:ea typeface="Calibri"/>
                <a:cs typeface="Calibri"/>
                <a:sym typeface="Calibri"/>
              </a:rPr>
              <a:t>, IEEE PES Outstanding Engineer Award (2025</a:t>
            </a:r>
            <a:r>
              <a:rPr lang="en-US" sz="1600" dirty="0" smtClean="0">
                <a:latin typeface="Libre Franklin" panose="020B0604020202020204" charset="0"/>
                <a:ea typeface="Calibri"/>
                <a:cs typeface="Calibri"/>
                <a:sym typeface="Calibri"/>
              </a:rPr>
              <a:t>)</a:t>
            </a:r>
          </a:p>
          <a:p>
            <a:pPr marL="285750" lvl="0" indent="-285750">
              <a:buSzPts val="1600"/>
              <a:buFont typeface="Arial" panose="020B0604020202020204" pitchFamily="34" charset="0"/>
              <a:buChar char="•"/>
            </a:pPr>
            <a:r>
              <a:rPr lang="en-US" sz="1600" dirty="0"/>
              <a:t>Outstanding Reviewer Award, IEEE Trans. on Power Systems (2024</a:t>
            </a:r>
            <a:r>
              <a:rPr lang="en-US" sz="1600" dirty="0" smtClean="0"/>
              <a:t>)</a:t>
            </a:r>
          </a:p>
          <a:p>
            <a:pPr marL="285750" indent="-285750"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latin typeface="Libre Franklin" panose="020B0604020202020204" charset="0"/>
                <a:ea typeface="Calibri"/>
                <a:cs typeface="Calibri"/>
                <a:sym typeface="Calibri"/>
              </a:rPr>
              <a:t>Senior Member, IEEE </a:t>
            </a:r>
            <a:r>
              <a:rPr lang="en-US" altLang="zh-CN" sz="1600" dirty="0">
                <a:latin typeface="Libre Franklin" panose="020B0604020202020204" charset="0"/>
                <a:ea typeface="Calibri"/>
                <a:cs typeface="Calibri"/>
                <a:sym typeface="Calibri"/>
              </a:rPr>
              <a:t>since </a:t>
            </a:r>
            <a:r>
              <a:rPr lang="en-US" altLang="zh-CN" sz="1600" dirty="0" smtClean="0">
                <a:latin typeface="Libre Franklin" panose="020B0604020202020204" charset="0"/>
                <a:ea typeface="Calibri"/>
                <a:cs typeface="Calibri"/>
                <a:sym typeface="Calibri"/>
              </a:rPr>
              <a:t>2018</a:t>
            </a:r>
            <a:endParaRPr sz="1600" b="0" i="0" u="none" strike="noStrike" cap="none" dirty="0">
              <a:solidFill>
                <a:srgbClr val="000000"/>
              </a:solidFill>
              <a:latin typeface="Libre Franklin" panose="020B060402020202020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37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Google Shape;221;p2"/>
          <p:cNvCxnSpPr/>
          <p:nvPr/>
        </p:nvCxnSpPr>
        <p:spPr>
          <a:xfrm>
            <a:off x="5663952" y="531105"/>
            <a:ext cx="0" cy="5778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222;p2"/>
          <p:cNvCxnSpPr/>
          <p:nvPr/>
        </p:nvCxnSpPr>
        <p:spPr>
          <a:xfrm>
            <a:off x="216797" y="3356992"/>
            <a:ext cx="117741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1" y="604802"/>
            <a:ext cx="1585615" cy="22229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"/>
          <p:cNvSpPr txBox="1">
            <a:spLocks noGrp="1"/>
          </p:cNvSpPr>
          <p:nvPr>
            <p:ph type="title"/>
          </p:nvPr>
        </p:nvSpPr>
        <p:spPr>
          <a:xfrm>
            <a:off x="838200" y="599359"/>
            <a:ext cx="10731000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</a:pPr>
            <a:r>
              <a:rPr lang="en-US" sz="2800" dirty="0"/>
              <a:t>Systems Council Chapter, </a:t>
            </a:r>
            <a:r>
              <a:rPr lang="en-US" sz="2800" dirty="0" smtClean="0"/>
              <a:t>Harbin Section</a:t>
            </a:r>
            <a:endParaRPr sz="2800" dirty="0"/>
          </a:p>
        </p:txBody>
      </p:sp>
      <p:sp>
        <p:nvSpPr>
          <p:cNvPr id="217" name="Google Shape;217;p2"/>
          <p:cNvSpPr txBox="1">
            <a:spLocks noGrp="1"/>
          </p:cNvSpPr>
          <p:nvPr>
            <p:ph type="body" idx="1"/>
          </p:nvPr>
        </p:nvSpPr>
        <p:spPr>
          <a:xfrm>
            <a:off x="6096000" y="3875401"/>
            <a:ext cx="5756251" cy="26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2000"/>
              <a:buFont typeface="Noto Sans Symbols"/>
              <a:buChar char="❑"/>
            </a:pPr>
            <a:r>
              <a:rPr lang="en-US" sz="2000" b="1" dirty="0">
                <a:solidFill>
                  <a:schemeClr val="accent5"/>
                </a:solidFill>
              </a:rPr>
              <a:t>Major Events </a:t>
            </a:r>
            <a:r>
              <a:rPr lang="en-US" sz="2000" b="1" dirty="0" smtClean="0">
                <a:solidFill>
                  <a:schemeClr val="accent5"/>
                </a:solidFill>
              </a:rPr>
              <a:t>2025 (</a:t>
            </a:r>
            <a:r>
              <a:rPr lang="en-US" sz="2000" b="1" dirty="0">
                <a:solidFill>
                  <a:schemeClr val="accent5"/>
                </a:solidFill>
              </a:rPr>
              <a:t>Planned</a:t>
            </a:r>
            <a:r>
              <a:rPr lang="en-US" sz="2000" b="1" dirty="0" smtClean="0">
                <a:solidFill>
                  <a:schemeClr val="accent5"/>
                </a:solidFill>
              </a:rPr>
              <a:t>)</a:t>
            </a:r>
            <a:endParaRPr lang="en-US" sz="2000" b="1" dirty="0">
              <a:solidFill>
                <a:schemeClr val="accent5"/>
              </a:solidFill>
            </a:endParaRPr>
          </a:p>
          <a:p>
            <a:pPr marL="444500" lvl="0" indent="-34290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2000" dirty="0"/>
              <a:t>Inaugural seminar on AI-Enabled Resilient </a:t>
            </a:r>
            <a:r>
              <a:rPr lang="en-US" altLang="zh-TW" sz="2000" dirty="0" smtClean="0"/>
              <a:t>CPES.</a:t>
            </a:r>
          </a:p>
          <a:p>
            <a:pPr marL="444500" lvl="0" indent="-34290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Student </a:t>
            </a:r>
            <a:r>
              <a:rPr lang="en-US" sz="2000" dirty="0">
                <a:solidFill>
                  <a:schemeClr val="tx1"/>
                </a:solidFill>
              </a:rPr>
              <a:t>workshop on AI for Energy </a:t>
            </a:r>
            <a:r>
              <a:rPr lang="en-US" sz="2000" dirty="0" smtClean="0">
                <a:solidFill>
                  <a:schemeClr val="tx1"/>
                </a:solidFill>
              </a:rPr>
              <a:t>Resilience.</a:t>
            </a:r>
          </a:p>
          <a:p>
            <a:pPr marL="444500" lvl="0" indent="-34290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Preparing IEEE AIRES 2026 – first Systems Council–PES </a:t>
            </a:r>
            <a:r>
              <a:rPr lang="en-US" sz="2000" dirty="0" smtClean="0">
                <a:solidFill>
                  <a:schemeClr val="tx1"/>
                </a:solidFill>
              </a:rPr>
              <a:t>collaborative event </a:t>
            </a:r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dirty="0" smtClean="0">
                <a:solidFill>
                  <a:schemeClr val="tx1"/>
                </a:solidFill>
              </a:rPr>
              <a:t>China.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b="1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b="1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218" name="Google Shape;218;p2"/>
          <p:cNvSpPr txBox="1">
            <a:spLocks noGrp="1"/>
          </p:cNvSpPr>
          <p:nvPr>
            <p:ph type="body" idx="2"/>
          </p:nvPr>
        </p:nvSpPr>
        <p:spPr>
          <a:xfrm>
            <a:off x="335360" y="1264124"/>
            <a:ext cx="576064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3" lvl="0" indent="-228593">
              <a:spcBef>
                <a:spcPts val="0"/>
              </a:spcBef>
              <a:buSzPts val="2000"/>
              <a:buFont typeface="Noto Sans Symbols"/>
              <a:buChar char="❑"/>
            </a:pPr>
            <a:r>
              <a:rPr lang="en-US" sz="2000" b="1" dirty="0">
                <a:solidFill>
                  <a:schemeClr val="accent5"/>
                </a:solidFill>
              </a:rPr>
              <a:t> </a:t>
            </a:r>
            <a:r>
              <a:rPr lang="en-US" sz="2000" b="1" dirty="0" smtClean="0">
                <a:solidFill>
                  <a:schemeClr val="accent5"/>
                </a:solidFill>
              </a:rPr>
              <a:t>Goals</a:t>
            </a:r>
            <a:endParaRPr lang="en-US" sz="2000" b="1" dirty="0" smtClean="0">
              <a:solidFill>
                <a:schemeClr val="accent5"/>
              </a:solidFill>
            </a:endParaRPr>
          </a:p>
          <a:p>
            <a:pPr marL="444500" lvl="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Build a regional platform linking AI, power, control &amp; communications.</a:t>
            </a:r>
          </a:p>
          <a:p>
            <a:pPr marL="444500" lvl="0" algn="just">
              <a:spcBef>
                <a:spcPts val="0"/>
              </a:spcBef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Host </a:t>
            </a:r>
            <a:r>
              <a:rPr lang="en-US" altLang="zh-TW" sz="2000" dirty="0"/>
              <a:t>≥3 technical events in the first year (100+ participants).</a:t>
            </a:r>
          </a:p>
          <a:p>
            <a:pPr marL="444500" lvl="0" algn="just">
              <a:spcBef>
                <a:spcPts val="0"/>
              </a:spcBef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2000" dirty="0"/>
              <a:t>Recruit 10+ members &amp; 1 Distinguished Lecturer.</a:t>
            </a:r>
          </a:p>
          <a:p>
            <a:pPr marL="444500" lvl="0" algn="just">
              <a:spcBef>
                <a:spcPts val="0"/>
              </a:spcBef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/>
              <a:t>Strengthen university–industry collaboration across Northeast China.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228594" lvl="0" indent="-1015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dirty="0"/>
          </a:p>
        </p:txBody>
      </p:sp>
      <p:sp>
        <p:nvSpPr>
          <p:cNvPr id="219" name="Google Shape;219;p2"/>
          <p:cNvSpPr txBox="1">
            <a:spLocks noGrp="1"/>
          </p:cNvSpPr>
          <p:nvPr>
            <p:ph type="body" idx="4"/>
          </p:nvPr>
        </p:nvSpPr>
        <p:spPr>
          <a:xfrm>
            <a:off x="335360" y="3875401"/>
            <a:ext cx="5544616" cy="2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2000"/>
              <a:buFont typeface="Noto Sans Symbols"/>
              <a:buChar char="❑"/>
            </a:pPr>
            <a:r>
              <a:rPr lang="en-US" sz="2000" b="1" dirty="0">
                <a:solidFill>
                  <a:schemeClr val="accent5"/>
                </a:solidFill>
              </a:rPr>
              <a:t>Challenges</a:t>
            </a:r>
            <a:endParaRPr sz="2000" b="1" dirty="0" smtClean="0">
              <a:solidFill>
                <a:schemeClr val="accent5"/>
              </a:solidFill>
            </a:endParaRPr>
          </a:p>
          <a:p>
            <a:pPr marL="444500" lvl="0" indent="-34290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1F1F"/>
                </a:solidFill>
              </a:rPr>
              <a:t>Newly formed chapter with limited visibility </a:t>
            </a:r>
            <a:r>
              <a:rPr lang="en-US" sz="2000" dirty="0">
                <a:solidFill>
                  <a:srgbClr val="1F1F1F"/>
                </a:solidFill>
              </a:rPr>
              <a:t>and initial funding.</a:t>
            </a:r>
            <a:endParaRPr lang="en-US" sz="2000" dirty="0" smtClean="0">
              <a:solidFill>
                <a:srgbClr val="1F1F1F"/>
              </a:solidFill>
            </a:endParaRPr>
          </a:p>
          <a:p>
            <a:pPr marL="444500" lvl="0" indent="-34290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1F1F"/>
                </a:solidFill>
              </a:rPr>
              <a:t>Need </a:t>
            </a:r>
            <a:r>
              <a:rPr lang="en-US" sz="2000" dirty="0">
                <a:solidFill>
                  <a:srgbClr val="1F1F1F"/>
                </a:solidFill>
              </a:rPr>
              <a:t>to grow member engagement &amp; communication channels</a:t>
            </a:r>
            <a:r>
              <a:rPr lang="en-US" sz="2000" dirty="0" smtClean="0">
                <a:solidFill>
                  <a:srgbClr val="1F1F1F"/>
                </a:solidFill>
              </a:rPr>
              <a:t>.</a:t>
            </a:r>
          </a:p>
          <a:p>
            <a:pPr marL="444500" lvl="0" indent="-34290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1F1F"/>
                </a:solidFill>
              </a:rPr>
              <a:t>Coordination </a:t>
            </a:r>
            <a:r>
              <a:rPr lang="en-US" sz="2000" dirty="0">
                <a:solidFill>
                  <a:srgbClr val="1F1F1F"/>
                </a:solidFill>
              </a:rPr>
              <a:t>across multiple regional universities &amp; partners.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220" name="Google Shape;220;p2"/>
          <p:cNvSpPr txBox="1">
            <a:spLocks noGrp="1"/>
          </p:cNvSpPr>
          <p:nvPr>
            <p:ph type="body" idx="3"/>
          </p:nvPr>
        </p:nvSpPr>
        <p:spPr>
          <a:xfrm>
            <a:off x="6105904" y="1281858"/>
            <a:ext cx="5746347" cy="220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>
              <a:spcBef>
                <a:spcPts val="0"/>
              </a:spcBef>
              <a:buSzPts val="2000"/>
              <a:buFont typeface="Noto Sans Symbols"/>
              <a:buChar char="❑"/>
            </a:pPr>
            <a:r>
              <a:rPr lang="en-US" sz="2200" b="1" dirty="0">
                <a:solidFill>
                  <a:schemeClr val="accent5"/>
                </a:solidFill>
              </a:rPr>
              <a:t>How can Systems Council support us?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pPr marL="444500" lvl="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F1F1F"/>
                </a:solidFill>
              </a:rPr>
              <a:t>Support </a:t>
            </a:r>
            <a:r>
              <a:rPr lang="en-US" altLang="zh-CN" sz="2200" dirty="0" smtClean="0">
                <a:solidFill>
                  <a:srgbClr val="1F1F1F"/>
                </a:solidFill>
              </a:rPr>
              <a:t>s</a:t>
            </a:r>
            <a:r>
              <a:rPr lang="en-US" sz="2200" dirty="0" smtClean="0">
                <a:solidFill>
                  <a:srgbClr val="1F1F1F"/>
                </a:solidFill>
              </a:rPr>
              <a:t>eed </a:t>
            </a:r>
            <a:r>
              <a:rPr lang="en-US" sz="2200" dirty="0">
                <a:solidFill>
                  <a:srgbClr val="1F1F1F"/>
                </a:solidFill>
              </a:rPr>
              <a:t>funding &amp; Distinguished Lecturer programs for regional AI–Energy workshops.</a:t>
            </a:r>
          </a:p>
          <a:p>
            <a:pPr marL="444500" lvl="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1F1F"/>
                </a:solidFill>
              </a:rPr>
              <a:t>Facilitate cross-chapter collaboration within Asia–Pacific.</a:t>
            </a:r>
          </a:p>
          <a:p>
            <a:pPr marL="444500" lvl="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1F1F"/>
                </a:solidFill>
              </a:rPr>
              <a:t>Promote our activities via Systems Council newsletters &amp; technical webinars.</a:t>
            </a:r>
          </a:p>
          <a:p>
            <a:pPr marL="444500" lvl="0" indent="-342900" algn="just">
              <a:buClr>
                <a:srgbClr val="1F1F1F"/>
              </a:buClr>
              <a:buSzPts val="2000"/>
              <a:buFont typeface="Arial" panose="020B0604020202020204" pitchFamily="34" charset="0"/>
              <a:buChar char="•"/>
            </a:pPr>
            <a:endParaRPr lang="en-US" altLang="zh-TW" sz="2900" dirty="0" smtClean="0"/>
          </a:p>
        </p:txBody>
      </p:sp>
      <p:cxnSp>
        <p:nvCxnSpPr>
          <p:cNvPr id="221" name="Google Shape;221;p2"/>
          <p:cNvCxnSpPr/>
          <p:nvPr/>
        </p:nvCxnSpPr>
        <p:spPr>
          <a:xfrm>
            <a:off x="6096000" y="1412776"/>
            <a:ext cx="9904" cy="489654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" name="Google Shape;222;p2"/>
          <p:cNvCxnSpPr/>
          <p:nvPr/>
        </p:nvCxnSpPr>
        <p:spPr>
          <a:xfrm>
            <a:off x="119336" y="3752274"/>
            <a:ext cx="1177418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335</Words>
  <Application>Microsoft Office PowerPoint</Application>
  <PresentationFormat>宽屏</PresentationFormat>
  <Paragraphs>51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Libre Franklin Medium</vt:lpstr>
      <vt:lpstr>Libre Franklin</vt:lpstr>
      <vt:lpstr>Arial</vt:lpstr>
      <vt:lpstr>Noto Sans Symbols</vt:lpstr>
      <vt:lpstr>Merriweather Sans</vt:lpstr>
      <vt:lpstr>Calibri</vt:lpstr>
      <vt:lpstr>Verdana</vt:lpstr>
      <vt:lpstr>Courier New</vt:lpstr>
      <vt:lpstr>Theme 1</vt:lpstr>
      <vt:lpstr>PowerPoint 演示文稿</vt:lpstr>
      <vt:lpstr>Systems Council Chapter, Harbin Section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Yang Li</cp:lastModifiedBy>
  <cp:revision>20</cp:revision>
  <dcterms:created xsi:type="dcterms:W3CDTF">2025-10-15T18:20:45Z</dcterms:created>
  <dcterms:modified xsi:type="dcterms:W3CDTF">2025-10-30T16:20:40Z</dcterms:modified>
</cp:coreProperties>
</file>