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7102475" cy="9388475"/>
  <p:embeddedFontLst>
    <p:embeddedFont>
      <p:font typeface="Libre Franklin"/>
      <p:regular r:id="rId8"/>
      <p:bold r:id="rId9"/>
      <p:italic r:id="rId10"/>
      <p:boldItalic r:id="rId11"/>
    </p:embeddedFont>
    <p:embeddedFont>
      <p:font typeface="Libre Franklin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Wim7cXKAndlQnedhvYqwDPyRK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ibreFranklin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LibreFranklin-regular.fntdata"/><Relationship Id="rId11" Type="http://schemas.openxmlformats.org/officeDocument/2006/relationships/font" Target="fonts/LibreFranklin-boldItalic.fntdata"/><Relationship Id="rId10" Type="http://schemas.openxmlformats.org/officeDocument/2006/relationships/font" Target="fonts/LibreFranklin-italic.fntdata"/><Relationship Id="rId13" Type="http://schemas.openxmlformats.org/officeDocument/2006/relationships/font" Target="fonts/LibreFranklinMedium-bold.fntdata"/><Relationship Id="rId12" Type="http://schemas.openxmlformats.org/officeDocument/2006/relationships/font" Target="fonts/LibreFranklinMedium-regular.fntdata"/><Relationship Id="rId15" Type="http://schemas.openxmlformats.org/officeDocument/2006/relationships/font" Target="fonts/LibreFranklinMedium-boldItalic.fntdata"/><Relationship Id="rId14" Type="http://schemas.openxmlformats.org/officeDocument/2006/relationships/font" Target="fonts/LibreFranklinMedium-italic.fntdata"/><Relationship Id="rId1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Blank">
  <p:cSld name="Title Only 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838200" y="1825626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4"/>
          <p:cNvSpPr txBox="1"/>
          <p:nvPr>
            <p:ph idx="2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wo Colum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6172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5"/>
          <p:cNvSpPr txBox="1"/>
          <p:nvPr>
            <p:ph idx="3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>
  <p:cSld name="One Conte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6172200" y="1825626"/>
            <a:ext cx="5181600" cy="3792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2" type="body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idx="3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172200" y="3792802"/>
            <a:ext cx="5181600" cy="1825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3" type="body"/>
          </p:nvPr>
        </p:nvSpPr>
        <p:spPr>
          <a:xfrm>
            <a:off x="6172200" y="1825626"/>
            <a:ext cx="5181600" cy="1825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7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6172200" y="2837469"/>
            <a:ext cx="5181600" cy="278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2" type="body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3" type="body"/>
          </p:nvPr>
        </p:nvSpPr>
        <p:spPr>
          <a:xfrm>
            <a:off x="6172200" y="1825625"/>
            <a:ext cx="5181600" cy="101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, Text, Bullets">
  <p:cSld name="Content, Text, Bulle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838200" y="1815898"/>
            <a:ext cx="5181600" cy="3802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6172200" y="2837469"/>
            <a:ext cx="5181600" cy="278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3" type="body"/>
          </p:nvPr>
        </p:nvSpPr>
        <p:spPr>
          <a:xfrm>
            <a:off x="6172200" y="1825625"/>
            <a:ext cx="5181600" cy="101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9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838202" y="1825625"/>
            <a:ext cx="4026031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Caption">
  <p:cSld name="Photo with Ca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6172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2" type="body"/>
          </p:nvPr>
        </p:nvSpPr>
        <p:spPr>
          <a:xfrm>
            <a:off x="838200" y="4788817"/>
            <a:ext cx="5181600" cy="829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1"/>
          <p:cNvSpPr/>
          <p:nvPr>
            <p:ph idx="3" type="pic"/>
          </p:nvPr>
        </p:nvSpPr>
        <p:spPr>
          <a:xfrm>
            <a:off x="838200" y="1825626"/>
            <a:ext cx="5181600" cy="2963191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1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, Bullets">
  <p:cSld name="Text, Bulle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838200" y="2837467"/>
            <a:ext cx="10515600" cy="213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2" type="body"/>
          </p:nvPr>
        </p:nvSpPr>
        <p:spPr>
          <a:xfrm>
            <a:off x="838200" y="1825625"/>
            <a:ext cx="10515600" cy="101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2"/>
          <p:cNvSpPr txBox="1"/>
          <p:nvPr>
            <p:ph idx="3" type="body"/>
          </p:nvPr>
        </p:nvSpPr>
        <p:spPr>
          <a:xfrm>
            <a:off x="838200" y="4977353"/>
            <a:ext cx="10515600" cy="662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i="1" sz="2000">
                <a:solidFill>
                  <a:srgbClr val="0066A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2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, Bullets, Content">
  <p:cSld name="Text, Bullets,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838200" y="4006392"/>
            <a:ext cx="5181600" cy="1611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2" type="body"/>
          </p:nvPr>
        </p:nvSpPr>
        <p:spPr>
          <a:xfrm>
            <a:off x="838200" y="1825625"/>
            <a:ext cx="10515600" cy="2075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3"/>
          <p:cNvSpPr/>
          <p:nvPr>
            <p:ph idx="3" type="pic"/>
          </p:nvPr>
        </p:nvSpPr>
        <p:spPr>
          <a:xfrm>
            <a:off x="6172200" y="4006391"/>
            <a:ext cx="5181600" cy="1611772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3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6172200" y="38070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838200" y="1825626"/>
            <a:ext cx="5181600" cy="183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3" type="body"/>
          </p:nvPr>
        </p:nvSpPr>
        <p:spPr>
          <a:xfrm>
            <a:off x="6172200" y="1847706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4" type="body"/>
          </p:nvPr>
        </p:nvSpPr>
        <p:spPr>
          <a:xfrm>
            <a:off x="838200" y="38070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"/>
          <p:cNvSpPr txBox="1"/>
          <p:nvPr>
            <p:ph idx="5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and Image">
  <p:cSld name="Bullets and Imag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838200" y="1825625"/>
            <a:ext cx="6627829" cy="288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2" type="body"/>
          </p:nvPr>
        </p:nvSpPr>
        <p:spPr>
          <a:xfrm>
            <a:off x="838200" y="4713402"/>
            <a:ext cx="6627829" cy="904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0066A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4"/>
          <p:cNvSpPr/>
          <p:nvPr>
            <p:ph idx="3" type="pic"/>
          </p:nvPr>
        </p:nvSpPr>
        <p:spPr>
          <a:xfrm>
            <a:off x="7616858" y="1825625"/>
            <a:ext cx="3736943" cy="3792539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4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1" name="Google Shape;181;p25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9976"/>
            <a:ext cx="12192000" cy="24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>
            <p:ph idx="12" type="sldNum"/>
          </p:nvPr>
        </p:nvSpPr>
        <p:spPr>
          <a:xfrm>
            <a:off x="80284" y="6301715"/>
            <a:ext cx="784709" cy="506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311" y="6141216"/>
            <a:ext cx="2813540" cy="71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1281" y="6320002"/>
            <a:ext cx="1632740" cy="35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849081" y="634300"/>
            <a:ext cx="11024940" cy="1244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7"/>
          <p:cNvSpPr txBox="1"/>
          <p:nvPr>
            <p:ph idx="2" type="body"/>
          </p:nvPr>
        </p:nvSpPr>
        <p:spPr>
          <a:xfrm>
            <a:off x="849081" y="2580209"/>
            <a:ext cx="11024940" cy="2896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2"/>
              </a:buClr>
              <a:buSzPts val="2100"/>
              <a:buFont typeface="Arial"/>
              <a:buChar char="•"/>
              <a:defRPr b="0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3" type="body"/>
          </p:nvPr>
        </p:nvSpPr>
        <p:spPr>
          <a:xfrm>
            <a:off x="849081" y="2021701"/>
            <a:ext cx="11024940" cy="421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2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1">
  <p:cSld name="Presentation Title Slide Opt 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/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1 Editable">
  <p:cSld name="Presentation Title Slide Opt 1 Editab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>
            <p:ph idx="2" type="pic"/>
          </p:nvPr>
        </p:nvPicPr>
        <p:blipFill/>
        <p:spPr>
          <a:xfrm>
            <a:off x="0" y="870069"/>
            <a:ext cx="2438400" cy="2438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46" name="Google Shape;46;p8"/>
          <p:cNvPicPr preferRelativeResize="0"/>
          <p:nvPr>
            <p:ph idx="3" type="pic"/>
          </p:nvPr>
        </p:nvPicPr>
        <p:blipFill/>
        <p:spPr>
          <a:xfrm>
            <a:off x="2438400" y="870069"/>
            <a:ext cx="2438400" cy="2438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47" name="Google Shape;47;p8"/>
          <p:cNvPicPr preferRelativeResize="0"/>
          <p:nvPr>
            <p:ph idx="4" type="pic"/>
          </p:nvPr>
        </p:nvPicPr>
        <p:blipFill/>
        <p:spPr>
          <a:xfrm>
            <a:off x="4876800" y="870069"/>
            <a:ext cx="2438400" cy="2438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48" name="Google Shape;48;p8"/>
          <p:cNvPicPr preferRelativeResize="0"/>
          <p:nvPr>
            <p:ph idx="5" type="pic"/>
          </p:nvPr>
        </p:nvPicPr>
        <p:blipFill/>
        <p:spPr>
          <a:xfrm>
            <a:off x="7315200" y="870069"/>
            <a:ext cx="2438400" cy="2438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49" name="Google Shape;49;p8"/>
          <p:cNvPicPr preferRelativeResize="0"/>
          <p:nvPr>
            <p:ph idx="6" type="pic"/>
          </p:nvPr>
        </p:nvPicPr>
        <p:blipFill/>
        <p:spPr>
          <a:xfrm>
            <a:off x="9753600" y="870069"/>
            <a:ext cx="2438400" cy="2438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50" name="Google Shape;50;p8"/>
          <p:cNvSpPr txBox="1"/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1 Tagline">
  <p:cSld name="Presentation Title Slide Opt 1 Taglin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1 Editable Tagline">
  <p:cSld name="Presentation Title Slide Opt 1 Editable Taglin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>
            <p:ph idx="2" type="pic"/>
          </p:nvPr>
        </p:nvPicPr>
        <p:blipFill/>
        <p:spPr>
          <a:xfrm>
            <a:off x="0" y="870069"/>
            <a:ext cx="2438400" cy="2438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71" name="Google Shape;71;p10"/>
          <p:cNvPicPr preferRelativeResize="0"/>
          <p:nvPr>
            <p:ph idx="3" type="pic"/>
          </p:nvPr>
        </p:nvPicPr>
        <p:blipFill/>
        <p:spPr>
          <a:xfrm>
            <a:off x="2438400" y="870069"/>
            <a:ext cx="2438400" cy="2438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72" name="Google Shape;72;p10"/>
          <p:cNvPicPr preferRelativeResize="0"/>
          <p:nvPr>
            <p:ph idx="4" type="pic"/>
          </p:nvPr>
        </p:nvPicPr>
        <p:blipFill/>
        <p:spPr>
          <a:xfrm>
            <a:off x="4876800" y="870069"/>
            <a:ext cx="2438400" cy="2438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73" name="Google Shape;73;p10"/>
          <p:cNvPicPr preferRelativeResize="0"/>
          <p:nvPr>
            <p:ph idx="5" type="pic"/>
          </p:nvPr>
        </p:nvPicPr>
        <p:blipFill/>
        <p:spPr>
          <a:xfrm>
            <a:off x="7315200" y="870069"/>
            <a:ext cx="2438400" cy="2438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74" name="Google Shape;74;p10"/>
          <p:cNvPicPr preferRelativeResize="0"/>
          <p:nvPr>
            <p:ph idx="6" type="pic"/>
          </p:nvPr>
        </p:nvPicPr>
        <p:blipFill/>
        <p:spPr>
          <a:xfrm>
            <a:off x="9753600" y="870069"/>
            <a:ext cx="2438400" cy="2438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75" name="Google Shape;75;p10"/>
          <p:cNvSpPr txBox="1"/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" type="subTitle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Title Slide Opt 1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86" name="Google Shape;8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51948" y="414324"/>
            <a:ext cx="1379855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2">
  <p:cSld name="Presentation Title Slide Opt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 amt="50000"/>
          </a:blip>
          <a:srcRect b="0" l="10600" r="0" t="25000"/>
          <a:stretch/>
        </p:blipFill>
        <p:spPr>
          <a:xfrm flipH="1" rot="10800000">
            <a:off x="-31667" y="-2"/>
            <a:ext cx="122236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37289" y="470090"/>
            <a:ext cx="1209329" cy="122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41878" y="1095103"/>
            <a:ext cx="1790737" cy="180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7">
            <a:alphaModFix/>
          </a:blip>
          <a:srcRect b="0" l="7771" r="0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00091" y="2785395"/>
            <a:ext cx="2191909" cy="25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Title Slide Opt 2">
  <p:cSld name="Divider Title Slide Opt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 amt="50000"/>
          </a:blip>
          <a:srcRect b="0" l="10600" r="0" t="25000"/>
          <a:stretch/>
        </p:blipFill>
        <p:spPr>
          <a:xfrm flipH="1" rot="10800000">
            <a:off x="-31667" y="-2"/>
            <a:ext cx="122236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b="1" i="0" sz="34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ramakrishnahegde_in@ieee.org" TargetMode="External"/><Relationship Id="rId4" Type="http://schemas.openxmlformats.org/officeDocument/2006/relationships/hyperlink" Target="mailto:ramhegde111@gmail.com" TargetMode="External"/><Relationship Id="rId5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5092" y="616076"/>
            <a:ext cx="2701839" cy="788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"/>
          <p:cNvSpPr txBox="1"/>
          <p:nvPr/>
        </p:nvSpPr>
        <p:spPr>
          <a:xfrm>
            <a:off x="1118380" y="2049240"/>
            <a:ext cx="963636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585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8541"/>
              </a:lnSpc>
              <a:spcBef>
                <a:spcPts val="156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IEEE Systems Council Chapters Summit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Saturday, November 8, 2025</a:t>
            </a:r>
            <a:endParaRPr/>
          </a:p>
        </p:txBody>
      </p:sp>
      <p:pic>
        <p:nvPicPr>
          <p:cNvPr descr="A logo for a company&#10;&#10;AI-generated content may be incorrect." id="201" name="Google Shape;2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1890" y="4122638"/>
            <a:ext cx="2046183" cy="213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2"/>
          <p:cNvSpPr txBox="1"/>
          <p:nvPr/>
        </p:nvSpPr>
        <p:spPr>
          <a:xfrm>
            <a:off x="513762" y="3568053"/>
            <a:ext cx="2773201" cy="743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8250" spcFirstLastPara="1" rIns="582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Personal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Farming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Organising Rural child's development programs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Regular speaker in Radio /TV Stations and  Print Media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6140823" y="331238"/>
            <a:ext cx="5683624" cy="28142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u="sng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Professional Profile/Biosketch</a:t>
            </a:r>
            <a:endParaRPr sz="1467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Currently working as Professor and Researcher , Dept. of Computer Science and Engineering, JSS Science and Technology University, Mysuru, India. </a:t>
            </a:r>
            <a:endParaRPr sz="14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 Experience: 24 years (Teaching and Research)</a:t>
            </a:r>
            <a:endParaRPr/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 of Specialization : Quantum Computing, Cyber Security</a:t>
            </a:r>
            <a:endParaRPr/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Additional Responsibility : Cyber Security Consultant – Local Police Cyber Crime division </a:t>
            </a:r>
            <a:endParaRPr/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Social Responsibilities: Delivered more than 150 Cyber Awareness Programs to the public </a:t>
            </a:r>
            <a:endParaRPr/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Research Guide: Guiding 4 research scholar. </a:t>
            </a:r>
            <a:endParaRPr/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 txBox="1"/>
          <p:nvPr/>
        </p:nvSpPr>
        <p:spPr>
          <a:xfrm>
            <a:off x="2710695" y="677438"/>
            <a:ext cx="3053683" cy="1331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Dr Ramakrishna Hegde</a:t>
            </a:r>
            <a:endParaRPr b="1" sz="14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Chapters Chair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IEEE Bangalore Section System Council</a:t>
            </a:r>
            <a:endParaRPr sz="14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+91 8762057972 / 6360064311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ramakrishnahegde_in@ieee.org</a:t>
            </a:r>
            <a:endParaRPr sz="1400" u="sng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ramhegde111@gmail.com</a:t>
            </a:r>
            <a:endParaRPr sz="1400" u="sng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https://www.linkedin.com/in/ram-hegde-a0274675/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6509224" y="3605190"/>
            <a:ext cx="5425585" cy="238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u="sng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IEEE Experiences</a:t>
            </a:r>
            <a:endParaRPr/>
          </a:p>
          <a:p>
            <a:pPr indent="-218587" lvl="0" marL="21858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∙"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Senior Member of IEEE</a:t>
            </a:r>
            <a:endParaRPr sz="14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18587" lvl="0" marL="21858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∙"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Chair – IEEE Bangalore Section System Council</a:t>
            </a:r>
            <a:endParaRPr sz="1333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18587" lvl="0" marL="218587" marR="0" rtl="0" algn="l"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∙"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Treasurer – IEEE Mysore Sub Section</a:t>
            </a:r>
            <a:endParaRPr sz="1333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18587" lvl="0" marL="218587" marR="0" rtl="0" algn="l">
              <a:spcBef>
                <a:spcPts val="383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∙"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Secretary : IEEE Computer Society Bangalore Chapter (2021 and  2022)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8587" lvl="0" marL="218587" marR="0" rtl="0" algn="l">
              <a:spcBef>
                <a:spcPts val="383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∙"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Organised many IEEE International Conferences as Organising Chair, Session Chair etc.,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333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11" name="Google Shape;211;p2"/>
          <p:cNvCxnSpPr/>
          <p:nvPr/>
        </p:nvCxnSpPr>
        <p:spPr>
          <a:xfrm>
            <a:off x="5965605" y="384626"/>
            <a:ext cx="130395" cy="61742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2" name="Google Shape;212;p2"/>
          <p:cNvCxnSpPr/>
          <p:nvPr/>
        </p:nvCxnSpPr>
        <p:spPr>
          <a:xfrm flipH="1" rot="10800000">
            <a:off x="126797" y="3221375"/>
            <a:ext cx="11908376" cy="9388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3" name="Google Shape;2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531" y="511037"/>
            <a:ext cx="2271340" cy="220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 txBox="1"/>
          <p:nvPr>
            <p:ph type="title"/>
          </p:nvPr>
        </p:nvSpPr>
        <p:spPr>
          <a:xfrm>
            <a:off x="838200" y="502393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</a:pPr>
            <a:r>
              <a:rPr lang="en-US"/>
              <a:t>Chapter Name _______________</a:t>
            </a:r>
            <a:endParaRPr/>
          </a:p>
        </p:txBody>
      </p:sp>
      <p:sp>
        <p:nvSpPr>
          <p:cNvPr id="219" name="Google Shape;219;p3"/>
          <p:cNvSpPr txBox="1"/>
          <p:nvPr>
            <p:ph idx="1" type="body"/>
          </p:nvPr>
        </p:nvSpPr>
        <p:spPr>
          <a:xfrm>
            <a:off x="6207244" y="3752277"/>
            <a:ext cx="5575028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>
                <a:solidFill>
                  <a:schemeClr val="accent5"/>
                </a:solidFill>
              </a:rPr>
              <a:t>How can Systems Council make your chapter more successful?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Encouraging more students chapters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Funding 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Providing system engineering experts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Helps to collaborate with other system council section chapters</a:t>
            </a:r>
            <a:endParaRPr/>
          </a:p>
          <a:p>
            <a:pPr indent="-2413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b="1" sz="1600">
              <a:solidFill>
                <a:schemeClr val="accent5"/>
              </a:solidFill>
            </a:endParaRPr>
          </a:p>
          <a:p>
            <a:pPr indent="-2413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b="1" sz="1600">
              <a:solidFill>
                <a:schemeClr val="accent5"/>
              </a:solidFill>
            </a:endParaRPr>
          </a:p>
          <a:p>
            <a:pPr indent="-2413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b="1" sz="16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20" name="Google Shape;220;p3"/>
          <p:cNvSpPr txBox="1"/>
          <p:nvPr>
            <p:ph idx="2" type="body"/>
          </p:nvPr>
        </p:nvSpPr>
        <p:spPr>
          <a:xfrm>
            <a:off x="740404" y="1264135"/>
            <a:ext cx="5181600" cy="183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>
                <a:solidFill>
                  <a:schemeClr val="accent5"/>
                </a:solidFill>
              </a:rPr>
              <a:t> What are your chapter goals?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Inline with System Council goals promoting and supporting technical aspects of system Engineering 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Providing the platform to the learners to upgrade system engineering advanced research finding and encouraging them to take system engineering as one of the research domain. </a:t>
            </a:r>
            <a:endParaRPr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To organize 8 to 10 technical programs every year for benefit of the learners</a:t>
            </a:r>
            <a:endParaRPr b="1" sz="16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593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sz="2000"/>
          </a:p>
        </p:txBody>
      </p:sp>
      <p:sp>
        <p:nvSpPr>
          <p:cNvPr id="221" name="Google Shape;221;p3"/>
          <p:cNvSpPr txBox="1"/>
          <p:nvPr>
            <p:ph idx="4" type="body"/>
          </p:nvPr>
        </p:nvSpPr>
        <p:spPr>
          <a:xfrm>
            <a:off x="705360" y="38753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>
                <a:solidFill>
                  <a:schemeClr val="accent5"/>
                </a:solidFill>
              </a:rPr>
              <a:t>What are your chapter challenges?  (communication challenges? ) </a:t>
            </a:r>
            <a:endParaRPr b="1" sz="2000">
              <a:solidFill>
                <a:schemeClr val="accent5"/>
              </a:solidFill>
            </a:endParaRPr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Lack of Chapter Awareness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Non Availability of experts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No student chapters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b="1" lang="en-US" sz="1600">
                <a:solidFill>
                  <a:schemeClr val="accent5"/>
                </a:solidFill>
              </a:rPr>
              <a:t>Fund </a:t>
            </a:r>
            <a:endParaRPr b="1" sz="1600">
              <a:solidFill>
                <a:schemeClr val="accent5"/>
              </a:solidFill>
            </a:endParaRPr>
          </a:p>
          <a:p>
            <a:pPr indent="-1778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t/>
            </a:r>
            <a:endParaRPr b="1" sz="2600">
              <a:solidFill>
                <a:schemeClr val="accent5"/>
              </a:solidFill>
            </a:endParaRPr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22" name="Google Shape;222;p3"/>
          <p:cNvSpPr txBox="1"/>
          <p:nvPr>
            <p:ph idx="3" type="body"/>
          </p:nvPr>
        </p:nvSpPr>
        <p:spPr>
          <a:xfrm>
            <a:off x="6207244" y="1111916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6200">
                <a:solidFill>
                  <a:schemeClr val="accent5"/>
                </a:solidFill>
              </a:rPr>
              <a:t>What is the major or favorite event held in 2024 or 2025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IEEE International Conference – AICDMB 2025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System Engineering workshops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Experts talks on System Engineering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IEEE Day Celebrations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Cyber Awareness Month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Environment Day Celebrations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Symposium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Science Day Celebrations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Project Exhibitions</a:t>
            </a:r>
            <a:endParaRPr/>
          </a:p>
          <a:p>
            <a:pPr indent="-342900" lvl="1" marL="10286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b="1" lang="en-US" sz="5600">
                <a:solidFill>
                  <a:schemeClr val="accent5"/>
                </a:solidFill>
              </a:rPr>
              <a:t>Hackathons/Ideathons </a:t>
            </a:r>
            <a:endParaRPr/>
          </a:p>
          <a:p>
            <a:pPr indent="-3111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i="0" sz="2000"/>
          </a:p>
        </p:txBody>
      </p:sp>
      <p:cxnSp>
        <p:nvCxnSpPr>
          <p:cNvPr id="223" name="Google Shape;223;p3"/>
          <p:cNvCxnSpPr/>
          <p:nvPr/>
        </p:nvCxnSpPr>
        <p:spPr>
          <a:xfrm>
            <a:off x="5998204" y="1584308"/>
            <a:ext cx="97796" cy="46306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3"/>
          <p:cNvCxnSpPr/>
          <p:nvPr/>
        </p:nvCxnSpPr>
        <p:spPr>
          <a:xfrm flipH="1" rot="10800000">
            <a:off x="137935" y="3752277"/>
            <a:ext cx="11431222" cy="3000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2022-01-12T21:28:54Z</dcterms:created>
  <dc:creator>l.arellano@ieee.org</dc:creator>
</cp:coreProperties>
</file>