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mpeg" ContentType="video/mpeg"/>
  <Default Extension="mpg" ContentType="video/m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handoutMasterIdLst>
    <p:handoutMasterId r:id="rId58"/>
  </p:handoutMasterIdLst>
  <p:sldIdLst>
    <p:sldId id="257" r:id="rId2"/>
    <p:sldId id="593" r:id="rId3"/>
    <p:sldId id="503" r:id="rId4"/>
    <p:sldId id="591" r:id="rId5"/>
    <p:sldId id="592" r:id="rId6"/>
    <p:sldId id="627" r:id="rId7"/>
    <p:sldId id="596" r:id="rId8"/>
    <p:sldId id="628" r:id="rId9"/>
    <p:sldId id="577" r:id="rId10"/>
    <p:sldId id="556" r:id="rId11"/>
    <p:sldId id="533" r:id="rId12"/>
    <p:sldId id="557" r:id="rId13"/>
    <p:sldId id="558" r:id="rId14"/>
    <p:sldId id="559" r:id="rId15"/>
    <p:sldId id="630" r:id="rId16"/>
    <p:sldId id="479" r:id="rId17"/>
    <p:sldId id="631" r:id="rId18"/>
    <p:sldId id="632" r:id="rId19"/>
    <p:sldId id="633" r:id="rId20"/>
    <p:sldId id="520" r:id="rId21"/>
    <p:sldId id="518" r:id="rId22"/>
    <p:sldId id="580" r:id="rId23"/>
    <p:sldId id="581" r:id="rId24"/>
    <p:sldId id="522" r:id="rId25"/>
    <p:sldId id="564" r:id="rId26"/>
    <p:sldId id="523" r:id="rId27"/>
    <p:sldId id="524" r:id="rId28"/>
    <p:sldId id="545" r:id="rId29"/>
    <p:sldId id="546" r:id="rId30"/>
    <p:sldId id="578" r:id="rId31"/>
    <p:sldId id="590" r:id="rId32"/>
    <p:sldId id="629" r:id="rId33"/>
    <p:sldId id="570" r:id="rId34"/>
    <p:sldId id="572" r:id="rId35"/>
    <p:sldId id="571" r:id="rId36"/>
    <p:sldId id="574" r:id="rId37"/>
    <p:sldId id="575" r:id="rId38"/>
    <p:sldId id="602" r:id="rId39"/>
    <p:sldId id="603" r:id="rId40"/>
    <p:sldId id="604" r:id="rId41"/>
    <p:sldId id="611" r:id="rId42"/>
    <p:sldId id="613" r:id="rId43"/>
    <p:sldId id="618" r:id="rId44"/>
    <p:sldId id="576" r:id="rId45"/>
    <p:sldId id="625" r:id="rId46"/>
    <p:sldId id="626" r:id="rId47"/>
    <p:sldId id="547" r:id="rId48"/>
    <p:sldId id="601" r:id="rId49"/>
    <p:sldId id="619" r:id="rId50"/>
    <p:sldId id="620" r:id="rId51"/>
    <p:sldId id="573" r:id="rId52"/>
    <p:sldId id="621" r:id="rId53"/>
    <p:sldId id="622" r:id="rId54"/>
    <p:sldId id="623" r:id="rId55"/>
    <p:sldId id="624" r:id="rId56"/>
  </p:sldIdLst>
  <p:sldSz cx="9144000" cy="6858000" type="screen4x3"/>
  <p:notesSz cx="10059988" cy="6858000"/>
  <p:defaultTextStyle>
    <a:defPPr>
      <a:defRPr lang="de-DE"/>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6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clrMru>
    <a:srgbClr val="004C93"/>
    <a:srgbClr val="FF0000"/>
    <a:srgbClr val="FFFFFF"/>
    <a:srgbClr val="3F80CD"/>
    <a:srgbClr val="FFFF99"/>
    <a:srgbClr val="FFFFCC"/>
    <a:srgbClr val="D1DCDE"/>
    <a:srgbClr val="F5ECD2"/>
    <a:srgbClr val="304090"/>
    <a:srgbClr val="DFE4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5170" autoAdjust="0"/>
  </p:normalViewPr>
  <p:slideViewPr>
    <p:cSldViewPr snapToGrid="0" snapToObjects="1">
      <p:cViewPr varScale="1">
        <p:scale>
          <a:sx n="108" d="100"/>
          <a:sy n="108" d="100"/>
        </p:scale>
        <p:origin x="2304" y="192"/>
      </p:cViewPr>
      <p:guideLst>
        <p:guide orient="horz" pos="6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1.emf"/><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359328"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de-DE"/>
          </a:p>
        </p:txBody>
      </p:sp>
      <p:sp>
        <p:nvSpPr>
          <p:cNvPr id="11267" name="Rectangle 3"/>
          <p:cNvSpPr>
            <a:spLocks noGrp="1" noChangeArrowheads="1"/>
          </p:cNvSpPr>
          <p:nvPr>
            <p:ph type="dt" sz="quarter" idx="1"/>
          </p:nvPr>
        </p:nvSpPr>
        <p:spPr bwMode="auto">
          <a:xfrm>
            <a:off x="5698332" y="0"/>
            <a:ext cx="4359328"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599FAAC3-84B3-417B-B1BE-90BF8B2865DD}" type="datetime1">
              <a:rPr lang="de-DE"/>
              <a:pPr/>
              <a:t>30.06.22</a:t>
            </a:fld>
            <a:endParaRPr lang="de-DE"/>
          </a:p>
        </p:txBody>
      </p:sp>
      <p:sp>
        <p:nvSpPr>
          <p:cNvPr id="11268" name="Rectangle 4"/>
          <p:cNvSpPr>
            <a:spLocks noGrp="1" noChangeArrowheads="1"/>
          </p:cNvSpPr>
          <p:nvPr>
            <p:ph type="ftr" sz="quarter" idx="2"/>
          </p:nvPr>
        </p:nvSpPr>
        <p:spPr bwMode="auto">
          <a:xfrm>
            <a:off x="0" y="6513910"/>
            <a:ext cx="4359328"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de-DE"/>
          </a:p>
        </p:txBody>
      </p:sp>
      <p:sp>
        <p:nvSpPr>
          <p:cNvPr id="11269" name="Rectangle 5"/>
          <p:cNvSpPr>
            <a:spLocks noGrp="1" noChangeArrowheads="1"/>
          </p:cNvSpPr>
          <p:nvPr>
            <p:ph type="sldNum" sz="quarter" idx="3"/>
          </p:nvPr>
        </p:nvSpPr>
        <p:spPr bwMode="auto">
          <a:xfrm>
            <a:off x="5698332" y="6513910"/>
            <a:ext cx="4359328"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54DAF0E4-DFC6-4124-B3F6-9C53ED08D665}" type="slidenum">
              <a:rPr lang="de-DE"/>
              <a:pPr/>
              <a:t>‹#›</a:t>
            </a:fld>
            <a:endParaRPr lang="de-DE"/>
          </a:p>
        </p:txBody>
      </p:sp>
    </p:spTree>
    <p:extLst>
      <p:ext uri="{BB962C8B-B14F-4D97-AF65-F5344CB8AC3E}">
        <p14:creationId xmlns:p14="http://schemas.microsoft.com/office/powerpoint/2010/main" val="408089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59328"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de-DE"/>
          </a:p>
        </p:txBody>
      </p:sp>
      <p:sp>
        <p:nvSpPr>
          <p:cNvPr id="3" name="Datumsplatzhalter 2"/>
          <p:cNvSpPr>
            <a:spLocks noGrp="1"/>
          </p:cNvSpPr>
          <p:nvPr>
            <p:ph type="dt" idx="1"/>
          </p:nvPr>
        </p:nvSpPr>
        <p:spPr>
          <a:xfrm>
            <a:off x="5698332" y="0"/>
            <a:ext cx="4359328" cy="3429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3B9FE0D8-8487-4EF4-B9AF-2303BDD2A237}" type="datetime1">
              <a:rPr lang="de-DE"/>
              <a:pPr/>
              <a:t>30.06.22</a:t>
            </a:fld>
            <a:endParaRPr lang="de-DE"/>
          </a:p>
        </p:txBody>
      </p:sp>
      <p:sp>
        <p:nvSpPr>
          <p:cNvPr id="4" name="Folienbildplatzhalter 3"/>
          <p:cNvSpPr>
            <a:spLocks noGrp="1" noRot="1" noChangeAspect="1"/>
          </p:cNvSpPr>
          <p:nvPr>
            <p:ph type="sldImg" idx="2"/>
          </p:nvPr>
        </p:nvSpPr>
        <p:spPr>
          <a:xfrm>
            <a:off x="3314700" y="514350"/>
            <a:ext cx="3430588" cy="257175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1005999" y="3257550"/>
            <a:ext cx="8047990" cy="3086100"/>
          </a:xfrm>
          <a:prstGeom prst="rect">
            <a:avLst/>
          </a:prstGeom>
        </p:spPr>
        <p:txBody>
          <a:bodyPr vert="horz" wrap="square" lIns="91440" tIns="45720" rIns="91440" bIns="45720" numCol="1" anchor="t" anchorCtr="0" compatLnSpc="1">
            <a:prstTxWarp prst="textNoShape">
              <a:avLst/>
            </a:prstTxWarp>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4359328"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de-DE"/>
          </a:p>
        </p:txBody>
      </p:sp>
      <p:sp>
        <p:nvSpPr>
          <p:cNvPr id="7" name="Foliennummernplatzhalter 6"/>
          <p:cNvSpPr>
            <a:spLocks noGrp="1"/>
          </p:cNvSpPr>
          <p:nvPr>
            <p:ph type="sldNum" sz="quarter" idx="5"/>
          </p:nvPr>
        </p:nvSpPr>
        <p:spPr>
          <a:xfrm>
            <a:off x="5698332" y="6513910"/>
            <a:ext cx="4359328" cy="3429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E7A47CF5-99E4-4687-B933-3FCEB885F57C}" type="slidenum">
              <a:rPr lang="de-DE"/>
              <a:pPr/>
              <a:t>‹#›</a:t>
            </a:fld>
            <a:endParaRPr lang="de-DE"/>
          </a:p>
        </p:txBody>
      </p:sp>
    </p:spTree>
    <p:extLst>
      <p:ext uri="{BB962C8B-B14F-4D97-AF65-F5344CB8AC3E}">
        <p14:creationId xmlns:p14="http://schemas.microsoft.com/office/powerpoint/2010/main" val="773389488"/>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C3%89lie_Metchnikoff" TargetMode="External"/><Relationship Id="rId3" Type="http://schemas.openxmlformats.org/officeDocument/2006/relationships/hyperlink" Target="https://en.wikipedia.org/wiki/Greek_language" TargetMode="External"/><Relationship Id="rId7" Type="http://schemas.openxmlformats.org/officeDocument/2006/relationships/hyperlink" Target="https://en.wikipedia.org/wiki/Phagocytosi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Macrophage#cite_note-1" TargetMode="External"/><Relationship Id="rId5" Type="http://schemas.openxmlformats.org/officeDocument/2006/relationships/hyperlink" Target="https://en.wikipedia.org/wiki/Microbes" TargetMode="External"/><Relationship Id="rId4" Type="http://schemas.openxmlformats.org/officeDocument/2006/relationships/hyperlink" Target="https://en.wikipedia.org/wiki/White_blood_cell" TargetMode="External"/><Relationship Id="rId9" Type="http://schemas.openxmlformats.org/officeDocument/2006/relationships/hyperlink" Target="https://en.wikipedia.org/wiki/Macrophage#cite_note-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en-US" sz="1200" kern="1200" dirty="0">
                <a:solidFill>
                  <a:schemeClr val="tx1"/>
                </a:solidFill>
                <a:effectLst/>
                <a:latin typeface="+mn-lt"/>
                <a:ea typeface="ＭＳ Ｐゴシック" pitchFamily="34" charset="-128"/>
                <a:cs typeface="+mn-cs"/>
              </a:rPr>
              <a:t>Imagine a future in which food is used to activate specific immune reactions in a human body based on an external noninvasive magnetic stimulus. Dream of a material that stores and releases energy reversibly by temperature changes between day and night. These visions may be realized by using magnetic nanoparticles that are functionalized to be biocompatible, environmentally stable and recyclable, self-healing, and low-cost. </a:t>
            </a:r>
            <a:endParaRPr lang="en-US" dirty="0">
              <a:effectLst/>
            </a:endParaRPr>
          </a:p>
          <a:p>
            <a:r>
              <a:rPr lang="en-US" sz="1200" kern="1200" dirty="0">
                <a:solidFill>
                  <a:schemeClr val="tx1"/>
                </a:solidFill>
                <a:effectLst/>
                <a:latin typeface="+mn-lt"/>
                <a:ea typeface="ＭＳ Ｐゴシック" pitchFamily="34" charset="-128"/>
                <a:cs typeface="+mn-cs"/>
              </a:rPr>
              <a:t>In this presentation I will discuss the basic concepts of magnetic nanomaterials and their magnetic properties with a focus on how to tune specific parameters in a controlled fashion to achieve the dreams of the future. I will highlight state-of-the-art experimental technologies that allow us to understand microscopic properties and interactions in relation to electronic structure changes caused by changes in size, shape, and composition of nanomaterials. Then I will discuss how this understanding is used when </a:t>
            </a:r>
            <a:r>
              <a:rPr lang="en-US" sz="1200" kern="1200" dirty="0" err="1">
                <a:solidFill>
                  <a:schemeClr val="tx1"/>
                </a:solidFill>
                <a:effectLst/>
                <a:latin typeface="+mn-lt"/>
                <a:ea typeface="ＭＳ Ｐゴシック" pitchFamily="34" charset="-128"/>
                <a:cs typeface="+mn-cs"/>
              </a:rPr>
              <a:t>nanomagnets</a:t>
            </a:r>
            <a:r>
              <a:rPr lang="en-US" sz="1200" kern="1200" dirty="0">
                <a:solidFill>
                  <a:schemeClr val="tx1"/>
                </a:solidFill>
                <a:effectLst/>
                <a:latin typeface="+mn-lt"/>
                <a:ea typeface="ＭＳ Ｐゴシック" pitchFamily="34" charset="-128"/>
                <a:cs typeface="+mn-cs"/>
              </a:rPr>
              <a:t> are functionalized for targeted drug delivery or composed to form macroscopic materials for new energetic applications like magnetic refrigeration. I will demonstrate that the seemingly complex behavior of hybrid metal/metal, metal/oxide, or oxide/oxide interface materials can be understood from the three fundamental interactions in magnetism: magnetic exchange interaction due to orbital overlap, spin-orbit interaction due to inner- and intra-atomic relativistic corrections (e.g., crystal field effects) and the long-range magnetic dipolar interaction. Several examples will be presented, including the formation of above-room-temperature ferromagnetic interface layers between low-temperature antiferromagnetic layers and the evolution of lattices of magnetic textures (</a:t>
            </a:r>
            <a:r>
              <a:rPr lang="en-US" sz="1200" kern="1200" dirty="0" err="1">
                <a:solidFill>
                  <a:schemeClr val="tx1"/>
                </a:solidFill>
                <a:effectLst/>
                <a:latin typeface="+mn-lt"/>
                <a:ea typeface="ＭＳ Ｐゴシック" pitchFamily="34" charset="-128"/>
                <a:cs typeface="+mn-cs"/>
              </a:rPr>
              <a:t>skyrmions</a:t>
            </a:r>
            <a:r>
              <a:rPr lang="en-US" sz="1200" kern="1200" dirty="0">
                <a:solidFill>
                  <a:schemeClr val="tx1"/>
                </a:solidFill>
                <a:effectLst/>
                <a:latin typeface="+mn-lt"/>
                <a:ea typeface="ＭＳ Ｐゴシック" pitchFamily="34" charset="-128"/>
                <a:cs typeface="+mn-cs"/>
              </a:rPr>
              <a:t>) in confined dimensions. The talk will end with an episode in the life of an imaginary golf-playing couple in the year 2040 who use their “Smart Magnet” (SMAG) phone to energize and heal their bodies on the green. </a:t>
            </a:r>
            <a:endParaRPr lang="en-US" dirty="0">
              <a:effectLst/>
            </a:endParaRPr>
          </a:p>
          <a:p>
            <a:endParaRPr lang="de-DE" dirty="0"/>
          </a:p>
        </p:txBody>
      </p:sp>
      <p:sp>
        <p:nvSpPr>
          <p:cNvPr id="4" name="Foliennummernplatzhalter 3"/>
          <p:cNvSpPr>
            <a:spLocks noGrp="1"/>
          </p:cNvSpPr>
          <p:nvPr>
            <p:ph type="sldNum" sz="quarter" idx="10"/>
          </p:nvPr>
        </p:nvSpPr>
        <p:spPr/>
        <p:txBody>
          <a:bodyPr/>
          <a:lstStyle/>
          <a:p>
            <a:fld id="{E7A47CF5-99E4-4687-B933-3FCEB885F57C}" type="slidenum">
              <a:rPr lang="de-DE" smtClean="0"/>
              <a:pPr/>
              <a:t>1</a:t>
            </a:fld>
            <a:endParaRPr lang="de-DE"/>
          </a:p>
        </p:txBody>
      </p:sp>
    </p:spTree>
    <p:extLst>
      <p:ext uri="{BB962C8B-B14F-4D97-AF65-F5344CB8AC3E}">
        <p14:creationId xmlns:p14="http://schemas.microsoft.com/office/powerpoint/2010/main" val="2005970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en-US" sz="1200" b="0" i="0" u="none" strike="noStrike" kern="1200" baseline="0" dirty="0">
                <a:solidFill>
                  <a:schemeClr val="tx1"/>
                </a:solidFill>
                <a:latin typeface="+mn-lt"/>
                <a:ea typeface="ＭＳ Ｐゴシック" pitchFamily="34" charset="-128"/>
                <a:cs typeface="+mn-cs"/>
              </a:rPr>
              <a:t>STEM-HAADF image of a single octahedral cobalt oxide nanocrystal. </a:t>
            </a:r>
          </a:p>
          <a:p>
            <a:r>
              <a:rPr lang="en-US" sz="1200" b="0" i="0" u="none" strike="noStrike" kern="1200" baseline="0" dirty="0">
                <a:solidFill>
                  <a:schemeClr val="tx1"/>
                </a:solidFill>
                <a:latin typeface="+mn-lt"/>
                <a:ea typeface="ＭＳ Ｐゴシック" pitchFamily="34" charset="-128"/>
                <a:cs typeface="+mn-cs"/>
              </a:rPr>
              <a:t>(a), Atom-column-resolved STEM-HAADF image of the edge of a [1–10]-oriented cobalt oxide nanocrystal acquired in STEM mode at 80 kV using a probe size of ,0.1 nm. The core region A and the shell region B exhibit contrast characteristic of [1–10]-oriented </a:t>
            </a:r>
            <a:r>
              <a:rPr lang="en-US" sz="1200" b="0" i="0" u="none" strike="noStrike" kern="1200" baseline="0" dirty="0" err="1">
                <a:solidFill>
                  <a:schemeClr val="tx1"/>
                </a:solidFill>
                <a:latin typeface="+mn-lt"/>
                <a:ea typeface="ＭＳ Ｐゴシック" pitchFamily="34" charset="-128"/>
                <a:cs typeface="+mn-cs"/>
              </a:rPr>
              <a:t>CoO</a:t>
            </a:r>
            <a:r>
              <a:rPr lang="en-US" sz="1200" b="0" i="0" u="none" strike="noStrike" kern="1200" baseline="0" dirty="0">
                <a:solidFill>
                  <a:schemeClr val="tx1"/>
                </a:solidFill>
                <a:latin typeface="+mn-lt"/>
                <a:ea typeface="ＭＳ Ｐゴシック" pitchFamily="34" charset="-128"/>
                <a:cs typeface="+mn-cs"/>
              </a:rPr>
              <a:t> and Co3O4 respectively.</a:t>
            </a:r>
          </a:p>
          <a:p>
            <a:r>
              <a:rPr lang="en-US" sz="1200" b="0" i="0" u="none" strike="noStrike" kern="1200" baseline="0" dirty="0">
                <a:solidFill>
                  <a:schemeClr val="tx1"/>
                </a:solidFill>
                <a:latin typeface="+mn-lt"/>
                <a:ea typeface="ＭＳ Ｐゴシック" pitchFamily="34" charset="-128"/>
                <a:cs typeface="+mn-cs"/>
              </a:rPr>
              <a:t>(b), Enlargement of the interface area: (111)-type interface between a </a:t>
            </a:r>
            <a:r>
              <a:rPr lang="en-US" sz="1200" b="0" i="0" u="none" strike="noStrike" kern="1200" baseline="0" dirty="0" err="1">
                <a:solidFill>
                  <a:schemeClr val="tx1"/>
                </a:solidFill>
                <a:latin typeface="+mn-lt"/>
                <a:ea typeface="ＭＳ Ｐゴシック" pitchFamily="34" charset="-128"/>
                <a:cs typeface="+mn-cs"/>
              </a:rPr>
              <a:t>CoO</a:t>
            </a:r>
            <a:r>
              <a:rPr lang="en-US" sz="1200" b="0" i="0" u="none" strike="noStrike" kern="1200" baseline="0" dirty="0">
                <a:solidFill>
                  <a:schemeClr val="tx1"/>
                </a:solidFill>
                <a:latin typeface="+mn-lt"/>
                <a:ea typeface="ＭＳ Ｐゴシック" pitchFamily="34" charset="-128"/>
                <a:cs typeface="+mn-cs"/>
              </a:rPr>
              <a:t> core and the Co3O4 shell. </a:t>
            </a:r>
          </a:p>
          <a:p>
            <a:r>
              <a:rPr lang="en-US" sz="1200" b="0" i="0" u="none" strike="noStrike" kern="1200" baseline="0" dirty="0">
                <a:solidFill>
                  <a:schemeClr val="tx1"/>
                </a:solidFill>
                <a:latin typeface="+mn-lt"/>
                <a:ea typeface="ＭＳ Ｐゴシック" pitchFamily="34" charset="-128"/>
                <a:cs typeface="+mn-cs"/>
              </a:rPr>
              <a:t>(c), Measured (111) (red dots) and calculated (blue dots) lattice plane </a:t>
            </a:r>
            <a:r>
              <a:rPr lang="en-US" sz="1200" b="0" i="0" u="none" strike="noStrike" kern="1200" baseline="0" dirty="0" err="1">
                <a:solidFill>
                  <a:schemeClr val="tx1"/>
                </a:solidFill>
                <a:latin typeface="+mn-lt"/>
                <a:ea typeface="ＭＳ Ｐゴシック" pitchFamily="34" charset="-128"/>
                <a:cs typeface="+mn-cs"/>
              </a:rPr>
              <a:t>spacings</a:t>
            </a:r>
            <a:r>
              <a:rPr lang="en-US" sz="1200" b="0" i="0" u="none" strike="noStrike" kern="1200" baseline="0" dirty="0">
                <a:solidFill>
                  <a:schemeClr val="tx1"/>
                </a:solidFill>
                <a:latin typeface="+mn-lt"/>
                <a:ea typeface="ＭＳ Ｐゴシック" pitchFamily="34" charset="-128"/>
                <a:cs typeface="+mn-cs"/>
              </a:rPr>
              <a:t> as a function of spacing number near the interface. ‘‘d0’’ denotes the spacing indicated by the dashed line in b. </a:t>
            </a:r>
          </a:p>
          <a:p>
            <a:r>
              <a:rPr lang="en-US" sz="1200" b="0" i="0" u="none" strike="noStrike" kern="1200" baseline="0" dirty="0">
                <a:solidFill>
                  <a:schemeClr val="tx1"/>
                </a:solidFill>
                <a:latin typeface="+mn-lt"/>
                <a:ea typeface="ＭＳ Ｐゴシック" pitchFamily="34" charset="-128"/>
                <a:cs typeface="+mn-cs"/>
              </a:rPr>
              <a:t>(d), Side view of the relaxed geometry of the </a:t>
            </a:r>
            <a:r>
              <a:rPr lang="en-US" sz="1200" b="0" i="0" u="none" strike="noStrike" kern="1200" baseline="0" dirty="0" err="1">
                <a:solidFill>
                  <a:schemeClr val="tx1"/>
                </a:solidFill>
                <a:latin typeface="+mn-lt"/>
                <a:ea typeface="ＭＳ Ｐゴシック" pitchFamily="34" charset="-128"/>
                <a:cs typeface="+mn-cs"/>
              </a:rPr>
              <a:t>CoO</a:t>
            </a:r>
            <a:r>
              <a:rPr lang="en-US" sz="1200" b="0" i="0" u="none" strike="noStrike" kern="1200" baseline="0" dirty="0">
                <a:solidFill>
                  <a:schemeClr val="tx1"/>
                </a:solidFill>
                <a:latin typeface="+mn-lt"/>
                <a:ea typeface="ＭＳ Ｐゴシック" pitchFamily="34" charset="-128"/>
                <a:cs typeface="+mn-cs"/>
              </a:rPr>
              <a:t>/Co3O4 (111) </a:t>
            </a:r>
            <a:r>
              <a:rPr lang="en-US" sz="1200" b="0" i="0" u="none" strike="noStrike" kern="1200" baseline="0" dirty="0" err="1">
                <a:solidFill>
                  <a:schemeClr val="tx1"/>
                </a:solidFill>
                <a:latin typeface="+mn-lt"/>
                <a:ea typeface="ＭＳ Ｐゴシック" pitchFamily="34" charset="-128"/>
                <a:cs typeface="+mn-cs"/>
              </a:rPr>
              <a:t>heterostructure</a:t>
            </a:r>
            <a:r>
              <a:rPr lang="en-US" sz="1200" b="0" i="0" u="none" strike="noStrike" kern="1200" baseline="0" dirty="0">
                <a:solidFill>
                  <a:schemeClr val="tx1"/>
                </a:solidFill>
                <a:latin typeface="+mn-lt"/>
                <a:ea typeface="ＭＳ Ｐゴシック" pitchFamily="34" charset="-128"/>
                <a:cs typeface="+mn-cs"/>
              </a:rPr>
              <a:t> obtained from the DFT1Ucalculations. The interface plane (dashed line) of O</a:t>
            </a:r>
            <a:r>
              <a:rPr lang="en-US" sz="1200" b="0" i="0" u="none" strike="noStrike" kern="1200" baseline="30000" dirty="0">
                <a:solidFill>
                  <a:schemeClr val="tx1"/>
                </a:solidFill>
                <a:latin typeface="+mn-lt"/>
                <a:ea typeface="ＭＳ Ｐゴシック" pitchFamily="34" charset="-128"/>
                <a:cs typeface="+mn-cs"/>
              </a:rPr>
              <a:t>2-</a:t>
            </a:r>
            <a:r>
              <a:rPr lang="en-US" sz="1200" b="0" i="0" u="none" strike="noStrike" kern="1200" baseline="0" dirty="0">
                <a:solidFill>
                  <a:schemeClr val="tx1"/>
                </a:solidFill>
                <a:latin typeface="+mn-lt"/>
                <a:ea typeface="ＭＳ Ｐゴシック" pitchFamily="34" charset="-128"/>
                <a:cs typeface="+mn-cs"/>
              </a:rPr>
              <a:t> (red dots) connects octahedral Co ions (blue dots) in Co3O4 on the right to octahedral Co</a:t>
            </a:r>
            <a:r>
              <a:rPr lang="en-US" sz="1200" b="0" i="0" u="none" strike="noStrike" kern="1200" baseline="30000" dirty="0">
                <a:solidFill>
                  <a:schemeClr val="tx1"/>
                </a:solidFill>
                <a:latin typeface="+mn-lt"/>
                <a:ea typeface="ＭＳ Ｐゴシック" pitchFamily="34" charset="-128"/>
                <a:cs typeface="+mn-cs"/>
              </a:rPr>
              <a:t>2+</a:t>
            </a:r>
            <a:r>
              <a:rPr lang="en-US" sz="1200" b="0" i="0" u="none" strike="noStrike" kern="1200" baseline="0" dirty="0">
                <a:solidFill>
                  <a:schemeClr val="tx1"/>
                </a:solidFill>
                <a:latin typeface="+mn-lt"/>
                <a:ea typeface="ＭＳ Ｐゴシック" pitchFamily="34" charset="-128"/>
                <a:cs typeface="+mn-cs"/>
              </a:rPr>
              <a:t> ions in </a:t>
            </a:r>
            <a:r>
              <a:rPr lang="en-US" sz="1200" b="0" i="0" u="none" strike="noStrike" kern="1200" baseline="0" dirty="0" err="1">
                <a:solidFill>
                  <a:schemeClr val="tx1"/>
                </a:solidFill>
                <a:latin typeface="+mn-lt"/>
                <a:ea typeface="ＭＳ Ｐゴシック" pitchFamily="34" charset="-128"/>
                <a:cs typeface="+mn-cs"/>
              </a:rPr>
              <a:t>CoO</a:t>
            </a:r>
            <a:r>
              <a:rPr lang="en-US" sz="1200" b="0" i="0" u="none" strike="noStrike" kern="1200" baseline="0" dirty="0">
                <a:solidFill>
                  <a:schemeClr val="tx1"/>
                </a:solidFill>
                <a:latin typeface="+mn-lt"/>
                <a:ea typeface="ＭＳ Ｐゴシック" pitchFamily="34" charset="-128"/>
                <a:cs typeface="+mn-cs"/>
              </a:rPr>
              <a:t> on the left. Co</a:t>
            </a:r>
            <a:r>
              <a:rPr lang="en-US" sz="1200" b="0" i="0" u="none" strike="noStrike" kern="1200" baseline="30000" dirty="0">
                <a:solidFill>
                  <a:schemeClr val="tx1"/>
                </a:solidFill>
                <a:latin typeface="+mn-lt"/>
                <a:ea typeface="ＭＳ Ｐゴシック" pitchFamily="34" charset="-128"/>
                <a:cs typeface="+mn-cs"/>
              </a:rPr>
              <a:t>2+</a:t>
            </a:r>
            <a:r>
              <a:rPr lang="en-US" sz="1200" b="0" i="0" u="none" strike="noStrike" kern="1200" baseline="0" dirty="0">
                <a:solidFill>
                  <a:schemeClr val="tx1"/>
                </a:solidFill>
                <a:latin typeface="+mn-lt"/>
                <a:ea typeface="ＭＳ Ｐゴシック" pitchFamily="34" charset="-128"/>
                <a:cs typeface="+mn-cs"/>
              </a:rPr>
              <a:t> and Co</a:t>
            </a:r>
            <a:r>
              <a:rPr lang="en-US" sz="1200" b="0" i="0" u="none" strike="noStrike" kern="1200" baseline="30000" dirty="0">
                <a:solidFill>
                  <a:schemeClr val="tx1"/>
                </a:solidFill>
                <a:latin typeface="+mn-lt"/>
                <a:ea typeface="ＭＳ Ｐゴシック" pitchFamily="34" charset="-128"/>
                <a:cs typeface="+mn-cs"/>
              </a:rPr>
              <a:t>3+</a:t>
            </a:r>
            <a:r>
              <a:rPr lang="en-US" sz="1200" b="0" i="0" u="none" strike="noStrike" kern="1200" baseline="0" dirty="0">
                <a:solidFill>
                  <a:schemeClr val="tx1"/>
                </a:solidFill>
                <a:latin typeface="+mn-lt"/>
                <a:ea typeface="ＭＳ Ｐゴシック" pitchFamily="34" charset="-128"/>
                <a:cs typeface="+mn-cs"/>
              </a:rPr>
              <a:t> are denoted by blue/yellow </a:t>
            </a:r>
            <a:r>
              <a:rPr lang="en-US" sz="1200" b="0" i="0" u="none" strike="noStrike" kern="1200" baseline="0" dirty="0" err="1">
                <a:solidFill>
                  <a:schemeClr val="tx1"/>
                </a:solidFill>
                <a:latin typeface="+mn-lt"/>
                <a:ea typeface="ＭＳ Ｐゴシック" pitchFamily="34" charset="-128"/>
                <a:cs typeface="+mn-cs"/>
              </a:rPr>
              <a:t>polyhedra</a:t>
            </a:r>
            <a:r>
              <a:rPr lang="en-US" sz="1200" b="0" i="0" u="none" strike="noStrike" kern="1200" baseline="0" dirty="0">
                <a:solidFill>
                  <a:schemeClr val="tx1"/>
                </a:solidFill>
                <a:latin typeface="+mn-lt"/>
                <a:ea typeface="ＭＳ Ｐゴシック" pitchFamily="34" charset="-128"/>
                <a:cs typeface="+mn-cs"/>
              </a:rPr>
              <a:t>. As discussed in</a:t>
            </a:r>
          </a:p>
          <a:p>
            <a:r>
              <a:rPr lang="en-US" sz="1200" b="0" i="0" u="none" strike="noStrike" kern="1200" baseline="0" dirty="0">
                <a:solidFill>
                  <a:schemeClr val="tx1"/>
                </a:solidFill>
                <a:latin typeface="+mn-lt"/>
                <a:ea typeface="ＭＳ Ｐゴシック" pitchFamily="34" charset="-128"/>
                <a:cs typeface="+mn-cs"/>
              </a:rPr>
              <a:t>the text, electronic reconstruction in Co3O4 reduces the S = 0 [Co</a:t>
            </a:r>
            <a:r>
              <a:rPr lang="en-US" sz="1200" b="0" i="0" u="none" strike="noStrike" kern="1200" baseline="30000" dirty="0">
                <a:solidFill>
                  <a:schemeClr val="tx1"/>
                </a:solidFill>
                <a:latin typeface="+mn-lt"/>
                <a:ea typeface="ＭＳ Ｐゴシック" pitchFamily="34" charset="-128"/>
                <a:cs typeface="+mn-cs"/>
              </a:rPr>
              <a:t>3+</a:t>
            </a:r>
            <a:r>
              <a:rPr lang="en-US" sz="1200" b="0" i="0" u="none" strike="noStrike" kern="1200" baseline="0" dirty="0">
                <a:solidFill>
                  <a:schemeClr val="tx1"/>
                </a:solidFill>
                <a:latin typeface="+mn-lt"/>
                <a:ea typeface="ＭＳ Ｐゴシック" pitchFamily="34" charset="-128"/>
                <a:cs typeface="+mn-cs"/>
              </a:rPr>
              <a:t>]</a:t>
            </a:r>
            <a:r>
              <a:rPr lang="en-US" sz="1200" b="0" i="0" u="none" strike="noStrike" kern="1200" baseline="-25000" dirty="0" err="1">
                <a:solidFill>
                  <a:schemeClr val="tx1"/>
                </a:solidFill>
                <a:latin typeface="+mn-lt"/>
                <a:ea typeface="ＭＳ Ｐゴシック" pitchFamily="34" charset="-128"/>
                <a:cs typeface="+mn-cs"/>
              </a:rPr>
              <a:t>oct</a:t>
            </a:r>
            <a:r>
              <a:rPr lang="en-US" sz="1200" b="0" i="0" u="none" strike="noStrike" kern="1200" baseline="0" dirty="0">
                <a:solidFill>
                  <a:schemeClr val="tx1"/>
                </a:solidFill>
                <a:latin typeface="+mn-lt"/>
                <a:ea typeface="ＭＳ Ｐゴシック" pitchFamily="34" charset="-128"/>
                <a:cs typeface="+mn-cs"/>
              </a:rPr>
              <a:t> to low spin [Co</a:t>
            </a:r>
            <a:r>
              <a:rPr lang="en-US" sz="1200" b="0" i="0" u="none" strike="noStrike" kern="1200" baseline="30000" dirty="0">
                <a:solidFill>
                  <a:schemeClr val="tx1"/>
                </a:solidFill>
                <a:latin typeface="+mn-lt"/>
                <a:ea typeface="ＭＳ Ｐゴシック" pitchFamily="34" charset="-128"/>
                <a:cs typeface="+mn-cs"/>
              </a:rPr>
              <a:t>2+</a:t>
            </a:r>
            <a:r>
              <a:rPr lang="en-US" sz="1200" b="0" i="0" u="none" strike="noStrike" kern="1200" baseline="0" dirty="0">
                <a:solidFill>
                  <a:schemeClr val="tx1"/>
                </a:solidFill>
                <a:latin typeface="+mn-lt"/>
                <a:ea typeface="ＭＳ Ｐゴシック" pitchFamily="34" charset="-128"/>
                <a:cs typeface="+mn-cs"/>
              </a:rPr>
              <a:t>]</a:t>
            </a:r>
            <a:r>
              <a:rPr lang="en-US" sz="1200" b="0" i="0" u="none" strike="noStrike" kern="1200" baseline="-25000" dirty="0" err="1">
                <a:solidFill>
                  <a:schemeClr val="tx1"/>
                </a:solidFill>
                <a:latin typeface="+mn-lt"/>
                <a:ea typeface="ＭＳ Ｐゴシック" pitchFamily="34" charset="-128"/>
                <a:cs typeface="+mn-cs"/>
              </a:rPr>
              <a:t>oct</a:t>
            </a:r>
            <a:r>
              <a:rPr lang="en-US" sz="1200" b="0" i="0" u="none" strike="noStrike" kern="1200" baseline="0" dirty="0" err="1">
                <a:solidFill>
                  <a:schemeClr val="tx1"/>
                </a:solidFill>
                <a:latin typeface="+mn-lt"/>
                <a:ea typeface="ＭＳ Ｐゴシック" pitchFamily="34" charset="-128"/>
                <a:cs typeface="+mn-cs"/>
              </a:rPr>
              <a:t>.</a:t>
            </a:r>
            <a:r>
              <a:rPr lang="en-US" sz="1200" b="0" i="0" u="none" strike="noStrike" kern="1200" baseline="0" dirty="0">
                <a:solidFill>
                  <a:schemeClr val="tx1"/>
                </a:solidFill>
                <a:latin typeface="+mn-lt"/>
                <a:ea typeface="ＭＳ Ｐゴシック" pitchFamily="34" charset="-128"/>
                <a:cs typeface="+mn-cs"/>
              </a:rPr>
              <a:t> </a:t>
            </a:r>
          </a:p>
          <a:p>
            <a:r>
              <a:rPr lang="en-US" sz="1200" b="0" i="0" u="none" strike="noStrike" kern="1200" baseline="0" dirty="0">
                <a:solidFill>
                  <a:schemeClr val="tx1"/>
                </a:solidFill>
                <a:latin typeface="+mn-lt"/>
                <a:ea typeface="ＭＳ Ｐゴシック" pitchFamily="34" charset="-128"/>
                <a:cs typeface="+mn-cs"/>
              </a:rPr>
              <a:t>(e), Spin density of the </a:t>
            </a:r>
            <a:r>
              <a:rPr lang="en-US" sz="1200" b="0" i="0" u="none" strike="noStrike" kern="1200" baseline="0" dirty="0" err="1">
                <a:solidFill>
                  <a:schemeClr val="tx1"/>
                </a:solidFill>
                <a:latin typeface="+mn-lt"/>
                <a:ea typeface="ＭＳ Ｐゴシック" pitchFamily="34" charset="-128"/>
                <a:cs typeface="+mn-cs"/>
              </a:rPr>
              <a:t>CoO</a:t>
            </a:r>
            <a:r>
              <a:rPr lang="en-US" sz="1200" b="0" i="0" u="none" strike="noStrike" kern="1200" baseline="0" dirty="0">
                <a:solidFill>
                  <a:schemeClr val="tx1"/>
                </a:solidFill>
                <a:latin typeface="+mn-lt"/>
                <a:ea typeface="ＭＳ Ｐゴシック" pitchFamily="34" charset="-128"/>
                <a:cs typeface="+mn-cs"/>
              </a:rPr>
              <a:t>/Co3O4 (111) </a:t>
            </a:r>
            <a:r>
              <a:rPr lang="en-US" sz="1200" b="0" i="0" u="none" strike="noStrike" kern="1200" baseline="0" dirty="0" err="1">
                <a:solidFill>
                  <a:schemeClr val="tx1"/>
                </a:solidFill>
                <a:latin typeface="+mn-lt"/>
                <a:ea typeface="ＭＳ Ｐゴシック" pitchFamily="34" charset="-128"/>
                <a:cs typeface="+mn-cs"/>
              </a:rPr>
              <a:t>heterostructure</a:t>
            </a:r>
            <a:r>
              <a:rPr lang="en-US" sz="1200" b="0" i="0" u="none" strike="noStrike" kern="1200" baseline="0" dirty="0">
                <a:solidFill>
                  <a:schemeClr val="tx1"/>
                </a:solidFill>
                <a:latin typeface="+mn-lt"/>
                <a:ea typeface="ＭＳ Ｐゴシック" pitchFamily="34" charset="-128"/>
                <a:cs typeface="+mn-cs"/>
              </a:rPr>
              <a:t> obtained from the DFT 1 U calculations. Red and blue </a:t>
            </a:r>
            <a:r>
              <a:rPr lang="de-DE" sz="1200" b="0" i="0" u="none" strike="noStrike" kern="1200" baseline="0" dirty="0" err="1">
                <a:solidFill>
                  <a:schemeClr val="tx1"/>
                </a:solidFill>
                <a:latin typeface="+mn-lt"/>
                <a:ea typeface="ＭＳ Ｐゴシック" pitchFamily="34" charset="-128"/>
                <a:cs typeface="+mn-cs"/>
              </a:rPr>
              <a:t>contours</a:t>
            </a:r>
            <a:r>
              <a:rPr lang="de-DE" sz="1200" b="0" i="0" u="none" strike="noStrike" kern="1200" baseline="0" dirty="0">
                <a:solidFill>
                  <a:schemeClr val="tx1"/>
                </a:solidFill>
                <a:latin typeface="+mn-lt"/>
                <a:ea typeface="ＭＳ Ｐゴシック" pitchFamily="34" charset="-128"/>
                <a:cs typeface="+mn-cs"/>
              </a:rPr>
              <a:t> </a:t>
            </a:r>
            <a:r>
              <a:rPr lang="de-DE" sz="1200" b="0" i="0" u="none" strike="noStrike" kern="1200" baseline="0" dirty="0" err="1">
                <a:solidFill>
                  <a:schemeClr val="tx1"/>
                </a:solidFill>
                <a:latin typeface="+mn-lt"/>
                <a:ea typeface="ＭＳ Ｐゴシック" pitchFamily="34" charset="-128"/>
                <a:cs typeface="+mn-cs"/>
              </a:rPr>
              <a:t>denote</a:t>
            </a:r>
            <a:r>
              <a:rPr lang="de-DE" sz="1200" b="0" i="0" u="none" strike="noStrike" kern="1200" baseline="0" dirty="0">
                <a:solidFill>
                  <a:schemeClr val="tx1"/>
                </a:solidFill>
                <a:latin typeface="+mn-lt"/>
                <a:ea typeface="ＭＳ Ｐゴシック" pitchFamily="34" charset="-128"/>
                <a:cs typeface="+mn-cs"/>
              </a:rPr>
              <a:t> antiparallel </a:t>
            </a:r>
            <a:r>
              <a:rPr lang="de-DE" sz="1200" b="0" i="0" u="none" strike="noStrike" kern="1200" baseline="0" dirty="0" err="1">
                <a:solidFill>
                  <a:schemeClr val="tx1"/>
                </a:solidFill>
                <a:latin typeface="+mn-lt"/>
                <a:ea typeface="ＭＳ Ｐゴシック" pitchFamily="34" charset="-128"/>
                <a:cs typeface="+mn-cs"/>
              </a:rPr>
              <a:t>orientations</a:t>
            </a:r>
            <a:r>
              <a:rPr lang="de-DE" sz="1200" b="0" i="0" u="none" strike="noStrike" kern="1200" baseline="0" dirty="0">
                <a:solidFill>
                  <a:schemeClr val="tx1"/>
                </a:solidFill>
                <a:latin typeface="+mn-lt"/>
                <a:ea typeface="ＭＳ Ｐゴシック" pitchFamily="34" charset="-128"/>
                <a:cs typeface="+mn-cs"/>
              </a:rPr>
              <a:t> </a:t>
            </a:r>
            <a:r>
              <a:rPr lang="de-DE" sz="1200" b="0" i="0" u="none" strike="noStrike" kern="1200" baseline="0" dirty="0" err="1">
                <a:solidFill>
                  <a:schemeClr val="tx1"/>
                </a:solidFill>
                <a:latin typeface="+mn-lt"/>
                <a:ea typeface="ＭＳ Ｐゴシック" pitchFamily="34" charset="-128"/>
                <a:cs typeface="+mn-cs"/>
              </a:rPr>
              <a:t>of</a:t>
            </a:r>
            <a:r>
              <a:rPr lang="de-DE" sz="1200" b="0" i="0" u="none" strike="noStrike" kern="1200" baseline="0" dirty="0">
                <a:solidFill>
                  <a:schemeClr val="tx1"/>
                </a:solidFill>
                <a:latin typeface="+mn-lt"/>
                <a:ea typeface="ＭＳ Ｐゴシック" pitchFamily="34" charset="-128"/>
                <a:cs typeface="+mn-cs"/>
              </a:rPr>
              <a:t> </a:t>
            </a:r>
            <a:r>
              <a:rPr lang="de-DE" sz="1200" b="0" i="0" u="none" strike="noStrike" kern="1200" baseline="0" dirty="0" err="1">
                <a:solidFill>
                  <a:schemeClr val="tx1"/>
                </a:solidFill>
                <a:latin typeface="+mn-lt"/>
                <a:ea typeface="ＭＳ Ｐゴシック" pitchFamily="34" charset="-128"/>
                <a:cs typeface="+mn-cs"/>
              </a:rPr>
              <a:t>magnetic</a:t>
            </a:r>
            <a:r>
              <a:rPr lang="de-DE" sz="1200" b="0" i="0" u="none" strike="noStrike" kern="1200" baseline="0" dirty="0">
                <a:solidFill>
                  <a:schemeClr val="tx1"/>
                </a:solidFill>
                <a:latin typeface="+mn-lt"/>
                <a:ea typeface="ＭＳ Ｐゴシック" pitchFamily="34" charset="-128"/>
                <a:cs typeface="+mn-cs"/>
              </a:rPr>
              <a:t> </a:t>
            </a:r>
            <a:r>
              <a:rPr lang="de-DE" sz="1200" b="0" i="0" u="none" strike="noStrike" kern="1200" baseline="0" dirty="0" err="1">
                <a:solidFill>
                  <a:schemeClr val="tx1"/>
                </a:solidFill>
                <a:latin typeface="+mn-lt"/>
                <a:ea typeface="ＭＳ Ｐゴシック" pitchFamily="34" charset="-128"/>
                <a:cs typeface="+mn-cs"/>
              </a:rPr>
              <a:t>moments</a:t>
            </a:r>
            <a:r>
              <a:rPr lang="de-DE" sz="1200" b="0" i="0" u="none" strike="noStrike" kern="1200" baseline="0" dirty="0">
                <a:solidFill>
                  <a:schemeClr val="tx1"/>
                </a:solidFill>
                <a:latin typeface="+mn-lt"/>
                <a:ea typeface="ＭＳ Ｐゴシック" pitchFamily="34" charset="-128"/>
                <a:cs typeface="+mn-cs"/>
              </a:rPr>
              <a:t>. </a:t>
            </a:r>
            <a:r>
              <a:rPr lang="de-DE" sz="1200" b="0" i="0" u="none" strike="noStrike" kern="1200" baseline="0" dirty="0" err="1">
                <a:solidFill>
                  <a:schemeClr val="tx1"/>
                </a:solidFill>
                <a:latin typeface="+mn-lt"/>
                <a:ea typeface="ＭＳ Ｐゴシック" pitchFamily="34" charset="-128"/>
                <a:cs typeface="+mn-cs"/>
              </a:rPr>
              <a:t>Besides</a:t>
            </a:r>
            <a:r>
              <a:rPr lang="de-DE" sz="1200" b="0" i="0" u="none" strike="noStrike" kern="1200" baseline="0" dirty="0">
                <a:solidFill>
                  <a:schemeClr val="tx1"/>
                </a:solidFill>
                <a:latin typeface="+mn-lt"/>
                <a:ea typeface="ＭＳ Ｐゴシック" pitchFamily="34" charset="-128"/>
                <a:cs typeface="+mn-cs"/>
              </a:rPr>
              <a:t> </a:t>
            </a:r>
            <a:r>
              <a:rPr lang="en-US" sz="1200" b="0" i="0" u="none" strike="noStrike" kern="1200" baseline="0" dirty="0">
                <a:solidFill>
                  <a:schemeClr val="tx1"/>
                </a:solidFill>
                <a:latin typeface="+mn-lt"/>
                <a:ea typeface="ＭＳ Ｐゴシック" pitchFamily="34" charset="-128"/>
                <a:cs typeface="+mn-cs"/>
              </a:rPr>
              <a:t>the antiferromagnetic alignment of octahedral Co</a:t>
            </a:r>
            <a:r>
              <a:rPr lang="en-US" sz="1200" b="0" i="0" u="none" strike="noStrike" kern="1200" baseline="30000" dirty="0">
                <a:solidFill>
                  <a:schemeClr val="tx1"/>
                </a:solidFill>
                <a:latin typeface="+mn-lt"/>
                <a:ea typeface="ＭＳ Ｐゴシック" pitchFamily="34" charset="-128"/>
                <a:cs typeface="+mn-cs"/>
              </a:rPr>
              <a:t>2+</a:t>
            </a:r>
            <a:r>
              <a:rPr lang="en-US" sz="1200" b="0" i="0" u="none" strike="noStrike" kern="1200" baseline="0" dirty="0">
                <a:solidFill>
                  <a:schemeClr val="tx1"/>
                </a:solidFill>
                <a:latin typeface="+mn-lt"/>
                <a:ea typeface="ＭＳ Ｐゴシック" pitchFamily="34" charset="-128"/>
                <a:cs typeface="+mn-cs"/>
              </a:rPr>
              <a:t> in </a:t>
            </a:r>
            <a:r>
              <a:rPr lang="en-US" sz="1200" b="0" i="0" u="none" strike="noStrike" kern="1200" baseline="0" dirty="0" err="1">
                <a:solidFill>
                  <a:schemeClr val="tx1"/>
                </a:solidFill>
                <a:latin typeface="+mn-lt"/>
                <a:ea typeface="ＭＳ Ｐゴシック" pitchFamily="34" charset="-128"/>
                <a:cs typeface="+mn-cs"/>
              </a:rPr>
              <a:t>CoO</a:t>
            </a:r>
            <a:r>
              <a:rPr lang="en-US" sz="1200" b="0" i="0" u="none" strike="noStrike" kern="1200" baseline="0" dirty="0">
                <a:solidFill>
                  <a:schemeClr val="tx1"/>
                </a:solidFill>
                <a:latin typeface="+mn-lt"/>
                <a:ea typeface="ＭＳ Ｐゴシック" pitchFamily="34" charset="-128"/>
                <a:cs typeface="+mn-cs"/>
              </a:rPr>
              <a:t> and tetrahedral Co</a:t>
            </a:r>
            <a:r>
              <a:rPr lang="en-US" sz="1200" b="0" i="0" u="none" strike="noStrike" kern="1200" baseline="30000" dirty="0">
                <a:solidFill>
                  <a:schemeClr val="tx1"/>
                </a:solidFill>
                <a:latin typeface="+mn-lt"/>
                <a:ea typeface="ＭＳ Ｐゴシック" pitchFamily="34" charset="-128"/>
                <a:cs typeface="+mn-cs"/>
              </a:rPr>
              <a:t>2+</a:t>
            </a:r>
            <a:r>
              <a:rPr lang="en-US" sz="1200" b="0" i="0" u="none" strike="noStrike" kern="1200" baseline="0" dirty="0">
                <a:solidFill>
                  <a:schemeClr val="tx1"/>
                </a:solidFill>
                <a:latin typeface="+mn-lt"/>
                <a:ea typeface="ＭＳ Ｐゴシック" pitchFamily="34" charset="-128"/>
                <a:cs typeface="+mn-cs"/>
              </a:rPr>
              <a:t> in Co3O4, note a considerable spin density at the Co</a:t>
            </a:r>
            <a:r>
              <a:rPr lang="en-US" sz="1200" b="0" i="0" u="none" strike="noStrike" kern="1200" baseline="30000" dirty="0">
                <a:solidFill>
                  <a:schemeClr val="tx1"/>
                </a:solidFill>
                <a:latin typeface="+mn-lt"/>
                <a:ea typeface="ＭＳ Ｐゴシック" pitchFamily="34" charset="-128"/>
                <a:cs typeface="+mn-cs"/>
              </a:rPr>
              <a:t>3+ </a:t>
            </a:r>
            <a:r>
              <a:rPr lang="en-US" sz="1200" b="0" i="0" u="none" strike="noStrike" kern="1200" baseline="0" dirty="0">
                <a:solidFill>
                  <a:schemeClr val="tx1"/>
                </a:solidFill>
                <a:latin typeface="+mn-lt"/>
                <a:ea typeface="ＭＳ Ｐゴシック" pitchFamily="34" charset="-128"/>
                <a:cs typeface="+mn-cs"/>
              </a:rPr>
              <a:t>sites in the inner Co3O4 layers (not present in bulk Co3O4). A key feature is the significant spin polarization in the interface Co3O4 signaling the reduction of octahedral Co</a:t>
            </a:r>
            <a:r>
              <a:rPr lang="en-US" sz="1200" b="0" i="0" u="none" strike="noStrike" kern="1200" baseline="30000" dirty="0">
                <a:solidFill>
                  <a:schemeClr val="tx1"/>
                </a:solidFill>
                <a:latin typeface="+mn-lt"/>
                <a:ea typeface="ＭＳ Ｐゴシック" pitchFamily="34" charset="-128"/>
                <a:cs typeface="+mn-cs"/>
              </a:rPr>
              <a:t>3+</a:t>
            </a:r>
            <a:r>
              <a:rPr lang="en-US" sz="1200" b="0" i="0" u="none" strike="noStrike" kern="1200" baseline="0" dirty="0">
                <a:solidFill>
                  <a:schemeClr val="tx1"/>
                </a:solidFill>
                <a:latin typeface="+mn-lt"/>
                <a:ea typeface="ＭＳ Ｐゴシック" pitchFamily="34" charset="-128"/>
                <a:cs typeface="+mn-cs"/>
              </a:rPr>
              <a:t> to Co</a:t>
            </a:r>
            <a:r>
              <a:rPr lang="en-US" sz="1200" b="0" i="0" u="none" strike="noStrike" kern="1200" baseline="30000" dirty="0">
                <a:solidFill>
                  <a:schemeClr val="tx1"/>
                </a:solidFill>
                <a:latin typeface="+mn-lt"/>
                <a:ea typeface="ＭＳ Ｐゴシック" pitchFamily="34" charset="-128"/>
                <a:cs typeface="+mn-cs"/>
              </a:rPr>
              <a:t>2+</a:t>
            </a:r>
            <a:r>
              <a:rPr lang="en-US" sz="1200" b="0" i="0" u="none" strike="noStrike" kern="1200" baseline="0" dirty="0">
                <a:solidFill>
                  <a:schemeClr val="tx1"/>
                </a:solidFill>
                <a:latin typeface="+mn-lt"/>
                <a:ea typeface="ＭＳ Ｐゴシック" pitchFamily="34" charset="-128"/>
                <a:cs typeface="+mn-cs"/>
              </a:rPr>
              <a:t> sites in an unanticipated low spin </a:t>
            </a:r>
            <a:r>
              <a:rPr lang="de-DE" sz="1200" b="0" i="0" u="none" strike="noStrike" kern="1200" baseline="0" dirty="0" err="1">
                <a:solidFill>
                  <a:schemeClr val="tx1"/>
                </a:solidFill>
                <a:latin typeface="+mn-lt"/>
                <a:ea typeface="ＭＳ Ｐゴシック" pitchFamily="34" charset="-128"/>
                <a:cs typeface="+mn-cs"/>
              </a:rPr>
              <a:t>state</a:t>
            </a:r>
            <a:r>
              <a:rPr lang="de-DE" sz="1200" b="0" i="0" u="none" strike="noStrike" kern="1200" baseline="0" dirty="0">
                <a:solidFill>
                  <a:schemeClr val="tx1"/>
                </a:solidFill>
                <a:latin typeface="+mn-lt"/>
                <a:ea typeface="ＭＳ Ｐゴシック" pitchFamily="34" charset="-128"/>
                <a:cs typeface="+mn-cs"/>
              </a:rPr>
              <a:t> (S = 1/2)</a:t>
            </a:r>
            <a:endParaRPr lang="de-DE" dirty="0"/>
          </a:p>
        </p:txBody>
      </p:sp>
      <p:sp>
        <p:nvSpPr>
          <p:cNvPr id="4" name="Foliennummernplatzhalter 3"/>
          <p:cNvSpPr>
            <a:spLocks noGrp="1"/>
          </p:cNvSpPr>
          <p:nvPr>
            <p:ph type="sldNum" sz="quarter" idx="10"/>
          </p:nvPr>
        </p:nvSpPr>
        <p:spPr/>
        <p:txBody>
          <a:bodyPr/>
          <a:lstStyle/>
          <a:p>
            <a:fld id="{E7A47CF5-99E4-4687-B933-3FCEB885F57C}" type="slidenum">
              <a:rPr lang="de-DE" smtClean="0"/>
              <a:pPr/>
              <a:t>28</a:t>
            </a:fld>
            <a:endParaRPr lang="de-DE"/>
          </a:p>
        </p:txBody>
      </p:sp>
    </p:spTree>
    <p:extLst>
      <p:ext uri="{BB962C8B-B14F-4D97-AF65-F5344CB8AC3E}">
        <p14:creationId xmlns:p14="http://schemas.microsoft.com/office/powerpoint/2010/main" val="615041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pitchFamily="34" charset="-128"/>
                <a:cs typeface="+mn-cs"/>
              </a:rPr>
              <a:t>(a) Size dependence of experimentally measured (black solid (T55 K) and dashed (300 K) lines) and calculated saturation </a:t>
            </a:r>
            <a:r>
              <a:rPr lang="en-US" sz="1200" b="0" i="0" u="none" strike="noStrike" kern="1200" baseline="0" dirty="0" err="1">
                <a:solidFill>
                  <a:schemeClr val="tx1"/>
                </a:solidFill>
                <a:latin typeface="+mn-lt"/>
                <a:ea typeface="ＭＳ Ｐゴシック" pitchFamily="34" charset="-128"/>
                <a:cs typeface="+mn-cs"/>
              </a:rPr>
              <a:t>magnetizationMS</a:t>
            </a:r>
            <a:r>
              <a:rPr lang="en-US" sz="1200" b="0" i="0" u="none" strike="noStrike" kern="1200" baseline="0" dirty="0">
                <a:solidFill>
                  <a:schemeClr val="tx1"/>
                </a:solidFill>
                <a:latin typeface="+mn-lt"/>
                <a:ea typeface="ＭＳ Ｐゴシック" pitchFamily="34" charset="-128"/>
                <a:cs typeface="+mn-cs"/>
              </a:rPr>
              <a:t> of </a:t>
            </a:r>
            <a:r>
              <a:rPr lang="en-US" sz="1200" b="0" i="0" u="none" strike="noStrike" kern="1200" baseline="0" dirty="0" err="1">
                <a:solidFill>
                  <a:schemeClr val="tx1"/>
                </a:solidFill>
                <a:latin typeface="+mn-lt"/>
                <a:ea typeface="ＭＳ Ｐゴシック" pitchFamily="34" charset="-128"/>
                <a:cs typeface="+mn-cs"/>
              </a:rPr>
              <a:t>CoO</a:t>
            </a:r>
            <a:r>
              <a:rPr lang="en-US" sz="1200" b="0" i="0" u="none" strike="noStrike" kern="1200" baseline="0" dirty="0">
                <a:solidFill>
                  <a:schemeClr val="tx1"/>
                </a:solidFill>
                <a:latin typeface="+mn-lt"/>
                <a:ea typeface="ＭＳ Ｐゴシック" pitchFamily="34" charset="-128"/>
                <a:cs typeface="+mn-cs"/>
              </a:rPr>
              <a:t> </a:t>
            </a:r>
            <a:r>
              <a:rPr lang="en-US" sz="1200" b="0" i="0" u="none" strike="noStrike" kern="1200" baseline="0" dirty="0" err="1">
                <a:solidFill>
                  <a:schemeClr val="tx1"/>
                </a:solidFill>
                <a:latin typeface="+mn-lt"/>
                <a:ea typeface="ＭＳ Ｐゴシック" pitchFamily="34" charset="-128"/>
                <a:cs typeface="+mn-cs"/>
              </a:rPr>
              <a:t>octahedra</a:t>
            </a:r>
            <a:r>
              <a:rPr lang="en-US" sz="1200" b="0" i="0" u="none" strike="noStrike" kern="1200" baseline="0" dirty="0">
                <a:solidFill>
                  <a:schemeClr val="tx1"/>
                </a:solidFill>
                <a:latin typeface="+mn-lt"/>
                <a:ea typeface="ＭＳ Ｐゴシック" pitchFamily="34" charset="-128"/>
                <a:cs typeface="+mn-cs"/>
              </a:rPr>
              <a:t>. A magnetic moment m of (4.8 6 0.4)</a:t>
            </a:r>
            <a:r>
              <a:rPr lang="en-US" sz="1200" b="0" i="0" u="none" strike="noStrike" kern="1200" baseline="0" dirty="0" err="1">
                <a:solidFill>
                  <a:schemeClr val="tx1"/>
                </a:solidFill>
                <a:latin typeface="+mn-lt"/>
                <a:ea typeface="ＭＳ Ｐゴシック" pitchFamily="34" charset="-128"/>
                <a:cs typeface="+mn-cs"/>
              </a:rPr>
              <a:t>mB</a:t>
            </a:r>
            <a:r>
              <a:rPr lang="en-US" sz="1200" b="0" i="0" u="none" strike="noStrike" kern="1200" baseline="0" dirty="0">
                <a:solidFill>
                  <a:schemeClr val="tx1"/>
                </a:solidFill>
                <a:latin typeface="+mn-lt"/>
                <a:ea typeface="ＭＳ Ｐゴシック" pitchFamily="34" charset="-128"/>
                <a:cs typeface="+mn-cs"/>
              </a:rPr>
              <a:t> per Co21 ion and a shell thickness of 3 nm Co3O4 is assumed. MS arises only from the Co </a:t>
            </a:r>
            <a:r>
              <a:rPr lang="en-US" sz="1200" b="0" i="0" u="none" strike="noStrike" kern="1200" baseline="0" dirty="0" err="1">
                <a:solidFill>
                  <a:schemeClr val="tx1"/>
                </a:solidFill>
                <a:latin typeface="+mn-lt"/>
                <a:ea typeface="ＭＳ Ｐゴシック" pitchFamily="34" charset="-128"/>
                <a:cs typeface="+mn-cs"/>
              </a:rPr>
              <a:t>cations</a:t>
            </a:r>
            <a:r>
              <a:rPr lang="en-US" sz="1200" b="0" i="0" u="none" strike="noStrike" kern="1200" baseline="0" dirty="0">
                <a:solidFill>
                  <a:schemeClr val="tx1"/>
                </a:solidFill>
                <a:latin typeface="+mn-lt"/>
                <a:ea typeface="ＭＳ Ｐゴシック" pitchFamily="34" charset="-128"/>
                <a:cs typeface="+mn-cs"/>
              </a:rPr>
              <a:t> at the surfaces or interfaces of the octahedral nanocrystals as indicated in the schematics (b). The blue lines are calculated values assuming only effectively one layer of Co21 </a:t>
            </a:r>
            <a:r>
              <a:rPr lang="en-US" sz="1200" b="0" i="0" u="none" strike="noStrike" kern="1200" baseline="0" dirty="0" err="1">
                <a:solidFill>
                  <a:schemeClr val="tx1"/>
                </a:solidFill>
                <a:latin typeface="+mn-lt"/>
                <a:ea typeface="ＭＳ Ｐゴシック" pitchFamily="34" charset="-128"/>
                <a:cs typeface="+mn-cs"/>
              </a:rPr>
              <a:t>cations</a:t>
            </a:r>
            <a:r>
              <a:rPr lang="en-US" sz="1200" b="0" i="0" u="none" strike="noStrike" kern="1200" baseline="0" dirty="0">
                <a:solidFill>
                  <a:schemeClr val="tx1"/>
                </a:solidFill>
                <a:latin typeface="+mn-lt"/>
                <a:ea typeface="ＭＳ Ｐゴシック" pitchFamily="34" charset="-128"/>
                <a:cs typeface="+mn-cs"/>
              </a:rPr>
              <a:t> at the Co3O4 surface, while the red lines correspond to a double layer of Co </a:t>
            </a:r>
            <a:r>
              <a:rPr lang="en-US" sz="1200" b="0" i="0" u="none" strike="noStrike" kern="1200" baseline="0" dirty="0" err="1">
                <a:solidFill>
                  <a:schemeClr val="tx1"/>
                </a:solidFill>
                <a:latin typeface="+mn-lt"/>
                <a:ea typeface="ＭＳ Ｐゴシック" pitchFamily="34" charset="-128"/>
                <a:cs typeface="+mn-cs"/>
              </a:rPr>
              <a:t>cations</a:t>
            </a:r>
            <a:r>
              <a:rPr lang="en-US" sz="1200" b="0" i="0" u="none" strike="noStrike" kern="1200" baseline="0" dirty="0">
                <a:solidFill>
                  <a:schemeClr val="tx1"/>
                </a:solidFill>
                <a:latin typeface="+mn-lt"/>
                <a:ea typeface="ＭＳ Ｐゴシック" pitchFamily="34" charset="-128"/>
                <a:cs typeface="+mn-cs"/>
              </a:rPr>
              <a:t> at the interface as discussed in </a:t>
            </a:r>
            <a:r>
              <a:rPr lang="de-DE" sz="1200" b="0" i="0" u="none" strike="noStrike" kern="1200" baseline="0" dirty="0" err="1">
                <a:solidFill>
                  <a:schemeClr val="tx1"/>
                </a:solidFill>
                <a:latin typeface="+mn-lt"/>
                <a:ea typeface="ＭＳ Ｐゴシック" pitchFamily="34" charset="-128"/>
                <a:cs typeface="+mn-cs"/>
              </a:rPr>
              <a:t>the</a:t>
            </a:r>
            <a:r>
              <a:rPr lang="de-DE" sz="1200" b="0" i="0" u="none" strike="noStrike" kern="1200" baseline="0" dirty="0">
                <a:solidFill>
                  <a:schemeClr val="tx1"/>
                </a:solidFill>
                <a:latin typeface="+mn-lt"/>
                <a:ea typeface="ＭＳ Ｐゴシック" pitchFamily="34" charset="-128"/>
                <a:cs typeface="+mn-cs"/>
              </a:rPr>
              <a:t> </a:t>
            </a:r>
            <a:r>
              <a:rPr lang="de-DE" sz="1200" b="0" i="0" u="none" strike="noStrike" kern="1200" baseline="0" dirty="0" err="1">
                <a:solidFill>
                  <a:schemeClr val="tx1"/>
                </a:solidFill>
                <a:latin typeface="+mn-lt"/>
                <a:ea typeface="ＭＳ Ｐゴシック" pitchFamily="34" charset="-128"/>
                <a:cs typeface="+mn-cs"/>
              </a:rPr>
              <a:t>text</a:t>
            </a:r>
            <a:r>
              <a:rPr lang="de-DE" sz="1200" b="0" i="0" u="none" strike="noStrike" kern="1200" baseline="0" dirty="0">
                <a:solidFill>
                  <a:schemeClr val="tx1"/>
                </a:solidFill>
                <a:latin typeface="+mn-lt"/>
                <a:ea typeface="ＭＳ Ｐゴシック" pitchFamily="34" charset="-128"/>
                <a:cs typeface="+mn-cs"/>
              </a:rPr>
              <a:t>.</a:t>
            </a:r>
            <a:endParaRPr lang="de-DE" dirty="0"/>
          </a:p>
        </p:txBody>
      </p:sp>
      <p:sp>
        <p:nvSpPr>
          <p:cNvPr id="4" name="Foliennummernplatzhalter 3"/>
          <p:cNvSpPr>
            <a:spLocks noGrp="1"/>
          </p:cNvSpPr>
          <p:nvPr>
            <p:ph type="sldNum" sz="quarter" idx="10"/>
          </p:nvPr>
        </p:nvSpPr>
        <p:spPr/>
        <p:txBody>
          <a:bodyPr/>
          <a:lstStyle/>
          <a:p>
            <a:fld id="{E7A47CF5-99E4-4687-B933-3FCEB885F57C}" type="slidenum">
              <a:rPr lang="de-DE" smtClean="0"/>
              <a:pPr/>
              <a:t>29</a:t>
            </a:fld>
            <a:endParaRPr lang="de-DE"/>
          </a:p>
        </p:txBody>
      </p:sp>
    </p:spTree>
    <p:extLst>
      <p:ext uri="{BB962C8B-B14F-4D97-AF65-F5344CB8AC3E}">
        <p14:creationId xmlns:p14="http://schemas.microsoft.com/office/powerpoint/2010/main" val="2173486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5C2183-0A0D-410B-BD7A-BE90C0DA7DC3}" type="slidenum">
              <a:rPr lang="en-US" altLang="en-US" smtClean="0"/>
              <a:pPr/>
              <a:t>32</a:t>
            </a:fld>
            <a:endParaRPr lang="en-US" altLang="en-US" dirty="0"/>
          </a:p>
        </p:txBody>
      </p:sp>
    </p:spTree>
    <p:extLst>
      <p:ext uri="{BB962C8B-B14F-4D97-AF65-F5344CB8AC3E}">
        <p14:creationId xmlns:p14="http://schemas.microsoft.com/office/powerpoint/2010/main" val="105995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A47CF5-99E4-4687-B933-3FCEB885F57C}" type="slidenum">
              <a:rPr lang="de-DE" smtClean="0"/>
              <a:pPr/>
              <a:t>36</a:t>
            </a:fld>
            <a:endParaRPr lang="de-DE"/>
          </a:p>
        </p:txBody>
      </p:sp>
    </p:spTree>
    <p:extLst>
      <p:ext uri="{BB962C8B-B14F-4D97-AF65-F5344CB8AC3E}">
        <p14:creationId xmlns:p14="http://schemas.microsoft.com/office/powerpoint/2010/main" val="93608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A47CF5-99E4-4687-B933-3FCEB885F57C}" type="slidenum">
              <a:rPr lang="de-DE" smtClean="0"/>
              <a:pPr/>
              <a:t>37</a:t>
            </a:fld>
            <a:endParaRPr lang="de-DE"/>
          </a:p>
        </p:txBody>
      </p:sp>
    </p:spTree>
    <p:extLst>
      <p:ext uri="{BB962C8B-B14F-4D97-AF65-F5344CB8AC3E}">
        <p14:creationId xmlns:p14="http://schemas.microsoft.com/office/powerpoint/2010/main" val="2088621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Magnetic </a:t>
            </a:r>
            <a:r>
              <a:rPr lang="en-US" dirty="0" err="1"/>
              <a:t>skyrmions</a:t>
            </a:r>
            <a:r>
              <a:rPr lang="en-US" dirty="0"/>
              <a:t> are localized non-collinear spin textures. They result as particle-like solutions of non-linear field equations and can be regarded as multidimensional, static, topological solitons. The twisting in the </a:t>
            </a:r>
            <a:r>
              <a:rPr lang="en-US" dirty="0" err="1"/>
              <a:t>skyrmions</a:t>
            </a:r>
            <a:r>
              <a:rPr lang="en-US" dirty="0"/>
              <a:t>' magnetization profile leads to a gain in energy with respect to a homogeneously magnetized, ferromagnetic state. As a result of this magnetization twisting, </a:t>
            </a:r>
            <a:r>
              <a:rPr lang="en-US" dirty="0" err="1"/>
              <a:t>skyrmions</a:t>
            </a:r>
            <a:r>
              <a:rPr lang="en-US" dirty="0"/>
              <a:t> have non-trivial topological properties, described by a topological charge, and are topologically protected against a transition into topologically trivial states. The energetics of </a:t>
            </a:r>
            <a:r>
              <a:rPr lang="en-US" dirty="0" err="1"/>
              <a:t>skyrmionic</a:t>
            </a:r>
            <a:r>
              <a:rPr lang="en-US" dirty="0"/>
              <a:t> states is explained by the </a:t>
            </a:r>
            <a:r>
              <a:rPr lang="en-US" dirty="0" err="1"/>
              <a:t>Dzyaloshinskii</a:t>
            </a:r>
            <a:r>
              <a:rPr lang="en-US" dirty="0"/>
              <a:t>-Moriya interaction being relevant in material systems exhibiting large spin-orbit coupling and a lack of inversion symmetry, in contrast to magnetic bubbles which are stabilized by dipolar magnetic interactions</a:t>
            </a:r>
            <a:endParaRPr lang="de-DE" dirty="0"/>
          </a:p>
        </p:txBody>
      </p:sp>
      <p:sp>
        <p:nvSpPr>
          <p:cNvPr id="4" name="Foliennummernplatzhalter 3"/>
          <p:cNvSpPr>
            <a:spLocks noGrp="1"/>
          </p:cNvSpPr>
          <p:nvPr>
            <p:ph type="sldNum" sz="quarter" idx="10"/>
          </p:nvPr>
        </p:nvSpPr>
        <p:spPr/>
        <p:txBody>
          <a:bodyPr/>
          <a:lstStyle/>
          <a:p>
            <a:fld id="{E7A47CF5-99E4-4687-B933-3FCEB885F57C}" type="slidenum">
              <a:rPr lang="de-DE" smtClean="0"/>
              <a:pPr/>
              <a:t>48</a:t>
            </a:fld>
            <a:endParaRPr lang="de-DE"/>
          </a:p>
        </p:txBody>
      </p:sp>
    </p:spTree>
    <p:extLst>
      <p:ext uri="{BB962C8B-B14F-4D97-AF65-F5344CB8AC3E}">
        <p14:creationId xmlns:p14="http://schemas.microsoft.com/office/powerpoint/2010/main" val="418252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C9A769-9677-4F22-91D2-521943684641}" type="slidenum">
              <a:rPr lang="de-DE"/>
              <a:pPr/>
              <a:t>53</a:t>
            </a:fld>
            <a:endParaRPr lang="de-DE"/>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xfrm>
            <a:off x="1005999" y="3256360"/>
            <a:ext cx="8047990" cy="3087290"/>
          </a:xfrm>
        </p:spPr>
        <p:txBody>
          <a:bodyPr/>
          <a:lstStyle/>
          <a:p>
            <a:endParaRPr lang="de-DE"/>
          </a:p>
        </p:txBody>
      </p:sp>
    </p:spTree>
    <p:extLst>
      <p:ext uri="{BB962C8B-B14F-4D97-AF65-F5344CB8AC3E}">
        <p14:creationId xmlns:p14="http://schemas.microsoft.com/office/powerpoint/2010/main" val="3754436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ヒラギノ角ゴ Pro W3" charset="0"/>
              <a:cs typeface="ヒラギノ角ゴ Pro W3"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FBA187E0-D3FF-824F-9EAE-95624CDFC8F9}" type="slidenum">
              <a:rPr lang="de-DE" sz="1200">
                <a:latin typeface="Calibri" charset="0"/>
              </a:rPr>
              <a:pPr eaLnBrk="1" hangingPunct="1"/>
              <a:t>54</a:t>
            </a:fld>
            <a:endParaRPr lang="de-DE" sz="1200">
              <a:latin typeface="Calibri" charset="0"/>
            </a:endParaRPr>
          </a:p>
        </p:txBody>
      </p:sp>
    </p:spTree>
    <p:extLst>
      <p:ext uri="{BB962C8B-B14F-4D97-AF65-F5344CB8AC3E}">
        <p14:creationId xmlns:p14="http://schemas.microsoft.com/office/powerpoint/2010/main" val="67081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ヒラギノ角ゴ Pro W3" charset="0"/>
              <a:cs typeface="ヒラギノ角ゴ Pro W3"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84A0C31E-5B49-B841-BA66-E88501D75916}" type="slidenum">
              <a:rPr lang="de-DE" sz="1200">
                <a:latin typeface="Calibri" charset="0"/>
              </a:rPr>
              <a:pPr eaLnBrk="1" hangingPunct="1"/>
              <a:t>55</a:t>
            </a:fld>
            <a:endParaRPr lang="de-DE" sz="1200">
              <a:latin typeface="Calibri" charset="0"/>
            </a:endParaRPr>
          </a:p>
        </p:txBody>
      </p:sp>
    </p:spTree>
    <p:extLst>
      <p:ext uri="{BB962C8B-B14F-4D97-AF65-F5344CB8AC3E}">
        <p14:creationId xmlns:p14="http://schemas.microsoft.com/office/powerpoint/2010/main" val="875922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en-US" dirty="0"/>
              <a:t>Heating the patient: a promising approach? J. van der Zee*</a:t>
            </a:r>
          </a:p>
          <a:p>
            <a:r>
              <a:rPr lang="en-US" dirty="0"/>
              <a:t>Erasmus Medical Center–Daniel den Hoed Cancer Center, Department of Radiation Oncology, Hyperthermia Unit, Rotterdam, The Netherlands Received 8 February 2002; revised 22 April 2002; accepted 16 May 2002</a:t>
            </a:r>
          </a:p>
          <a:p>
            <a:r>
              <a:rPr lang="en-US" dirty="0"/>
              <a:t>There is a clear rationale for using hyperthermia in cancer treatment. Treatment at temperatures between 40 and 44°C is cytotoxic for cells in an environment with a low pO2 and low pH, conditions that are found specifically within </a:t>
            </a:r>
            <a:r>
              <a:rPr lang="en-US" dirty="0" err="1"/>
              <a:t>tumour</a:t>
            </a:r>
            <a:r>
              <a:rPr lang="en-US" dirty="0"/>
              <a:t> tissue, due to insufficient blood perfusion. Under such conditions radiotherapy is less effective, and systemically applied cytotoxic agents will reach such areas in lower concentrations than in well perfused areas. Therefore, the addition of hyperthermia to radiotherapy or chemotherapy will result in at least an additive effect. Furthermore, the effects of both radiotherapy and many drugs are enhanced at an increased temperature. Hyperthermia can be applied by several methods: local hyperthermia by external or internal energy sources, regional hyperthermia by perfusion of organs or limbs, or by irrigation of body cavities, and whole body hyperthermia. The use of hyperthermia alone has resulted in complete overall response rates of 13%. The clinical</a:t>
            </a:r>
          </a:p>
          <a:p>
            <a:r>
              <a:rPr lang="en-US" dirty="0"/>
              <a:t>value of hyperthermia in addition to other treatment modalities has been shown in </a:t>
            </a:r>
            <a:r>
              <a:rPr lang="en-US" dirty="0" err="1"/>
              <a:t>randomised</a:t>
            </a:r>
            <a:r>
              <a:rPr lang="en-US" dirty="0"/>
              <a:t> trials. Significant improvement in clinical outcome has been demonstrated for </a:t>
            </a:r>
            <a:r>
              <a:rPr lang="en-US" dirty="0" err="1"/>
              <a:t>tumours</a:t>
            </a:r>
            <a:r>
              <a:rPr lang="en-US" dirty="0"/>
              <a:t> of the head and neck, breast, brain, bladder, cervix, rectum, lung, </a:t>
            </a:r>
            <a:r>
              <a:rPr lang="en-US" dirty="0" err="1"/>
              <a:t>oesophagus</a:t>
            </a:r>
            <a:r>
              <a:rPr lang="en-US" dirty="0"/>
              <a:t>, vulva and vagina, and also for melanoma. Additional hyperthermia resulted in remarkably higher (complete) response rates, accompanied by improved local </a:t>
            </a:r>
            <a:r>
              <a:rPr lang="en-US" dirty="0" err="1"/>
              <a:t>tumour</a:t>
            </a:r>
            <a:r>
              <a:rPr lang="en-US" dirty="0"/>
              <a:t> control rates, better palliative effects and/or better overall survival rates. Generally, when combined with radiotherapy, no increase in radiation toxicity could be demonstrated. Whether toxicity from chemotherapy is enhanced depends on sequence of the two modalities, and on which tissues are heated. Toxicity from hyperthermia cannot always be avoided, but is usually of limited clinical relevance.</a:t>
            </a:r>
            <a:endParaRPr lang="de-DE" dirty="0"/>
          </a:p>
        </p:txBody>
      </p:sp>
      <p:sp>
        <p:nvSpPr>
          <p:cNvPr id="4" name="Foliennummernplatzhalter 3"/>
          <p:cNvSpPr>
            <a:spLocks noGrp="1"/>
          </p:cNvSpPr>
          <p:nvPr>
            <p:ph type="sldNum" sz="quarter" idx="10"/>
          </p:nvPr>
        </p:nvSpPr>
        <p:spPr/>
        <p:txBody>
          <a:bodyPr/>
          <a:lstStyle/>
          <a:p>
            <a:fld id="{E7A47CF5-99E4-4687-B933-3FCEB885F57C}" type="slidenum">
              <a:rPr lang="de-DE" smtClean="0"/>
              <a:pPr/>
              <a:t>7</a:t>
            </a:fld>
            <a:endParaRPr lang="de-DE"/>
          </a:p>
        </p:txBody>
      </p:sp>
    </p:spTree>
    <p:extLst>
      <p:ext uri="{BB962C8B-B14F-4D97-AF65-F5344CB8AC3E}">
        <p14:creationId xmlns:p14="http://schemas.microsoft.com/office/powerpoint/2010/main" val="3247476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main function of splenic red pulp macrophages is the degradation of damaged or aged erythrocytes. Here we show that these macrophages accumulate </a:t>
            </a:r>
            <a:r>
              <a:rPr lang="en-US" dirty="0" err="1"/>
              <a:t>ferrimagnetic</a:t>
            </a:r>
            <a:r>
              <a:rPr lang="en-US" dirty="0"/>
              <a:t> iron oxides that render them intrinsically superparamagnetic. Consequently, these cells routinely contaminate splenic cell isolates obtained with the use of MCS, a technique that has been widely used in immunological research for decades. These contaminations can profoundly alter experimental results. In mice deficient for the transcription factor </a:t>
            </a:r>
            <a:r>
              <a:rPr lang="en-US" dirty="0" err="1"/>
              <a:t>SpiC</a:t>
            </a:r>
            <a:r>
              <a:rPr lang="en-US" dirty="0"/>
              <a:t>, which lack red pulp macrophages, liver </a:t>
            </a:r>
            <a:r>
              <a:rPr lang="en-US" dirty="0" err="1"/>
              <a:t>Kupffer</a:t>
            </a:r>
            <a:r>
              <a:rPr lang="en-US" dirty="0"/>
              <a:t> cells take over the task of erythrocyte degradation and become superparamagnetic. We describe a simple additional magnetic separation step that avoids this problem and substantially improves purity of magnetic cell isolates from the spleen.</a:t>
            </a:r>
          </a:p>
          <a:p>
            <a:r>
              <a:rPr lang="en-US" dirty="0"/>
              <a:t>SPLEEN: an abdominal organ involved in the production and removal of blood cells in most vertebrates and forming part of the immune system.</a:t>
            </a:r>
          </a:p>
          <a:p>
            <a:r>
              <a:rPr lang="en-US" dirty="0"/>
              <a:t>76-79% of a normal spleen is red pulp</a:t>
            </a:r>
          </a:p>
          <a:p>
            <a:r>
              <a:rPr lang="en-US" b="1" dirty="0"/>
              <a:t>Macrophages</a:t>
            </a:r>
            <a:r>
              <a:rPr lang="en-US" dirty="0"/>
              <a:t> (</a:t>
            </a:r>
            <a:r>
              <a:rPr lang="en-US" dirty="0">
                <a:hlinkClick r:id="rId3" tooltip="Greek language"/>
              </a:rPr>
              <a:t>Greek</a:t>
            </a:r>
            <a:r>
              <a:rPr lang="en-US" dirty="0"/>
              <a:t>: big eaters, from </a:t>
            </a:r>
            <a:r>
              <a:rPr lang="en-US" i="1" dirty="0" err="1"/>
              <a:t>makros</a:t>
            </a:r>
            <a:r>
              <a:rPr lang="en-US" dirty="0"/>
              <a:t> "large" + </a:t>
            </a:r>
            <a:r>
              <a:rPr lang="en-US" i="1" dirty="0" err="1"/>
              <a:t>phagein</a:t>
            </a:r>
            <a:r>
              <a:rPr lang="en-US" dirty="0"/>
              <a:t> "eat"; abbr. </a:t>
            </a:r>
            <a:r>
              <a:rPr lang="en-US" b="1" dirty="0"/>
              <a:t>MΦ</a:t>
            </a:r>
            <a:r>
              <a:rPr lang="en-US" dirty="0"/>
              <a:t>) are a type of </a:t>
            </a:r>
            <a:r>
              <a:rPr lang="en-US" dirty="0">
                <a:hlinkClick r:id="rId4" tooltip="White blood cell"/>
              </a:rPr>
              <a:t>white blood cell</a:t>
            </a:r>
            <a:r>
              <a:rPr lang="en-US" dirty="0"/>
              <a:t> that engulfs and digests cellular debris, foreign substances, </a:t>
            </a:r>
            <a:r>
              <a:rPr lang="en-US" dirty="0">
                <a:hlinkClick r:id="rId5" tooltip="Microbes"/>
              </a:rPr>
              <a:t>microbes</a:t>
            </a:r>
            <a:r>
              <a:rPr lang="en-US" dirty="0"/>
              <a:t>, cancer cells, and anything else that does not have the types of proteins specific to the surface of healthy body cells on its surface</a:t>
            </a:r>
            <a:r>
              <a:rPr lang="en-US" baseline="30000" dirty="0">
                <a:hlinkClick r:id="rId6"/>
              </a:rPr>
              <a:t>[1]</a:t>
            </a:r>
            <a:r>
              <a:rPr lang="en-US" dirty="0"/>
              <a:t> in a process called </a:t>
            </a:r>
            <a:r>
              <a:rPr lang="en-US" dirty="0">
                <a:hlinkClick r:id="rId7" tooltip="Phagocytosis"/>
              </a:rPr>
              <a:t>phagocytosis</a:t>
            </a:r>
            <a:r>
              <a:rPr lang="en-US" dirty="0"/>
              <a:t>. Macrophages were first discovered by </a:t>
            </a:r>
            <a:r>
              <a:rPr lang="en-US" dirty="0" err="1">
                <a:hlinkClick r:id="rId8" tooltip="Élie Metchnikoff"/>
              </a:rPr>
              <a:t>Élie</a:t>
            </a:r>
            <a:r>
              <a:rPr lang="en-US" dirty="0">
                <a:hlinkClick r:id="rId8" tooltip="Élie Metchnikoff"/>
              </a:rPr>
              <a:t> Metchnikoff</a:t>
            </a:r>
            <a:r>
              <a:rPr lang="en-US" dirty="0"/>
              <a:t>, a Russian bacteriologist, in 1884.</a:t>
            </a:r>
            <a:r>
              <a:rPr lang="en-US" baseline="30000" dirty="0">
                <a:hlinkClick r:id="rId9"/>
              </a:rPr>
              <a:t>[2</a:t>
            </a:r>
            <a:endParaRPr lang="de-DE" dirty="0"/>
          </a:p>
        </p:txBody>
      </p:sp>
      <p:sp>
        <p:nvSpPr>
          <p:cNvPr id="4" name="Foliennummernplatzhalter 3"/>
          <p:cNvSpPr>
            <a:spLocks noGrp="1"/>
          </p:cNvSpPr>
          <p:nvPr>
            <p:ph type="sldNum" sz="quarter" idx="10"/>
          </p:nvPr>
        </p:nvSpPr>
        <p:spPr/>
        <p:txBody>
          <a:bodyPr/>
          <a:lstStyle/>
          <a:p>
            <a:fld id="{E7A47CF5-99E4-4687-B933-3FCEB885F57C}" type="slidenum">
              <a:rPr lang="de-DE" smtClean="0"/>
              <a:pPr/>
              <a:t>8</a:t>
            </a:fld>
            <a:endParaRPr lang="de-DE"/>
          </a:p>
        </p:txBody>
      </p:sp>
    </p:spTree>
    <p:extLst>
      <p:ext uri="{BB962C8B-B14F-4D97-AF65-F5344CB8AC3E}">
        <p14:creationId xmlns:p14="http://schemas.microsoft.com/office/powerpoint/2010/main" val="369911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p:spPr>
      </p:sp>
      <p:sp>
        <p:nvSpPr>
          <p:cNvPr id="65539" name="Rectangle 3"/>
          <p:cNvSpPr>
            <a:spLocks noGrp="1"/>
          </p:cNvSpPr>
          <p:nvPr>
            <p:ph type="body" idx="1"/>
          </p:nvPr>
        </p:nvSpPr>
        <p:spPr bwMode="auto">
          <a:xfrm>
            <a:off x="1005999" y="3258741"/>
            <a:ext cx="8047990" cy="3084909"/>
          </a:xfrm>
          <a:noFill/>
        </p:spPr>
        <p:txBody>
          <a:bodyPr/>
          <a:lstStyle/>
          <a:p>
            <a:endParaRPr lang="de-DE"/>
          </a:p>
        </p:txBody>
      </p:sp>
    </p:spTree>
    <p:extLst>
      <p:ext uri="{BB962C8B-B14F-4D97-AF65-F5344CB8AC3E}">
        <p14:creationId xmlns:p14="http://schemas.microsoft.com/office/powerpoint/2010/main" val="1495106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7A47CF5-99E4-4687-B933-3FCEB885F57C}" type="slidenum">
              <a:rPr lang="de-DE" smtClean="0"/>
              <a:pPr/>
              <a:t>16</a:t>
            </a:fld>
            <a:endParaRPr lang="de-DE"/>
          </a:p>
        </p:txBody>
      </p:sp>
    </p:spTree>
    <p:extLst>
      <p:ext uri="{BB962C8B-B14F-4D97-AF65-F5344CB8AC3E}">
        <p14:creationId xmlns:p14="http://schemas.microsoft.com/office/powerpoint/2010/main" val="1717129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p:spPr>
      </p:sp>
      <p:sp>
        <p:nvSpPr>
          <p:cNvPr id="65539" name="Rectangle 3"/>
          <p:cNvSpPr>
            <a:spLocks noGrp="1"/>
          </p:cNvSpPr>
          <p:nvPr>
            <p:ph type="body" idx="1"/>
          </p:nvPr>
        </p:nvSpPr>
        <p:spPr bwMode="auto">
          <a:xfrm>
            <a:off x="1005999" y="3258741"/>
            <a:ext cx="8047990" cy="3084909"/>
          </a:xfrm>
          <a:noFill/>
        </p:spPr>
        <p:txBody>
          <a:bodyPr/>
          <a:lstStyle/>
          <a:p>
            <a:endParaRPr lang="de-DE"/>
          </a:p>
        </p:txBody>
      </p:sp>
    </p:spTree>
    <p:extLst>
      <p:ext uri="{BB962C8B-B14F-4D97-AF65-F5344CB8AC3E}">
        <p14:creationId xmlns:p14="http://schemas.microsoft.com/office/powerpoint/2010/main" val="1430253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p:spPr>
      </p:sp>
      <p:sp>
        <p:nvSpPr>
          <p:cNvPr id="65539" name="Rectangle 3"/>
          <p:cNvSpPr>
            <a:spLocks noGrp="1"/>
          </p:cNvSpPr>
          <p:nvPr>
            <p:ph type="body" idx="1"/>
          </p:nvPr>
        </p:nvSpPr>
        <p:spPr bwMode="auto">
          <a:xfrm>
            <a:off x="1005999" y="3258741"/>
            <a:ext cx="8047990" cy="3084909"/>
          </a:xfrm>
          <a:noFill/>
        </p:spPr>
        <p:txBody>
          <a:bodyPr/>
          <a:lstStyle/>
          <a:p>
            <a:endParaRPr lang="de-DE"/>
          </a:p>
        </p:txBody>
      </p:sp>
    </p:spTree>
    <p:extLst>
      <p:ext uri="{BB962C8B-B14F-4D97-AF65-F5344CB8AC3E}">
        <p14:creationId xmlns:p14="http://schemas.microsoft.com/office/powerpoint/2010/main" val="19179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p:spPr>
      </p:sp>
      <p:sp>
        <p:nvSpPr>
          <p:cNvPr id="65539" name="Rectangle 3"/>
          <p:cNvSpPr>
            <a:spLocks noGrp="1"/>
          </p:cNvSpPr>
          <p:nvPr>
            <p:ph type="body" idx="1"/>
          </p:nvPr>
        </p:nvSpPr>
        <p:spPr bwMode="auto">
          <a:xfrm>
            <a:off x="1005999" y="3258741"/>
            <a:ext cx="8047990" cy="3084909"/>
          </a:xfrm>
          <a:noFill/>
        </p:spPr>
        <p:txBody>
          <a:bodyPr/>
          <a:lstStyle/>
          <a:p>
            <a:endParaRPr lang="de-DE"/>
          </a:p>
        </p:txBody>
      </p:sp>
    </p:spTree>
    <p:extLst>
      <p:ext uri="{BB962C8B-B14F-4D97-AF65-F5344CB8AC3E}">
        <p14:creationId xmlns:p14="http://schemas.microsoft.com/office/powerpoint/2010/main" val="210839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pitchFamily="34" charset="-128"/>
                <a:cs typeface="+mn-cs"/>
              </a:rPr>
              <a:t>TEM and magnetic characterization of octahedral cobalt oxide nanocrystals. (a), TEM bright-field image of octahedral cobalt oxide</a:t>
            </a:r>
          </a:p>
          <a:p>
            <a:r>
              <a:rPr lang="en-US" sz="1200" b="0" i="0" u="none" strike="noStrike" kern="1200" baseline="0" dirty="0">
                <a:solidFill>
                  <a:schemeClr val="tx1"/>
                </a:solidFill>
                <a:latin typeface="+mn-lt"/>
                <a:ea typeface="ＭＳ Ｐゴシック" pitchFamily="34" charset="-128"/>
                <a:cs typeface="+mn-cs"/>
              </a:rPr>
              <a:t>nanocrystals on an amorphous C support film. The particles exhibit patches of brighter contrast, which are likely to be related to the presence of voids inside the particles, as indicated by arrows in the inset. (b), Schematic representation of octahedral particle shape, its projections and the corresponding crystallographic orientations for a cubic crystal structure. (c), ZFC and FC hysteresis loops, recorded at 300 K from samples S-75 nm and shown after subtraction of the linear pm (300 K) component. (d), As for c but at T55 K, the FC magnetization curve is shifted horizontally to the left relative to the ZFC curve. Values of HC, MR and MS (see text) are given in Table T1 and T2.</a:t>
            </a:r>
            <a:endParaRPr lang="de-DE" dirty="0"/>
          </a:p>
        </p:txBody>
      </p:sp>
      <p:sp>
        <p:nvSpPr>
          <p:cNvPr id="4" name="Foliennummernplatzhalter 3"/>
          <p:cNvSpPr>
            <a:spLocks noGrp="1"/>
          </p:cNvSpPr>
          <p:nvPr>
            <p:ph type="sldNum" sz="quarter" idx="10"/>
          </p:nvPr>
        </p:nvSpPr>
        <p:spPr/>
        <p:txBody>
          <a:bodyPr/>
          <a:lstStyle/>
          <a:p>
            <a:fld id="{E7A47CF5-99E4-4687-B933-3FCEB885F57C}" type="slidenum">
              <a:rPr lang="de-DE" smtClean="0"/>
              <a:pPr/>
              <a:t>26</a:t>
            </a:fld>
            <a:endParaRPr lang="de-DE"/>
          </a:p>
        </p:txBody>
      </p:sp>
    </p:spTree>
    <p:extLst>
      <p:ext uri="{BB962C8B-B14F-4D97-AF65-F5344CB8AC3E}">
        <p14:creationId xmlns:p14="http://schemas.microsoft.com/office/powerpoint/2010/main" val="2763271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 (Physi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86970" y="2024743"/>
            <a:ext cx="7322459" cy="839096"/>
          </a:xfrm>
          <a:prstGeom prst="rect">
            <a:avLst/>
          </a:prstGeom>
          <a:noFill/>
        </p:spPr>
        <p:txBody>
          <a:bodyPr anchor="ctr" anchorCtr="0">
            <a:noAutofit/>
          </a:bodyPr>
          <a:lstStyle>
            <a:lvl1pPr marL="268288" indent="0" algn="l">
              <a:defRPr sz="3200" baseline="0">
                <a:solidFill>
                  <a:srgbClr val="004C93"/>
                </a:solidFill>
                <a:effectLst/>
              </a:defRPr>
            </a:lvl1pPr>
          </a:lstStyle>
          <a:p>
            <a:r>
              <a:rPr lang="de-DE" dirty="0"/>
              <a:t>Vortragstitel bearbeiten</a:t>
            </a:r>
          </a:p>
        </p:txBody>
      </p:sp>
      <p:sp>
        <p:nvSpPr>
          <p:cNvPr id="11" name="Datumsplatzhalter 14"/>
          <p:cNvSpPr>
            <a:spLocks noGrp="1"/>
          </p:cNvSpPr>
          <p:nvPr>
            <p:ph type="dt" sz="half" idx="2"/>
          </p:nvPr>
        </p:nvSpPr>
        <p:spPr>
          <a:xfrm>
            <a:off x="0" y="6678613"/>
            <a:ext cx="2133600" cy="225424"/>
          </a:xfrm>
          <a:prstGeom prst="rect">
            <a:avLst/>
          </a:prstGeom>
        </p:spPr>
        <p:txBody>
          <a:bodyPr vert="horz" lIns="91440" tIns="45720" rIns="91440" bIns="45720" rtlCol="0" anchor="ctr"/>
          <a:lstStyle>
            <a:lvl1pPr algn="l">
              <a:defRPr sz="800">
                <a:solidFill>
                  <a:schemeClr val="tx2"/>
                </a:solidFill>
              </a:defRPr>
            </a:lvl1pPr>
          </a:lstStyle>
          <a:p>
            <a:fld id="{09058CF8-30C4-4096-9B38-5D51CD667DE0}" type="datetime1">
              <a:rPr lang="de-DE" smtClean="0"/>
              <a:pPr/>
              <a:t>30.06.22</a:t>
            </a:fld>
            <a:r>
              <a:rPr lang="de-DE"/>
              <a:t> </a:t>
            </a:r>
            <a:r>
              <a:rPr lang="de-DE" dirty="0"/>
              <a:t>/ </a:t>
            </a:r>
            <a:fld id="{D11982DD-923D-4490-B400-9E6FF9C0DB46}" type="slidenum">
              <a:rPr lang="de-DE" smtClean="0"/>
              <a:pPr/>
              <a:t>‹#›</a:t>
            </a:fld>
            <a:endParaRPr lang="de-DE" dirty="0"/>
          </a:p>
        </p:txBody>
      </p:sp>
    </p:spTree>
    <p:extLst>
      <p:ext uri="{BB962C8B-B14F-4D97-AF65-F5344CB8AC3E}">
        <p14:creationId xmlns:p14="http://schemas.microsoft.com/office/powerpoint/2010/main" val="20185862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1" name="Datumsplatzhalter 14"/>
          <p:cNvSpPr>
            <a:spLocks noGrp="1"/>
          </p:cNvSpPr>
          <p:nvPr>
            <p:ph type="dt" sz="half" idx="2"/>
          </p:nvPr>
        </p:nvSpPr>
        <p:spPr>
          <a:xfrm>
            <a:off x="0" y="6678613"/>
            <a:ext cx="2133600" cy="225424"/>
          </a:xfrm>
          <a:prstGeom prst="rect">
            <a:avLst/>
          </a:prstGeom>
        </p:spPr>
        <p:txBody>
          <a:bodyPr vert="horz" lIns="91440" tIns="45720" rIns="91440" bIns="45720" rtlCol="0" anchor="ctr"/>
          <a:lstStyle>
            <a:lvl1pPr algn="l">
              <a:defRPr sz="800">
                <a:solidFill>
                  <a:schemeClr val="tx2"/>
                </a:solidFill>
              </a:defRPr>
            </a:lvl1pPr>
          </a:lstStyle>
          <a:p>
            <a:fld id="{1A03872F-177E-44A2-9EC1-4FE42EEF5F9C}" type="datetime1">
              <a:rPr lang="de-DE" smtClean="0"/>
              <a:pPr/>
              <a:t>30.06.22</a:t>
            </a:fld>
            <a:r>
              <a:rPr lang="de-DE" dirty="0"/>
              <a:t> / </a:t>
            </a:r>
            <a:fld id="{D11982DD-923D-4490-B400-9E6FF9C0DB46}" type="slidenum">
              <a:rPr lang="de-DE" smtClean="0"/>
              <a:pPr/>
              <a:t>‹#›</a:t>
            </a:fld>
            <a:endParaRPr lang="de-DE" dirty="0"/>
          </a:p>
        </p:txBody>
      </p:sp>
      <p:sp>
        <p:nvSpPr>
          <p:cNvPr id="14" name="Titel 1"/>
          <p:cNvSpPr>
            <a:spLocks noGrp="1"/>
          </p:cNvSpPr>
          <p:nvPr>
            <p:ph type="title" hasCustomPrompt="1"/>
          </p:nvPr>
        </p:nvSpPr>
        <p:spPr>
          <a:xfrm>
            <a:off x="0" y="-21772"/>
            <a:ext cx="7322459" cy="899885"/>
          </a:xfrm>
          <a:prstGeom prst="rect">
            <a:avLst/>
          </a:prstGeom>
          <a:noFill/>
        </p:spPr>
        <p:txBody>
          <a:bodyPr anchor="ctr" anchorCtr="0">
            <a:noAutofit/>
          </a:bodyPr>
          <a:lstStyle>
            <a:lvl1pPr marL="268288" indent="0" algn="l">
              <a:defRPr sz="2400" baseline="0">
                <a:solidFill>
                  <a:schemeClr val="bg1"/>
                </a:solidFill>
                <a:effectLst/>
              </a:defRPr>
            </a:lvl1pPr>
          </a:lstStyle>
          <a:p>
            <a:r>
              <a:rPr lang="de-DE" dirty="0"/>
              <a:t>Folientitel bearbeiten</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d (Physik)">
    <p:spTree>
      <p:nvGrpSpPr>
        <p:cNvPr id="1" name=""/>
        <p:cNvGrpSpPr/>
        <p:nvPr/>
      </p:nvGrpSpPr>
      <p:grpSpPr>
        <a:xfrm>
          <a:off x="0" y="0"/>
          <a:ext cx="0" cy="0"/>
          <a:chOff x="0" y="0"/>
          <a:chExt cx="0" cy="0"/>
        </a:xfrm>
      </p:grpSpPr>
      <p:grpSp>
        <p:nvGrpSpPr>
          <p:cNvPr id="13" name="Gruppieren 12"/>
          <p:cNvGrpSpPr/>
          <p:nvPr userDrawn="1"/>
        </p:nvGrpSpPr>
        <p:grpSpPr>
          <a:xfrm>
            <a:off x="0" y="0"/>
            <a:ext cx="9143996" cy="839096"/>
            <a:chOff x="0" y="0"/>
            <a:chExt cx="9143996" cy="839096"/>
          </a:xfrm>
        </p:grpSpPr>
        <p:pic>
          <p:nvPicPr>
            <p:cNvPr id="12" name="Grafik 11" descr="UDE_Wolken.jpg"/>
            <p:cNvPicPr>
              <a:picLocks noChangeAspect="1"/>
            </p:cNvPicPr>
            <p:nvPr userDrawn="1"/>
          </p:nvPicPr>
          <p:blipFill>
            <a:blip r:embed="rId2"/>
            <a:srcRect t="26945" b="60818"/>
            <a:stretch>
              <a:fillRect/>
            </a:stretch>
          </p:blipFill>
          <p:spPr>
            <a:xfrm>
              <a:off x="0" y="0"/>
              <a:ext cx="9143996" cy="839096"/>
            </a:xfrm>
            <a:prstGeom prst="rect">
              <a:avLst/>
            </a:prstGeom>
          </p:spPr>
        </p:pic>
        <p:pic>
          <p:nvPicPr>
            <p:cNvPr id="6" name="Grafik 8" descr="logo_powerpoint_en Kopie.gif"/>
            <p:cNvPicPr>
              <a:picLocks noChangeAspect="1"/>
            </p:cNvPicPr>
            <p:nvPr userDrawn="1"/>
          </p:nvPicPr>
          <p:blipFill>
            <a:blip r:embed="rId3"/>
            <a:srcRect/>
            <a:stretch>
              <a:fillRect/>
            </a:stretch>
          </p:blipFill>
          <p:spPr bwMode="auto">
            <a:xfrm>
              <a:off x="7201085" y="32274"/>
              <a:ext cx="1889125" cy="733425"/>
            </a:xfrm>
            <a:prstGeom prst="rect">
              <a:avLst/>
            </a:prstGeom>
            <a:noFill/>
            <a:ln w="9525">
              <a:noFill/>
              <a:miter lim="800000"/>
              <a:headEnd/>
              <a:tailEnd/>
            </a:ln>
          </p:spPr>
        </p:pic>
      </p:grpSp>
      <p:sp>
        <p:nvSpPr>
          <p:cNvPr id="2" name="Titel 1"/>
          <p:cNvSpPr>
            <a:spLocks noGrp="1"/>
          </p:cNvSpPr>
          <p:nvPr>
            <p:ph type="title" hasCustomPrompt="1"/>
          </p:nvPr>
        </p:nvSpPr>
        <p:spPr>
          <a:xfrm>
            <a:off x="0" y="0"/>
            <a:ext cx="9144000" cy="839096"/>
          </a:xfrm>
          <a:prstGeom prst="rect">
            <a:avLst/>
          </a:prstGeom>
          <a:noFill/>
        </p:spPr>
        <p:txBody>
          <a:bodyPr anchor="ctr" anchorCtr="0">
            <a:noAutofit/>
          </a:bodyPr>
          <a:lstStyle>
            <a:lvl1pPr marL="268288" indent="0" algn="l">
              <a:defRPr sz="4000">
                <a:solidFill>
                  <a:schemeClr val="bg1"/>
                </a:solidFill>
                <a:effectLst>
                  <a:outerShdw blurRad="38100" dist="38100" dir="2700000" algn="tl">
                    <a:srgbClr val="000000">
                      <a:alpha val="43137"/>
                    </a:srgbClr>
                  </a:outerShdw>
                </a:effectLst>
              </a:defRPr>
            </a:lvl1pPr>
          </a:lstStyle>
          <a:p>
            <a:r>
              <a:rPr lang="de-DE" dirty="0"/>
              <a:t>Titelmasterformat bearbeiten</a:t>
            </a:r>
          </a:p>
        </p:txBody>
      </p:sp>
      <p:sp>
        <p:nvSpPr>
          <p:cNvPr id="9" name="Foliennummernplatzhalter 8"/>
          <p:cNvSpPr>
            <a:spLocks noGrp="1"/>
          </p:cNvSpPr>
          <p:nvPr>
            <p:ph type="sldNum" sz="quarter" idx="10"/>
          </p:nvPr>
        </p:nvSpPr>
        <p:spPr>
          <a:xfrm>
            <a:off x="8627632" y="6682151"/>
            <a:ext cx="516367" cy="158263"/>
          </a:xfrm>
          <a:prstGeom prst="rect">
            <a:avLst/>
          </a:prstGeom>
        </p:spPr>
        <p:txBody>
          <a:bodyPr/>
          <a:lstStyle>
            <a:lvl1pPr>
              <a:defRPr sz="1000"/>
            </a:lvl1pPr>
          </a:lstStyle>
          <a:p>
            <a:fld id="{BCF07C9E-DCFE-4466-90DB-DED72908EED6}" type="slidenum">
              <a:rPr lang="de-DE" smtClean="0"/>
              <a:pPr/>
              <a:t>‹#›</a:t>
            </a:fld>
            <a:endParaRPr lang="de-DE" dirty="0"/>
          </a:p>
        </p:txBody>
      </p:sp>
      <p:sp>
        <p:nvSpPr>
          <p:cNvPr id="10" name="Fußzeilenplatzhalter 9"/>
          <p:cNvSpPr>
            <a:spLocks noGrp="1"/>
          </p:cNvSpPr>
          <p:nvPr>
            <p:ph type="ftr" sz="quarter" idx="11"/>
          </p:nvPr>
        </p:nvSpPr>
        <p:spPr>
          <a:xfrm>
            <a:off x="0" y="6699737"/>
            <a:ext cx="1871831" cy="158263"/>
          </a:xfrm>
          <a:prstGeom prst="rect">
            <a:avLst/>
          </a:prstGeom>
        </p:spPr>
        <p:txBody>
          <a:bodyPr/>
          <a:lstStyle>
            <a:lvl1pPr>
              <a:defRPr sz="800"/>
            </a:lvl1pPr>
          </a:lstStyle>
          <a:p>
            <a:r>
              <a:rPr lang="de-DE" dirty="0"/>
              <a:t>20150502</a:t>
            </a:r>
          </a:p>
        </p:txBody>
      </p:sp>
      <p:pic>
        <p:nvPicPr>
          <p:cNvPr id="7" name="Grafik 6" descr="LogoFakultaetfuerPhysik.jpg"/>
          <p:cNvPicPr>
            <a:picLocks noChangeAspect="1"/>
          </p:cNvPicPr>
          <p:nvPr userDrawn="1"/>
        </p:nvPicPr>
        <p:blipFill>
          <a:blip r:embed="rId4"/>
          <a:srcRect l="76627"/>
          <a:stretch>
            <a:fillRect/>
          </a:stretch>
        </p:blipFill>
        <p:spPr>
          <a:xfrm>
            <a:off x="8648700" y="58181"/>
            <a:ext cx="436747" cy="422004"/>
          </a:xfrm>
          <a:prstGeom prst="rect">
            <a:avLst/>
          </a:prstGeom>
        </p:spPr>
      </p:pic>
    </p:spTree>
    <p:extLst>
      <p:ext uri="{BB962C8B-B14F-4D97-AF65-F5344CB8AC3E}">
        <p14:creationId xmlns:p14="http://schemas.microsoft.com/office/powerpoint/2010/main" val="412855272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40771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88341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96934" y="180000"/>
            <a:ext cx="6840000" cy="864000"/>
          </a:xfrm>
        </p:spPr>
        <p:txBody>
          <a:bodyPr/>
          <a:lstStyle/>
          <a:p>
            <a:r>
              <a:rPr lang="de-DE"/>
              <a:t>Mastertitelformat bearbeiten</a:t>
            </a:r>
          </a:p>
        </p:txBody>
      </p:sp>
      <p:sp>
        <p:nvSpPr>
          <p:cNvPr id="3" name="Inhaltsplatzhalter 2"/>
          <p:cNvSpPr>
            <a:spLocks noGrp="1"/>
          </p:cNvSpPr>
          <p:nvPr>
            <p:ph idx="1"/>
          </p:nvPr>
        </p:nvSpPr>
        <p:spPr>
          <a:xfrm>
            <a:off x="180000" y="1224000"/>
            <a:ext cx="8784000" cy="5040000"/>
          </a:xfrm>
          <a:prstGeom prst="rect">
            <a:avLst/>
          </a:prstGeom>
        </p:spPr>
        <p:txBody>
          <a:bodyPr/>
          <a:lstStyle>
            <a:lvl1pPr>
              <a:defRPr sz="2800"/>
            </a:lvl1pPr>
            <a:lvl2pPr marL="0" marR="0" indent="0" algn="l" defTabSz="457200" rtl="0" eaLnBrk="1" fontAlgn="base" latinLnBrk="0" hangingPunct="1">
              <a:lnSpc>
                <a:spcPct val="100000"/>
              </a:lnSpc>
              <a:spcBef>
                <a:spcPct val="20000"/>
              </a:spcBef>
              <a:spcAft>
                <a:spcPts val="600"/>
              </a:spcAft>
              <a:buClrTx/>
              <a:buSzTx/>
              <a:buFont typeface="Arial" charset="0"/>
              <a:buNone/>
              <a:tabLst/>
              <a:defRPr b="0">
                <a:solidFill>
                  <a:schemeClr val="tx1"/>
                </a:solidFill>
              </a:defRPr>
            </a:lvl2pPr>
            <a:lvl3pPr marL="0" indent="179388">
              <a:buClr>
                <a:schemeClr val="tx2"/>
              </a:buClr>
              <a:buSzPct val="85000"/>
              <a:buFont typeface="Lucida Grande"/>
              <a:buChar char="￭"/>
              <a:defRPr baseline="0"/>
            </a:lvl3pPr>
          </a:lstStyle>
          <a:p>
            <a:pPr lvl="0"/>
            <a:r>
              <a:rPr lang="de-DE" dirty="0"/>
              <a:t>Mastertextformat bearbeiten</a:t>
            </a:r>
          </a:p>
          <a:p>
            <a:pPr lvl="1"/>
            <a:r>
              <a:rPr lang="de-DE" dirty="0"/>
              <a:t>Zweite Ebene</a:t>
            </a:r>
          </a:p>
          <a:p>
            <a:pPr lvl="1"/>
            <a:r>
              <a:rPr lang="de-DE" dirty="0"/>
              <a:t>Dritte Ebene</a:t>
            </a:r>
          </a:p>
          <a:p>
            <a:pPr lvl="2"/>
            <a:r>
              <a:rPr lang="de-DE" dirty="0"/>
              <a:t>Vierte Ebene</a:t>
            </a:r>
          </a:p>
        </p:txBody>
      </p:sp>
      <p:sp>
        <p:nvSpPr>
          <p:cNvPr id="4" name="Datumsplatzhalter 3"/>
          <p:cNvSpPr>
            <a:spLocks noGrp="1"/>
          </p:cNvSpPr>
          <p:nvPr>
            <p:ph type="dt" sz="half" idx="10"/>
          </p:nvPr>
        </p:nvSpPr>
        <p:spPr/>
        <p:txBody>
          <a:bodyPr/>
          <a:lstStyle>
            <a:lvl1pPr>
              <a:defRPr/>
            </a:lvl1pPr>
          </a:lstStyle>
          <a:p>
            <a:fld id="{6E6DABCD-45FB-4B5E-A4DE-F83AE154B0CA}" type="datetime1">
              <a:rPr lang="de-DE" altLang="de-DE"/>
              <a:pPr/>
              <a:t>30.06.22</a:t>
            </a:fld>
            <a:endParaRPr lang="de-DE" altLang="de-DE"/>
          </a:p>
        </p:txBody>
      </p:sp>
      <p:sp>
        <p:nvSpPr>
          <p:cNvPr id="5" name="Fußzeilenplatzhalter 4"/>
          <p:cNvSpPr>
            <a:spLocks noGrp="1"/>
          </p:cNvSpPr>
          <p:nvPr>
            <p:ph type="ftr" sz="quarter" idx="11"/>
          </p:nvPr>
        </p:nvSpPr>
        <p:spPr>
          <a:xfrm>
            <a:off x="93663" y="6538913"/>
            <a:ext cx="1906587" cy="365125"/>
          </a:xfrm>
          <a:prstGeom prst="rect">
            <a:avLst/>
          </a:prstGeom>
        </p:spPr>
        <p:txBody>
          <a:bodyPr/>
          <a:lstStyle>
            <a:lvl1pPr>
              <a:defRPr/>
            </a:lvl1pPr>
          </a:lstStyle>
          <a:p>
            <a:pPr>
              <a:defRPr/>
            </a:pPr>
            <a:r>
              <a:rPr lang="de-DE"/>
              <a:t>www.uni-due.de/en</a:t>
            </a:r>
          </a:p>
        </p:txBody>
      </p:sp>
    </p:spTree>
    <p:extLst>
      <p:ext uri="{BB962C8B-B14F-4D97-AF65-F5344CB8AC3E}">
        <p14:creationId xmlns:p14="http://schemas.microsoft.com/office/powerpoint/2010/main" val="3051310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92515B3-EA57-46BC-B325-0A8577C85EAF}" type="slidenum">
              <a:rPr lang="en-US" altLang="de-DE"/>
              <a:pPr/>
              <a:t>‹#›</a:t>
            </a:fld>
            <a:endParaRPr lang="en-US" altLang="de-DE"/>
          </a:p>
        </p:txBody>
      </p:sp>
    </p:spTree>
    <p:extLst>
      <p:ext uri="{BB962C8B-B14F-4D97-AF65-F5344CB8AC3E}">
        <p14:creationId xmlns:p14="http://schemas.microsoft.com/office/powerpoint/2010/main" val="2088726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30.06.2022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39090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Titelplatzhalter 3"/>
          <p:cNvSpPr>
            <a:spLocks noGrp="1"/>
          </p:cNvSpPr>
          <p:nvPr>
            <p:ph type="title"/>
          </p:nvPr>
        </p:nvSpPr>
        <p:spPr>
          <a:xfrm>
            <a:off x="4" y="-20562"/>
            <a:ext cx="7201084" cy="839096"/>
          </a:xfrm>
          <a:prstGeom prst="rect">
            <a:avLst/>
          </a:prstGeom>
        </p:spPr>
        <p:txBody>
          <a:bodyPr vert="horz" lIns="91440" tIns="45720" rIns="91440" bIns="45720" rtlCol="0" anchor="ctr">
            <a:normAutofit/>
          </a:bodyPr>
          <a:lstStyle/>
          <a:p>
            <a:r>
              <a:rPr lang="de-DE" dirty="0"/>
              <a:t>Titelmasterformat durch Klicken bearbeiten</a:t>
            </a:r>
          </a:p>
        </p:txBody>
      </p:sp>
      <p:pic>
        <p:nvPicPr>
          <p:cNvPr id="10" name="Bild 8" descr="header_master.jpg"/>
          <p:cNvPicPr preferRelativeResize="0">
            <a:picLocks/>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 y="0"/>
            <a:ext cx="9143996"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7" descr="UDE-Logo_ENG.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542212" y="188070"/>
            <a:ext cx="160178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7"/>
          <p:cNvSpPr>
            <a:spLocks noChangeShapeType="1"/>
          </p:cNvSpPr>
          <p:nvPr userDrawn="1"/>
        </p:nvSpPr>
        <p:spPr bwMode="auto">
          <a:xfrm>
            <a:off x="79831" y="6673851"/>
            <a:ext cx="4720316" cy="2381"/>
          </a:xfrm>
          <a:prstGeom prst="line">
            <a:avLst/>
          </a:prstGeom>
          <a:noFill/>
          <a:ln w="31750">
            <a:solidFill>
              <a:srgbClr val="000080"/>
            </a:solidFill>
            <a:round/>
            <a:headEnd/>
            <a:tailEnd/>
          </a:ln>
          <a:effectLst/>
        </p:spPr>
        <p:txBody>
          <a:bodyPr/>
          <a:lstStyle/>
          <a:p>
            <a:pPr>
              <a:defRPr/>
            </a:pPr>
            <a:endParaRPr lang="de-DE"/>
          </a:p>
        </p:txBody>
      </p:sp>
      <p:sp>
        <p:nvSpPr>
          <p:cNvPr id="13" name="Text Box 8"/>
          <p:cNvSpPr txBox="1">
            <a:spLocks noChangeArrowheads="1"/>
          </p:cNvSpPr>
          <p:nvPr userDrawn="1"/>
        </p:nvSpPr>
        <p:spPr bwMode="auto">
          <a:xfrm>
            <a:off x="4800146" y="6590741"/>
            <a:ext cx="2179638" cy="271910"/>
          </a:xfrm>
          <a:prstGeom prst="rect">
            <a:avLst/>
          </a:prstGeom>
          <a:solidFill>
            <a:srgbClr val="002060"/>
          </a:solidFill>
          <a:ln w="31750">
            <a:noFill/>
            <a:miter lim="800000"/>
            <a:headEnd/>
            <a:tailEnd/>
          </a:ln>
          <a:effectLst/>
        </p:spPr>
        <p:txBody>
          <a:bodyPr lIns="90000" tIns="43200" rIns="90000" bIns="43200">
            <a:spAutoFit/>
          </a:bodyPr>
          <a:lstStyle/>
          <a:p>
            <a:pPr algn="ctr">
              <a:defRPr/>
            </a:pPr>
            <a:r>
              <a:rPr lang="en-US" sz="1200" b="1" dirty="0">
                <a:solidFill>
                  <a:schemeClr val="bg1"/>
                </a:solidFill>
                <a:latin typeface="+mj-lt"/>
              </a:rPr>
              <a:t>www.uni-due.de/agfarle</a:t>
            </a:r>
          </a:p>
        </p:txBody>
      </p:sp>
      <p:sp>
        <p:nvSpPr>
          <p:cNvPr id="14" name="Line 16"/>
          <p:cNvSpPr>
            <a:spLocks noChangeShapeType="1"/>
          </p:cNvSpPr>
          <p:nvPr userDrawn="1"/>
        </p:nvSpPr>
        <p:spPr bwMode="auto">
          <a:xfrm>
            <a:off x="6979783" y="6673851"/>
            <a:ext cx="2098901" cy="4762"/>
          </a:xfrm>
          <a:prstGeom prst="line">
            <a:avLst/>
          </a:prstGeom>
          <a:noFill/>
          <a:ln w="31750">
            <a:solidFill>
              <a:srgbClr val="000080"/>
            </a:solidFill>
            <a:round/>
            <a:headEnd/>
            <a:tailEnd/>
          </a:ln>
          <a:effectLst/>
        </p:spPr>
        <p:txBody>
          <a:bodyPr/>
          <a:lstStyle/>
          <a:p>
            <a:pPr>
              <a:defRPr/>
            </a:pPr>
            <a:endParaRPr lang="de-DE"/>
          </a:p>
        </p:txBody>
      </p:sp>
      <p:sp>
        <p:nvSpPr>
          <p:cNvPr id="15" name="Datumsplatzhalter 14"/>
          <p:cNvSpPr>
            <a:spLocks noGrp="1"/>
          </p:cNvSpPr>
          <p:nvPr>
            <p:ph type="dt" sz="half" idx="2"/>
          </p:nvPr>
        </p:nvSpPr>
        <p:spPr>
          <a:xfrm>
            <a:off x="0" y="6678613"/>
            <a:ext cx="2133600" cy="225424"/>
          </a:xfrm>
          <a:prstGeom prst="rect">
            <a:avLst/>
          </a:prstGeom>
        </p:spPr>
        <p:txBody>
          <a:bodyPr vert="horz" lIns="91440" tIns="45720" rIns="91440" bIns="45720" rtlCol="0" anchor="ctr"/>
          <a:lstStyle>
            <a:lvl1pPr algn="l">
              <a:defRPr sz="800">
                <a:solidFill>
                  <a:schemeClr val="tx2"/>
                </a:solidFill>
              </a:defRPr>
            </a:lvl1pPr>
          </a:lstStyle>
          <a:p>
            <a:fld id="{0338BFB1-46FE-48CC-9F6F-34509500583F}" type="datetime1">
              <a:rPr lang="de-DE" smtClean="0"/>
              <a:pPr/>
              <a:t>30.06.22</a:t>
            </a:fld>
            <a:r>
              <a:rPr lang="de-DE"/>
              <a:t> </a:t>
            </a:r>
            <a:r>
              <a:rPr lang="de-DE" dirty="0"/>
              <a:t>/ </a:t>
            </a:r>
            <a:fld id="{D11982DD-923D-4490-B400-9E6FF9C0DB46}" type="slidenum">
              <a:rPr lang="de-DE" smtClean="0"/>
              <a:pPr/>
              <a:t>‹#›</a:t>
            </a:fld>
            <a:endParaRPr lang="de-DE" dirty="0"/>
          </a:p>
        </p:txBody>
      </p:sp>
    </p:spTree>
  </p:cSld>
  <p:clrMap bg1="lt1" tx1="dk1" bg2="lt2" tx2="dk2" accent1="accent1" accent2="accent2" accent3="accent3" accent4="accent4" accent5="accent5" accent6="accent6" hlink="hlink" folHlink="folHlink"/>
  <p:sldLayoutIdLst>
    <p:sldLayoutId id="2147483658" r:id="rId1"/>
    <p:sldLayoutId id="2147483653" r:id="rId2"/>
    <p:sldLayoutId id="2147483659" r:id="rId3"/>
    <p:sldLayoutId id="2147483660" r:id="rId4"/>
    <p:sldLayoutId id="2147483661" r:id="rId5"/>
    <p:sldLayoutId id="2147483662" r:id="rId6"/>
    <p:sldLayoutId id="2147483663" r:id="rId7"/>
    <p:sldLayoutId id="2147483664" r:id="rId8"/>
  </p:sldLayoutIdLst>
  <p:transition spd="med"/>
  <p:hf hdr="0"/>
  <p:txStyles>
    <p:titleStyle>
      <a:lvl1pPr algn="ctr" defTabSz="457200" rtl="0" eaLnBrk="1" fontAlgn="base" hangingPunct="1">
        <a:spcBef>
          <a:spcPct val="0"/>
        </a:spcBef>
        <a:spcAft>
          <a:spcPct val="0"/>
        </a:spcAft>
        <a:defRPr sz="2800" b="1" kern="1200">
          <a:solidFill>
            <a:schemeClr val="bg1"/>
          </a:solidFill>
          <a:latin typeface="+mj-lt"/>
          <a:ea typeface="ＭＳ Ｐゴシック" pitchFamily="34"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tif"/><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gif"/></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C:\Users\Michael%20Farle\Videos\Gruner\Turn-soft.mpg" TargetMode="External"/><Relationship Id="rId1" Type="http://schemas.microsoft.com/office/2007/relationships/media" Target="file:///C:\Users\Michael%20Farle\Videos\Gruner\Turn-soft.mpg" TargetMode="Externa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t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notesSlide" Target="../notesSlides/notesSlide6.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image" Target="../media/image40.wmf"/><Relationship Id="rId4" Type="http://schemas.openxmlformats.org/officeDocument/2006/relationships/oleObject" Target="../embeddings/oleObject2.bin"/><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notesSlide" Target="../notesSlides/notesSlide7.xml"/><Relationship Id="rId7"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44.wmf"/><Relationship Id="rId5" Type="http://schemas.openxmlformats.org/officeDocument/2006/relationships/oleObject" Target="../embeddings/oleObject4.bin"/><Relationship Id="rId10" Type="http://schemas.openxmlformats.org/officeDocument/2006/relationships/image" Target="../media/image45.wmf"/><Relationship Id="rId4" Type="http://schemas.openxmlformats.org/officeDocument/2006/relationships/image" Target="../media/image46.tiff"/><Relationship Id="rId9"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47.png"/><Relationship Id="rId5" Type="http://schemas.openxmlformats.org/officeDocument/2006/relationships/image" Target="../media/image40.wm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g"/><Relationship Id="rId1" Type="http://schemas.microsoft.com/office/2007/relationships/media" Target="../media/media5.mp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2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6.jpg"/><Relationship Id="rId5" Type="http://schemas.openxmlformats.org/officeDocument/2006/relationships/hyperlink" Target="mailto:fangzhou.wang@uni-due.de" TargetMode="Externa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3.xml"/><Relationship Id="rId7" Type="http://schemas.openxmlformats.org/officeDocument/2006/relationships/image" Target="../media/image90.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image" Target="../media/image86.wmf"/></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94.emf"/></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06.jpe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 Id="rId9"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70.png"/><Relationship Id="rId7" Type="http://schemas.openxmlformats.org/officeDocument/2006/relationships/image" Target="../media/image111.jpe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71.png"/><Relationship Id="rId9" Type="http://schemas.openxmlformats.org/officeDocument/2006/relationships/image" Target="../media/image113.jpeg"/></Relationships>
</file>

<file path=ppt/slides/_rels/slide45.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8.xml"/><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8" Type="http://schemas.openxmlformats.org/officeDocument/2006/relationships/hyperlink" Target="http://link.springer.com/book/10.1007/978-3-642-32042-2" TargetMode="External"/><Relationship Id="rId3" Type="http://schemas.openxmlformats.org/officeDocument/2006/relationships/slideLayout" Target="../slideLayouts/slideLayout2.xml"/><Relationship Id="rId7" Type="http://schemas.openxmlformats.org/officeDocument/2006/relationships/hyperlink" Target="http://link.springer.com/chapter/10.1007/978-3-642-32042-2_2" TargetMode="External"/><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64.jpg"/><Relationship Id="rId5" Type="http://schemas.openxmlformats.org/officeDocument/2006/relationships/image" Target="../media/image119.tiff"/><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5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gif"/><Relationship Id="rId1" Type="http://schemas.openxmlformats.org/officeDocument/2006/relationships/slideLayout" Target="../slideLayouts/slideLayout1.xml"/><Relationship Id="rId6" Type="http://schemas.openxmlformats.org/officeDocument/2006/relationships/image" Target="../media/image126.jpeg"/><Relationship Id="rId5" Type="http://schemas.openxmlformats.org/officeDocument/2006/relationships/image" Target="../media/image125.gif"/><Relationship Id="rId4" Type="http://schemas.openxmlformats.org/officeDocument/2006/relationships/image" Target="../media/image124.gif"/></Relationships>
</file>

<file path=ppt/slides/_rels/slide5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png"/></Relationships>
</file>

<file path=ppt/slides/_rels/slide54.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7.emf"/></Relationships>
</file>

<file path=ppt/slides/_rels/slide55.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9.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eg"/><Relationship Id="rId1" Type="http://schemas.microsoft.com/office/2007/relationships/media" Target="../media/media3.m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Pathogen" TargetMode="External"/><Relationship Id="rId3" Type="http://schemas.openxmlformats.org/officeDocument/2006/relationships/image" Target="../media/image21.png"/><Relationship Id="rId7" Type="http://schemas.openxmlformats.org/officeDocument/2006/relationships/hyperlink" Target="https://en.wikipedia.org/wiki/Pseudopodi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wikipedia.org/wiki/Mouse" TargetMode="External"/><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hyperlink" Target="https://en.wikipedia.org/wiki/Trypan_blu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feld 5"/>
          <p:cNvSpPr txBox="1">
            <a:spLocks noChangeArrowheads="1"/>
          </p:cNvSpPr>
          <p:nvPr/>
        </p:nvSpPr>
        <p:spPr bwMode="auto">
          <a:xfrm>
            <a:off x="280840" y="3084410"/>
            <a:ext cx="8166100" cy="1538883"/>
          </a:xfrm>
          <a:prstGeom prst="rect">
            <a:avLst/>
          </a:prstGeom>
          <a:noFill/>
          <a:ln w="9525">
            <a:noFill/>
            <a:miter lim="800000"/>
            <a:headEnd/>
            <a:tailEnd/>
          </a:ln>
        </p:spPr>
        <p:txBody>
          <a:bodyPr>
            <a:spAutoFit/>
          </a:bodyPr>
          <a:lstStyle/>
          <a:p>
            <a:r>
              <a:rPr lang="de-DE" sz="2400" dirty="0">
                <a:solidFill>
                  <a:srgbClr val="004C93"/>
                </a:solidFill>
                <a:latin typeface="Verdana" pitchFamily="34" charset="0"/>
              </a:rPr>
              <a:t>Michael </a:t>
            </a:r>
            <a:r>
              <a:rPr lang="de-DE" sz="2400" dirty="0" err="1">
                <a:solidFill>
                  <a:srgbClr val="004C93"/>
                </a:solidFill>
                <a:latin typeface="Verdana" pitchFamily="34" charset="0"/>
              </a:rPr>
              <a:t>Farle</a:t>
            </a:r>
            <a:endParaRPr lang="de-DE" sz="2400" dirty="0">
              <a:solidFill>
                <a:srgbClr val="004C93"/>
              </a:solidFill>
              <a:latin typeface="Verdana" pitchFamily="34" charset="0"/>
            </a:endParaRPr>
          </a:p>
          <a:p>
            <a:pPr>
              <a:spcBef>
                <a:spcPts val="600"/>
              </a:spcBef>
            </a:pPr>
            <a:r>
              <a:rPr lang="de-DE" sz="2000" i="1" dirty="0">
                <a:solidFill>
                  <a:srgbClr val="004C93"/>
                </a:solidFill>
                <a:latin typeface="+mj-lt"/>
              </a:rPr>
              <a:t>Faculty of Physics, University Duisburg-Essen  </a:t>
            </a:r>
            <a:r>
              <a:rPr lang="de-DE" sz="2000" dirty="0" err="1">
                <a:solidFill>
                  <a:srgbClr val="004C93"/>
                </a:solidFill>
                <a:latin typeface="+mj-lt"/>
              </a:rPr>
              <a:t>and</a:t>
            </a:r>
            <a:endParaRPr lang="de-DE" sz="2000" dirty="0">
              <a:solidFill>
                <a:srgbClr val="004C93"/>
              </a:solidFill>
              <a:latin typeface="+mj-lt"/>
            </a:endParaRPr>
          </a:p>
          <a:p>
            <a:pPr>
              <a:spcBef>
                <a:spcPts val="600"/>
              </a:spcBef>
            </a:pPr>
            <a:r>
              <a:rPr lang="de-DE" sz="2000" i="1" dirty="0">
                <a:solidFill>
                  <a:srgbClr val="004C93"/>
                </a:solidFill>
                <a:latin typeface="+mj-lt"/>
              </a:rPr>
              <a:t>Center </a:t>
            </a:r>
            <a:r>
              <a:rPr lang="de-DE" sz="2000" i="1" dirty="0" err="1">
                <a:solidFill>
                  <a:srgbClr val="004C93"/>
                </a:solidFill>
                <a:latin typeface="+mj-lt"/>
              </a:rPr>
              <a:t>for</a:t>
            </a:r>
            <a:r>
              <a:rPr lang="de-DE" sz="2000" i="1" dirty="0">
                <a:solidFill>
                  <a:srgbClr val="004C93"/>
                </a:solidFill>
                <a:latin typeface="+mj-lt"/>
              </a:rPr>
              <a:t> </a:t>
            </a:r>
            <a:r>
              <a:rPr lang="de-DE" sz="2000" i="1" dirty="0" err="1">
                <a:solidFill>
                  <a:srgbClr val="004C93"/>
                </a:solidFill>
                <a:latin typeface="+mj-lt"/>
              </a:rPr>
              <a:t>Functionalized</a:t>
            </a:r>
            <a:r>
              <a:rPr lang="de-DE" sz="2000" i="1" dirty="0">
                <a:solidFill>
                  <a:srgbClr val="004C93"/>
                </a:solidFill>
                <a:latin typeface="+mj-lt"/>
              </a:rPr>
              <a:t> Magnetic Materials (FunMagMa),</a:t>
            </a:r>
            <a:br>
              <a:rPr lang="de-DE" sz="2000" i="1" dirty="0">
                <a:solidFill>
                  <a:srgbClr val="004C93"/>
                </a:solidFill>
                <a:latin typeface="+mj-lt"/>
              </a:rPr>
            </a:br>
            <a:r>
              <a:rPr lang="de-DE" sz="2000" i="1" dirty="0">
                <a:solidFill>
                  <a:srgbClr val="004C93"/>
                </a:solidFill>
                <a:latin typeface="+mj-lt"/>
              </a:rPr>
              <a:t>Immanuel Kant Baltic Federal University</a:t>
            </a:r>
          </a:p>
        </p:txBody>
      </p:sp>
      <p:sp>
        <p:nvSpPr>
          <p:cNvPr id="7" name="Titel 6"/>
          <p:cNvSpPr>
            <a:spLocks noGrp="1"/>
          </p:cNvSpPr>
          <p:nvPr>
            <p:ph type="title"/>
          </p:nvPr>
        </p:nvSpPr>
        <p:spPr>
          <a:xfrm>
            <a:off x="1" y="1101535"/>
            <a:ext cx="8768911" cy="1923472"/>
          </a:xfrm>
        </p:spPr>
        <p:txBody>
          <a:bodyPr/>
          <a:lstStyle/>
          <a:p>
            <a:pPr algn="ctr"/>
            <a:r>
              <a:rPr lang="en-US" sz="3600" dirty="0"/>
              <a:t>Functionalized Hybrid </a:t>
            </a:r>
            <a:r>
              <a:rPr lang="en-US" sz="3600" dirty="0" err="1"/>
              <a:t>Nanomagnets</a:t>
            </a:r>
            <a:r>
              <a:rPr lang="en-US" sz="3600" dirty="0"/>
              <a:t>: </a:t>
            </a:r>
            <a:br>
              <a:rPr lang="en-US" sz="3600" dirty="0"/>
            </a:br>
            <a:r>
              <a:rPr lang="en-US" sz="2800" dirty="0"/>
              <a:t>New Materials for Innovations </a:t>
            </a:r>
            <a:br>
              <a:rPr lang="en-US" sz="2800" dirty="0"/>
            </a:br>
            <a:r>
              <a:rPr lang="en-US" sz="2800" dirty="0"/>
              <a:t>in Energy Storage and Medical </a:t>
            </a:r>
            <a:r>
              <a:rPr lang="en-US" sz="2800" dirty="0" err="1"/>
              <a:t>Theranostics</a:t>
            </a:r>
            <a:endParaRPr lang="en-US" sz="2800"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564" y="5253073"/>
            <a:ext cx="2827436" cy="1604928"/>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5960" y="5253073"/>
            <a:ext cx="2454136" cy="1604928"/>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8302" y="5253073"/>
            <a:ext cx="2512568" cy="1604928"/>
          </a:xfrm>
          <a:prstGeom prst="rect">
            <a:avLst/>
          </a:prstGeom>
        </p:spPr>
      </p:pic>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438" y="5253073"/>
            <a:ext cx="1413319" cy="1604928"/>
          </a:xfrm>
          <a:prstGeom prst="rect">
            <a:avLst/>
          </a:prstGeom>
        </p:spPr>
      </p:pic>
      <p:pic>
        <p:nvPicPr>
          <p:cNvPr id="10" name="Grafi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253073"/>
            <a:ext cx="1290136" cy="1604928"/>
          </a:xfrm>
          <a:prstGeom prst="rect">
            <a:avLst/>
          </a:prstGeom>
        </p:spPr>
      </p:pic>
      <p:pic>
        <p:nvPicPr>
          <p:cNvPr id="13" name="Picture 2" descr="PPT_02"/>
          <p:cNvPicPr>
            <a:picLocks noChangeAspect="1" noChangeArrowheads="1"/>
          </p:cNvPicPr>
          <p:nvPr/>
        </p:nvPicPr>
        <p:blipFill>
          <a:blip r:embed="rId8" cstate="print"/>
          <a:srcRect/>
          <a:stretch>
            <a:fillRect/>
          </a:stretch>
        </p:blipFill>
        <p:spPr bwMode="auto">
          <a:xfrm>
            <a:off x="6700783" y="3269292"/>
            <a:ext cx="2399047" cy="1597706"/>
          </a:xfrm>
          <a:prstGeom prst="rect">
            <a:avLst/>
          </a:prstGeom>
          <a:noFill/>
        </p:spPr>
      </p:pic>
      <p:cxnSp>
        <p:nvCxnSpPr>
          <p:cNvPr id="11" name="Gerade Verbindung mit Pfeil 10"/>
          <p:cNvCxnSpPr/>
          <p:nvPr/>
        </p:nvCxnSpPr>
        <p:spPr>
          <a:xfrm flipH="1">
            <a:off x="7847740" y="3283410"/>
            <a:ext cx="196646" cy="334080"/>
          </a:xfrm>
          <a:prstGeom prst="straightConnector1">
            <a:avLst/>
          </a:prstGeom>
          <a:ln w="57150">
            <a:tailEnd type="arrow"/>
          </a:ln>
        </p:spPr>
        <p:style>
          <a:lnRef idx="2">
            <a:schemeClr val="accent6"/>
          </a:lnRef>
          <a:fillRef idx="0">
            <a:schemeClr val="accent6"/>
          </a:fillRef>
          <a:effectRef idx="1">
            <a:schemeClr val="accent6"/>
          </a:effectRef>
          <a:fontRef idx="minor">
            <a:schemeClr val="tx1"/>
          </a:fontRef>
        </p:style>
      </p:cxnSp>
      <p:pic>
        <p:nvPicPr>
          <p:cNvPr id="12" name="Grafik 11" descr="C:\Users\Michael Farle\AppData\Local\Microsoft\Windows\INetCache\Content.Outlook\XBMS4LX5\FunMagMa_Promo.png"/>
          <p:cNvPicPr/>
          <p:nvPr/>
        </p:nvPicPr>
        <p:blipFill rotWithShape="1">
          <a:blip r:embed="rId9" cstate="print">
            <a:extLst>
              <a:ext uri="{28A0092B-C50C-407E-A947-70E740481C1C}">
                <a14:useLocalDpi xmlns:a14="http://schemas.microsoft.com/office/drawing/2010/main" val="0"/>
              </a:ext>
            </a:extLst>
          </a:blip>
          <a:srcRect t="26213" r="33282" b="28433"/>
          <a:stretch/>
        </p:blipFill>
        <p:spPr bwMode="auto">
          <a:xfrm>
            <a:off x="1" y="0"/>
            <a:ext cx="2255519" cy="857250"/>
          </a:xfrm>
          <a:prstGeom prst="rect">
            <a:avLst/>
          </a:prstGeom>
          <a:noFill/>
          <a:ln>
            <a:noFill/>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43244562-3051-41D5-B947-1F49C4005B7B}" type="datetime1">
              <a:rPr lang="de-DE" smtClean="0"/>
              <a:pPr/>
              <a:t>30.06.22</a:t>
            </a:fld>
            <a:r>
              <a:rPr lang="de-DE"/>
              <a:t> / </a:t>
            </a:r>
            <a:fld id="{D11982DD-923D-4490-B400-9E6FF9C0DB46}" type="slidenum">
              <a:rPr lang="de-DE" smtClean="0"/>
              <a:pPr/>
              <a:t>10</a:t>
            </a:fld>
            <a:endParaRPr lang="de-DE" dirty="0"/>
          </a:p>
        </p:txBody>
      </p:sp>
      <p:sp>
        <p:nvSpPr>
          <p:cNvPr id="268290" name="Rectangle 2"/>
          <p:cNvSpPr>
            <a:spLocks noGrp="1" noChangeArrowheads="1"/>
          </p:cNvSpPr>
          <p:nvPr>
            <p:ph type="title"/>
          </p:nvPr>
        </p:nvSpPr>
        <p:spPr/>
        <p:txBody>
          <a:bodyPr/>
          <a:lstStyle/>
          <a:p>
            <a:r>
              <a:rPr lang="de-DE" sz="3200" b="0" dirty="0"/>
              <a:t>A </a:t>
            </a:r>
            <a:r>
              <a:rPr lang="de-DE" sz="3200" b="0" dirty="0" err="1"/>
              <a:t>nanotechnology</a:t>
            </a:r>
            <a:r>
              <a:rPr lang="de-DE" sz="3200" b="0" dirty="0"/>
              <a:t> </a:t>
            </a:r>
            <a:r>
              <a:rPr lang="de-DE" sz="3200" b="0" dirty="0" err="1"/>
              <a:t>approach</a:t>
            </a:r>
            <a:endParaRPr lang="de-DE" sz="3200" b="0" dirty="0"/>
          </a:p>
        </p:txBody>
      </p:sp>
      <p:sp>
        <p:nvSpPr>
          <p:cNvPr id="3" name="Rechteck 2"/>
          <p:cNvSpPr/>
          <p:nvPr/>
        </p:nvSpPr>
        <p:spPr>
          <a:xfrm>
            <a:off x="269834" y="1168782"/>
            <a:ext cx="8444163" cy="923330"/>
          </a:xfrm>
          <a:prstGeom prst="rect">
            <a:avLst/>
          </a:prstGeom>
        </p:spPr>
        <p:txBody>
          <a:bodyPr wrap="square">
            <a:spAutoFit/>
          </a:bodyPr>
          <a:lstStyle/>
          <a:p>
            <a:pPr algn="ctr">
              <a:lnSpc>
                <a:spcPct val="150000"/>
              </a:lnSpc>
            </a:pPr>
            <a:r>
              <a:rPr lang="de-DE" altLang="zh-CN" sz="3600" b="1" dirty="0" err="1">
                <a:solidFill>
                  <a:srgbClr val="304090"/>
                </a:solidFill>
                <a:ea typeface="宋体" pitchFamily="2" charset="-122"/>
              </a:rPr>
              <a:t>Magnetic</a:t>
            </a:r>
            <a:r>
              <a:rPr lang="de-DE" altLang="zh-CN" sz="3600" b="1" dirty="0">
                <a:solidFill>
                  <a:srgbClr val="304090"/>
                </a:solidFill>
                <a:ea typeface="宋体" pitchFamily="2" charset="-122"/>
              </a:rPr>
              <a:t> „</a:t>
            </a:r>
            <a:r>
              <a:rPr lang="de-DE" altLang="zh-CN" sz="3600" b="1" dirty="0" err="1">
                <a:solidFill>
                  <a:srgbClr val="304090"/>
                </a:solidFill>
                <a:ea typeface="宋体" pitchFamily="2" charset="-122"/>
              </a:rPr>
              <a:t>nanohybrids</a:t>
            </a:r>
            <a:r>
              <a:rPr lang="de-DE" altLang="zh-CN" sz="3600" b="1" dirty="0">
                <a:solidFill>
                  <a:srgbClr val="304090"/>
                </a:solidFill>
                <a:ea typeface="宋体" pitchFamily="2" charset="-122"/>
              </a:rPr>
              <a:t>“</a:t>
            </a:r>
            <a:r>
              <a:rPr lang="de-DE" altLang="zh-CN" sz="3600" b="1" i="1" u="sng" dirty="0">
                <a:solidFill>
                  <a:srgbClr val="304090"/>
                </a:solidFill>
                <a:ea typeface="宋体" pitchFamily="2" charset="-122"/>
              </a:rPr>
              <a:t>          </a:t>
            </a:r>
            <a:endParaRPr lang="de-DE" altLang="zh-CN" sz="3600" b="1" i="1" dirty="0">
              <a:solidFill>
                <a:srgbClr val="304090"/>
              </a:solidFill>
              <a:ea typeface="宋体" pitchFamily="2" charset="-122"/>
            </a:endParaRPr>
          </a:p>
        </p:txBody>
      </p:sp>
      <p:sp>
        <p:nvSpPr>
          <p:cNvPr id="4" name="Textfeld 3"/>
          <p:cNvSpPr txBox="1"/>
          <p:nvPr/>
        </p:nvSpPr>
        <p:spPr>
          <a:xfrm>
            <a:off x="692894" y="1940370"/>
            <a:ext cx="7821406" cy="1592046"/>
          </a:xfrm>
          <a:prstGeom prst="rect">
            <a:avLst/>
          </a:prstGeom>
          <a:noFill/>
        </p:spPr>
        <p:txBody>
          <a:bodyPr wrap="none" rtlCol="0" anchor="ctr" anchorCtr="0">
            <a:normAutofit/>
          </a:bodyPr>
          <a:lstStyle/>
          <a:p>
            <a:pPr algn="ctr"/>
            <a:r>
              <a:rPr lang="de-DE" sz="2400" dirty="0"/>
              <a:t>Combine </a:t>
            </a:r>
            <a:r>
              <a:rPr lang="de-DE" sz="2400" dirty="0" err="1"/>
              <a:t>two</a:t>
            </a:r>
            <a:r>
              <a:rPr lang="de-DE" sz="2400" dirty="0"/>
              <a:t> </a:t>
            </a:r>
            <a:r>
              <a:rPr lang="de-DE" sz="2400" dirty="0" err="1"/>
              <a:t>or</a:t>
            </a:r>
            <a:r>
              <a:rPr lang="de-DE" sz="2400" dirty="0"/>
              <a:t> </a:t>
            </a:r>
            <a:r>
              <a:rPr lang="de-DE" sz="2400" dirty="0" err="1"/>
              <a:t>more</a:t>
            </a:r>
            <a:r>
              <a:rPr lang="de-DE" sz="2400" dirty="0"/>
              <a:t> </a:t>
            </a:r>
            <a:r>
              <a:rPr lang="de-DE" sz="2400" dirty="0" err="1"/>
              <a:t>function</a:t>
            </a:r>
            <a:r>
              <a:rPr lang="de-DE" sz="2400" dirty="0"/>
              <a:t> </a:t>
            </a:r>
            <a:br>
              <a:rPr lang="de-DE" sz="2400" dirty="0"/>
            </a:br>
            <a:r>
              <a:rPr lang="de-DE" sz="2400" dirty="0" err="1"/>
              <a:t>to</a:t>
            </a:r>
            <a:r>
              <a:rPr lang="de-DE" sz="2400" dirty="0"/>
              <a:t> </a:t>
            </a:r>
            <a:r>
              <a:rPr lang="de-DE" sz="2400" dirty="0" err="1"/>
              <a:t>create</a:t>
            </a:r>
            <a:r>
              <a:rPr lang="de-DE" sz="2400" dirty="0"/>
              <a:t> </a:t>
            </a:r>
            <a:br>
              <a:rPr lang="de-DE" sz="2400" dirty="0"/>
            </a:br>
            <a:r>
              <a:rPr lang="de-DE" sz="2400" dirty="0"/>
              <a:t>a </a:t>
            </a:r>
            <a:r>
              <a:rPr lang="de-DE" sz="2400" dirty="0" err="1"/>
              <a:t>new</a:t>
            </a:r>
            <a:r>
              <a:rPr lang="de-DE" sz="2400" dirty="0"/>
              <a:t> „hybrid“ </a:t>
            </a:r>
            <a:r>
              <a:rPr lang="de-DE" sz="2400" dirty="0" err="1"/>
              <a:t>functionality</a:t>
            </a:r>
            <a:endParaRPr lang="de-DE" sz="2400" dirty="0"/>
          </a:p>
        </p:txBody>
      </p:sp>
      <p:grpSp>
        <p:nvGrpSpPr>
          <p:cNvPr id="11" name="Gruppieren 10"/>
          <p:cNvGrpSpPr/>
          <p:nvPr/>
        </p:nvGrpSpPr>
        <p:grpSpPr>
          <a:xfrm>
            <a:off x="322385" y="3597985"/>
            <a:ext cx="7118939" cy="2794434"/>
            <a:chOff x="322385" y="3779333"/>
            <a:chExt cx="7118939" cy="2794434"/>
          </a:xfrm>
        </p:grpSpPr>
        <p:grpSp>
          <p:nvGrpSpPr>
            <p:cNvPr id="19" name="Gruppieren 18"/>
            <p:cNvGrpSpPr/>
            <p:nvPr/>
          </p:nvGrpSpPr>
          <p:grpSpPr>
            <a:xfrm>
              <a:off x="322385" y="3789844"/>
              <a:ext cx="2608864" cy="2702628"/>
              <a:chOff x="1721398" y="3932027"/>
              <a:chExt cx="2608864" cy="2702628"/>
            </a:xfrm>
          </p:grpSpPr>
          <p:pic>
            <p:nvPicPr>
              <p:cNvPr id="216066" name="Picture 2" descr="http://pix.austria-onlineshop.com//good/prodpicnr4510-mozartkugel-austriaonlinesh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398" y="3932027"/>
                <a:ext cx="2135242" cy="213524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721398" y="6187965"/>
                <a:ext cx="2608864" cy="446690"/>
              </a:xfrm>
              <a:prstGeom prst="rect">
                <a:avLst/>
              </a:prstGeom>
              <a:noFill/>
            </p:spPr>
            <p:txBody>
              <a:bodyPr wrap="none" rtlCol="0" anchor="ctr" anchorCtr="0">
                <a:normAutofit lnSpcReduction="10000"/>
              </a:bodyPr>
              <a:lstStyle/>
              <a:p>
                <a:pPr algn="l"/>
                <a:r>
                  <a:rPr lang="de-DE" sz="2400" dirty="0"/>
                  <a:t>„</a:t>
                </a:r>
                <a:r>
                  <a:rPr lang="de-DE" sz="2400" i="1" dirty="0"/>
                  <a:t>Mozartkugel</a:t>
                </a:r>
                <a:r>
                  <a:rPr lang="de-DE" sz="2400" dirty="0"/>
                  <a:t>“</a:t>
                </a:r>
              </a:p>
            </p:txBody>
          </p:sp>
        </p:grpSp>
        <p:sp>
          <p:nvSpPr>
            <p:cNvPr id="7" name="Textfeld 6"/>
            <p:cNvSpPr txBox="1"/>
            <p:nvPr/>
          </p:nvSpPr>
          <p:spPr>
            <a:xfrm>
              <a:off x="2858814" y="3779333"/>
              <a:ext cx="4582510" cy="2794434"/>
            </a:xfrm>
            <a:prstGeom prst="rect">
              <a:avLst/>
            </a:prstGeom>
            <a:noFill/>
          </p:spPr>
          <p:txBody>
            <a:bodyPr wrap="none" rtlCol="0" anchor="ctr" anchorCtr="0">
              <a:normAutofit/>
            </a:bodyPr>
            <a:lstStyle/>
            <a:p>
              <a:pPr algn="l"/>
              <a:r>
                <a:rPr lang="de-DE" sz="2400" b="1" dirty="0" err="1"/>
                <a:t>Functions</a:t>
              </a:r>
              <a:r>
                <a:rPr lang="de-DE" sz="2400" b="1" dirty="0"/>
                <a:t>:</a:t>
              </a:r>
            </a:p>
            <a:p>
              <a:pPr marL="342900" indent="-342900" algn="l">
                <a:buFont typeface="Wingdings" panose="05000000000000000000" pitchFamily="2" charset="2"/>
                <a:buChar char="Ø"/>
              </a:pPr>
              <a:r>
                <a:rPr lang="de-DE" sz="2400" dirty="0" err="1"/>
                <a:t>Texture</a:t>
              </a:r>
              <a:r>
                <a:rPr lang="de-DE" sz="2400" dirty="0"/>
                <a:t> </a:t>
              </a:r>
              <a:r>
                <a:rPr lang="de-DE" sz="2400" dirty="0" err="1"/>
                <a:t>and</a:t>
              </a:r>
              <a:r>
                <a:rPr lang="de-DE" sz="2400" dirty="0"/>
                <a:t> </a:t>
              </a:r>
              <a:r>
                <a:rPr lang="de-DE" sz="2400" dirty="0" err="1"/>
                <a:t>morphology</a:t>
              </a:r>
              <a:endParaRPr lang="de-DE" sz="2400" dirty="0"/>
            </a:p>
            <a:p>
              <a:pPr marL="342900" indent="-342900" algn="l">
                <a:buFont typeface="Wingdings" panose="05000000000000000000" pitchFamily="2" charset="2"/>
                <a:buChar char="Ø"/>
              </a:pPr>
              <a:r>
                <a:rPr lang="de-DE" sz="2400" dirty="0"/>
                <a:t>Soft </a:t>
              </a:r>
              <a:r>
                <a:rPr lang="de-DE" sz="2400" dirty="0" err="1"/>
                <a:t>and</a:t>
              </a:r>
              <a:r>
                <a:rPr lang="de-DE" sz="2400" dirty="0"/>
                <a:t> </a:t>
              </a:r>
              <a:r>
                <a:rPr lang="de-DE" sz="2400" dirty="0" err="1"/>
                <a:t>hard</a:t>
              </a:r>
              <a:r>
                <a:rPr lang="de-DE" sz="2400" dirty="0"/>
                <a:t> </a:t>
              </a:r>
              <a:r>
                <a:rPr lang="de-DE" sz="2400" dirty="0" err="1"/>
                <a:t>materials</a:t>
              </a:r>
              <a:endParaRPr lang="de-DE" sz="2400" dirty="0"/>
            </a:p>
            <a:p>
              <a:pPr marL="342900" indent="-342900" algn="l">
                <a:buFont typeface="Wingdings" panose="05000000000000000000" pitchFamily="2" charset="2"/>
                <a:buChar char="Ø"/>
              </a:pPr>
              <a:r>
                <a:rPr lang="de-DE" sz="2400" dirty="0" err="1"/>
                <a:t>Melting</a:t>
              </a:r>
              <a:r>
                <a:rPr lang="de-DE" sz="2400" dirty="0"/>
                <a:t> </a:t>
              </a:r>
              <a:r>
                <a:rPr lang="de-DE" sz="2400" dirty="0" err="1"/>
                <a:t>temperature</a:t>
              </a:r>
              <a:endParaRPr lang="de-DE" sz="2400" dirty="0"/>
            </a:p>
            <a:p>
              <a:pPr marL="342900" indent="-342900" algn="l">
                <a:buFont typeface="Wingdings" panose="05000000000000000000" pitchFamily="2" charset="2"/>
                <a:buChar char="Ø"/>
              </a:pPr>
              <a:r>
                <a:rPr lang="de-DE" sz="2400" dirty="0" err="1"/>
                <a:t>Smell</a:t>
              </a:r>
              <a:endParaRPr lang="de-DE" sz="2400" dirty="0"/>
            </a:p>
            <a:p>
              <a:pPr marL="342900" indent="-342900" algn="l">
                <a:buFont typeface="Wingdings" panose="05000000000000000000" pitchFamily="2" charset="2"/>
                <a:buChar char="Ø"/>
              </a:pPr>
              <a:r>
                <a:rPr lang="de-DE" sz="2400" dirty="0"/>
                <a:t>Taste</a:t>
              </a:r>
            </a:p>
            <a:p>
              <a:pPr marL="342900" indent="-342900" algn="l">
                <a:buFont typeface="Wingdings" panose="05000000000000000000" pitchFamily="2" charset="2"/>
                <a:buChar char="Ø"/>
              </a:pPr>
              <a:r>
                <a:rPr lang="de-DE" sz="2400" dirty="0"/>
                <a:t>……</a:t>
              </a:r>
            </a:p>
          </p:txBody>
        </p:sp>
      </p:grpSp>
      <p:sp>
        <p:nvSpPr>
          <p:cNvPr id="9" name="Textfeld 8"/>
          <p:cNvSpPr txBox="1"/>
          <p:nvPr/>
        </p:nvSpPr>
        <p:spPr>
          <a:xfrm>
            <a:off x="3666973" y="4080802"/>
            <a:ext cx="914400" cy="914400"/>
          </a:xfrm>
          <a:prstGeom prst="rect">
            <a:avLst/>
          </a:prstGeom>
          <a:noFill/>
        </p:spPr>
        <p:txBody>
          <a:bodyPr wrap="none" rtlCol="0" anchor="ctr" anchorCtr="0">
            <a:normAutofit/>
          </a:bodyPr>
          <a:lstStyle/>
          <a:p>
            <a:pPr algn="l"/>
            <a:endParaRPr lang="de-DE" sz="2400" dirty="0">
              <a:solidFill>
                <a:schemeClr val="bg1"/>
              </a:solidFill>
            </a:endParaRPr>
          </a:p>
        </p:txBody>
      </p:sp>
      <p:grpSp>
        <p:nvGrpSpPr>
          <p:cNvPr id="12" name="Gruppieren 11"/>
          <p:cNvGrpSpPr/>
          <p:nvPr/>
        </p:nvGrpSpPr>
        <p:grpSpPr>
          <a:xfrm>
            <a:off x="6589986" y="3572055"/>
            <a:ext cx="2554014" cy="2555022"/>
            <a:chOff x="6589986" y="3572055"/>
            <a:chExt cx="2554014" cy="2555022"/>
          </a:xfrm>
        </p:grpSpPr>
        <p:sp>
          <p:nvSpPr>
            <p:cNvPr id="8" name="Pfeil nach rechts 7"/>
            <p:cNvSpPr/>
            <p:nvPr/>
          </p:nvSpPr>
          <p:spPr>
            <a:xfrm>
              <a:off x="6589986" y="4761186"/>
              <a:ext cx="732473" cy="4099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17090" name="Picture 2" descr="https://encrypted-tbn1.gstatic.com/images?q=tbn:ANd9GcR5jEWGawtF_9CQitXwFGbXGEAuKQbLjOxv8Vj0cjGw8-AvG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324" y="4526511"/>
              <a:ext cx="1529285" cy="1600566"/>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7131910" y="3572055"/>
              <a:ext cx="2012090" cy="830997"/>
            </a:xfrm>
            <a:prstGeom prst="rect">
              <a:avLst/>
            </a:prstGeom>
          </p:spPr>
          <p:txBody>
            <a:bodyPr wrap="none">
              <a:spAutoFit/>
            </a:bodyPr>
            <a:lstStyle/>
            <a:p>
              <a:pPr algn="ctr"/>
              <a:r>
                <a:rPr lang="de-DE" sz="2400" b="1" dirty="0"/>
                <a:t>„hybrid“ </a:t>
              </a:r>
              <a:br>
                <a:rPr lang="de-DE" sz="2400" b="1" dirty="0"/>
              </a:br>
              <a:r>
                <a:rPr lang="de-DE" sz="2400" b="1" dirty="0" err="1"/>
                <a:t>functionality</a:t>
              </a:r>
              <a:endParaRPr lang="de-DE" sz="2400" b="1" dirty="0"/>
            </a:p>
          </p:txBody>
        </p:sp>
      </p:grpSp>
    </p:spTree>
    <p:extLst>
      <p:ext uri="{BB962C8B-B14F-4D97-AF65-F5344CB8AC3E}">
        <p14:creationId xmlns:p14="http://schemas.microsoft.com/office/powerpoint/2010/main" val="34333349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732" y="1237784"/>
            <a:ext cx="4286506" cy="1342940"/>
          </a:xfrm>
          <a:prstGeom prst="rect">
            <a:avLst/>
          </a:prstGeom>
        </p:spPr>
      </p:pic>
      <p:sp>
        <p:nvSpPr>
          <p:cNvPr id="29" name="Titel 28"/>
          <p:cNvSpPr>
            <a:spLocks noGrp="1"/>
          </p:cNvSpPr>
          <p:nvPr>
            <p:ph type="title"/>
          </p:nvPr>
        </p:nvSpPr>
        <p:spPr/>
        <p:txBody>
          <a:bodyPr/>
          <a:lstStyle/>
          <a:p>
            <a:r>
              <a:rPr lang="de-DE" sz="2800" dirty="0"/>
              <a:t>The </a:t>
            </a:r>
            <a:r>
              <a:rPr lang="de-DE" sz="2800" dirty="0" err="1"/>
              <a:t>bigger</a:t>
            </a:r>
            <a:r>
              <a:rPr lang="de-DE" sz="2800" dirty="0"/>
              <a:t> </a:t>
            </a:r>
            <a:r>
              <a:rPr lang="de-DE" sz="2800" dirty="0" err="1"/>
              <a:t>world</a:t>
            </a:r>
            <a:r>
              <a:rPr lang="de-DE" sz="2800" dirty="0"/>
              <a:t> </a:t>
            </a:r>
            <a:r>
              <a:rPr lang="de-DE" sz="2800" dirty="0" err="1"/>
              <a:t>of</a:t>
            </a:r>
            <a:r>
              <a:rPr lang="de-DE" sz="2800" dirty="0"/>
              <a:t> </a:t>
            </a:r>
            <a:br>
              <a:rPr lang="de-DE" sz="2800" dirty="0"/>
            </a:br>
            <a:r>
              <a:rPr lang="de-DE" sz="2800" dirty="0" err="1"/>
              <a:t>Nanomagnetic</a:t>
            </a:r>
            <a:r>
              <a:rPr lang="de-DE" sz="2800" dirty="0"/>
              <a:t> Technologies</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4600" y="4697436"/>
            <a:ext cx="3382770" cy="1886245"/>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1180" y="1438508"/>
            <a:ext cx="1088058" cy="1135517"/>
          </a:xfrm>
          <a:prstGeom prst="rect">
            <a:avLst/>
          </a:prstGeom>
        </p:spPr>
      </p:pic>
      <p:pic>
        <p:nvPicPr>
          <p:cNvPr id="20" name="Grafik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5959" y="1349184"/>
            <a:ext cx="1198500" cy="1224841"/>
          </a:xfrm>
          <a:prstGeom prst="rect">
            <a:avLst/>
          </a:prstGeom>
        </p:spPr>
      </p:pic>
      <p:pic>
        <p:nvPicPr>
          <p:cNvPr id="23" name="Grafik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3951" y="2580724"/>
            <a:ext cx="2615835" cy="1975673"/>
          </a:xfrm>
          <a:prstGeom prst="rect">
            <a:avLst/>
          </a:prstGeom>
        </p:spPr>
      </p:pic>
      <p:sp>
        <p:nvSpPr>
          <p:cNvPr id="2" name="Textfeld 1"/>
          <p:cNvSpPr txBox="1"/>
          <p:nvPr/>
        </p:nvSpPr>
        <p:spPr>
          <a:xfrm>
            <a:off x="501805" y="1065812"/>
            <a:ext cx="4038285" cy="4385816"/>
          </a:xfrm>
          <a:prstGeom prst="rect">
            <a:avLst/>
          </a:prstGeom>
          <a:noFill/>
        </p:spPr>
        <p:txBody>
          <a:bodyPr wrap="none" rtlCol="0">
            <a:spAutoFit/>
          </a:bodyPr>
          <a:lstStyle/>
          <a:p>
            <a:pPr marL="285750" indent="-285750">
              <a:lnSpc>
                <a:spcPct val="150000"/>
              </a:lnSpc>
              <a:buFont typeface="Arial" pitchFamily="34" charset="0"/>
              <a:buChar char="•"/>
            </a:pPr>
            <a:r>
              <a:rPr lang="de-DE" sz="2400" b="1" dirty="0"/>
              <a:t>Biomedical</a:t>
            </a:r>
          </a:p>
          <a:p>
            <a:pPr marL="285750" indent="-285750">
              <a:lnSpc>
                <a:spcPct val="150000"/>
              </a:lnSpc>
              <a:buFont typeface="Arial" pitchFamily="34" charset="0"/>
              <a:buChar char="•"/>
            </a:pPr>
            <a:r>
              <a:rPr lang="de-DE" b="1" dirty="0"/>
              <a:t>Micro </a:t>
            </a:r>
            <a:r>
              <a:rPr lang="de-DE" b="1" dirty="0" err="1"/>
              <a:t>Swimmers</a:t>
            </a:r>
            <a:endParaRPr lang="de-DE" b="1" dirty="0"/>
          </a:p>
          <a:p>
            <a:pPr marL="285750" indent="-285750">
              <a:lnSpc>
                <a:spcPct val="150000"/>
              </a:lnSpc>
              <a:buFont typeface="Arial" pitchFamily="34" charset="0"/>
              <a:buChar char="•"/>
            </a:pPr>
            <a:r>
              <a:rPr lang="de-DE" b="1" dirty="0" err="1"/>
              <a:t>Magneto</a:t>
            </a:r>
            <a:r>
              <a:rPr lang="de-DE" b="1" dirty="0"/>
              <a:t> – </a:t>
            </a:r>
            <a:r>
              <a:rPr lang="de-DE" b="1" dirty="0" err="1"/>
              <a:t>Photonics</a:t>
            </a:r>
            <a:endParaRPr lang="de-DE" b="1" dirty="0"/>
          </a:p>
          <a:p>
            <a:pPr marL="285750" indent="-285750">
              <a:lnSpc>
                <a:spcPct val="150000"/>
              </a:lnSpc>
              <a:buFont typeface="Arial" pitchFamily="34" charset="0"/>
              <a:buChar char="•"/>
            </a:pPr>
            <a:r>
              <a:rPr lang="de-DE" dirty="0"/>
              <a:t>Spin- (</a:t>
            </a:r>
            <a:r>
              <a:rPr lang="de-DE" dirty="0" err="1"/>
              <a:t>magneto</a:t>
            </a:r>
            <a:r>
              <a:rPr lang="de-DE" dirty="0"/>
              <a:t>) Electronics</a:t>
            </a:r>
          </a:p>
          <a:p>
            <a:pPr marL="285750" indent="-285750">
              <a:lnSpc>
                <a:spcPct val="150000"/>
              </a:lnSpc>
              <a:buFont typeface="Arial" pitchFamily="34" charset="0"/>
              <a:buChar char="•"/>
            </a:pPr>
            <a:r>
              <a:rPr lang="de-DE" dirty="0"/>
              <a:t>E-</a:t>
            </a:r>
            <a:r>
              <a:rPr lang="de-DE" dirty="0" err="1"/>
              <a:t>mobility</a:t>
            </a:r>
            <a:r>
              <a:rPr lang="de-DE" dirty="0"/>
              <a:t> (</a:t>
            </a:r>
            <a:r>
              <a:rPr lang="de-DE" dirty="0" err="1"/>
              <a:t>automotive</a:t>
            </a:r>
            <a:r>
              <a:rPr lang="de-DE" dirty="0"/>
              <a:t>)</a:t>
            </a:r>
          </a:p>
          <a:p>
            <a:pPr marL="285750" indent="-285750">
              <a:lnSpc>
                <a:spcPct val="150000"/>
              </a:lnSpc>
              <a:buFont typeface="Arial" pitchFamily="34" charset="0"/>
              <a:buChar char="•"/>
            </a:pPr>
            <a:r>
              <a:rPr lang="de-DE" dirty="0"/>
              <a:t>Wind power</a:t>
            </a:r>
          </a:p>
          <a:p>
            <a:pPr marL="285750" indent="-285750">
              <a:lnSpc>
                <a:spcPct val="150000"/>
              </a:lnSpc>
              <a:buFont typeface="Arial" pitchFamily="34" charset="0"/>
              <a:buChar char="•"/>
            </a:pPr>
            <a:r>
              <a:rPr lang="de-DE" dirty="0"/>
              <a:t>Sensors</a:t>
            </a:r>
          </a:p>
          <a:p>
            <a:pPr marL="285750" indent="-285750">
              <a:lnSpc>
                <a:spcPct val="150000"/>
              </a:lnSpc>
              <a:buFont typeface="Arial" pitchFamily="34" charset="0"/>
              <a:buChar char="•"/>
            </a:pPr>
            <a:r>
              <a:rPr lang="de-DE" dirty="0"/>
              <a:t>Data </a:t>
            </a:r>
            <a:r>
              <a:rPr lang="de-DE" dirty="0" err="1"/>
              <a:t>storage</a:t>
            </a:r>
            <a:r>
              <a:rPr lang="de-DE" dirty="0"/>
              <a:t> </a:t>
            </a:r>
            <a:r>
              <a:rPr lang="de-DE" dirty="0" err="1"/>
              <a:t>and</a:t>
            </a:r>
            <a:r>
              <a:rPr lang="de-DE" dirty="0"/>
              <a:t> </a:t>
            </a:r>
            <a:r>
              <a:rPr lang="de-DE" dirty="0" err="1"/>
              <a:t>processing</a:t>
            </a:r>
            <a:br>
              <a:rPr lang="de-DE" dirty="0"/>
            </a:br>
            <a:r>
              <a:rPr lang="de-DE" dirty="0"/>
              <a:t>(</a:t>
            </a:r>
            <a:r>
              <a:rPr lang="de-DE" dirty="0" err="1"/>
              <a:t>hard</a:t>
            </a:r>
            <a:r>
              <a:rPr lang="de-DE" dirty="0"/>
              <a:t> </a:t>
            </a:r>
            <a:r>
              <a:rPr lang="de-DE" dirty="0" err="1"/>
              <a:t>disk</a:t>
            </a:r>
            <a:r>
              <a:rPr lang="de-DE" dirty="0"/>
              <a:t> </a:t>
            </a:r>
            <a:r>
              <a:rPr lang="de-DE" dirty="0" err="1"/>
              <a:t>and</a:t>
            </a:r>
            <a:r>
              <a:rPr lang="de-DE" dirty="0"/>
              <a:t> </a:t>
            </a:r>
            <a:r>
              <a:rPr lang="de-DE" dirty="0" err="1"/>
              <a:t>magnonics</a:t>
            </a:r>
            <a:r>
              <a:rPr lang="de-DE" dirty="0"/>
              <a:t>)</a:t>
            </a:r>
          </a:p>
          <a:p>
            <a:pPr marL="285750" indent="-285750">
              <a:lnSpc>
                <a:spcPct val="150000"/>
              </a:lnSpc>
              <a:buFont typeface="Arial" pitchFamily="34" charset="0"/>
              <a:buChar char="•"/>
            </a:pPr>
            <a:r>
              <a:rPr lang="de-DE" dirty="0"/>
              <a:t>Light-</a:t>
            </a:r>
            <a:r>
              <a:rPr lang="de-DE" dirty="0" err="1"/>
              <a:t>weight</a:t>
            </a:r>
            <a:r>
              <a:rPr lang="de-DE" dirty="0"/>
              <a:t> RE </a:t>
            </a:r>
            <a:r>
              <a:rPr lang="de-DE" dirty="0" err="1"/>
              <a:t>free</a:t>
            </a:r>
            <a:r>
              <a:rPr lang="de-DE" dirty="0"/>
              <a:t> </a:t>
            </a:r>
            <a:r>
              <a:rPr lang="de-DE" dirty="0" err="1"/>
              <a:t>hard</a:t>
            </a:r>
            <a:r>
              <a:rPr lang="de-DE" dirty="0"/>
              <a:t> </a:t>
            </a:r>
            <a:r>
              <a:rPr lang="de-DE" dirty="0" err="1"/>
              <a:t>magnets</a:t>
            </a:r>
            <a:endParaRPr lang="de-DE" dirty="0"/>
          </a:p>
        </p:txBody>
      </p:sp>
      <p:sp>
        <p:nvSpPr>
          <p:cNvPr id="4" name="Textfeld 3"/>
          <p:cNvSpPr txBox="1"/>
          <p:nvPr/>
        </p:nvSpPr>
        <p:spPr>
          <a:xfrm>
            <a:off x="501804" y="5451628"/>
            <a:ext cx="4961679" cy="923330"/>
          </a:xfrm>
          <a:prstGeom prst="rect">
            <a:avLst/>
          </a:prstGeom>
          <a:noFill/>
        </p:spPr>
        <p:txBody>
          <a:bodyPr wrap="none" rtlCol="0">
            <a:spAutoFit/>
          </a:bodyPr>
          <a:lstStyle/>
          <a:p>
            <a:r>
              <a:rPr lang="de-DE" dirty="0"/>
              <a:t>Top-Down  =: </a:t>
            </a:r>
            <a:r>
              <a:rPr lang="de-DE" dirty="0" err="1"/>
              <a:t>Magnetic</a:t>
            </a:r>
            <a:r>
              <a:rPr lang="de-DE" dirty="0"/>
              <a:t>  </a:t>
            </a:r>
            <a:r>
              <a:rPr lang="de-DE" b="1" dirty="0" err="1"/>
              <a:t>NanoSTRUCTURES</a:t>
            </a:r>
            <a:endParaRPr lang="de-DE" b="1" dirty="0"/>
          </a:p>
          <a:p>
            <a:endParaRPr lang="de-DE" b="1" dirty="0"/>
          </a:p>
          <a:p>
            <a:r>
              <a:rPr lang="de-DE" dirty="0" err="1"/>
              <a:t>Bottom-Up</a:t>
            </a:r>
            <a:r>
              <a:rPr lang="de-DE" b="1" dirty="0"/>
              <a:t> </a:t>
            </a:r>
            <a:r>
              <a:rPr lang="de-DE" dirty="0"/>
              <a:t>=: </a:t>
            </a:r>
            <a:r>
              <a:rPr lang="de-DE" dirty="0" err="1"/>
              <a:t>Magnetic</a:t>
            </a:r>
            <a:r>
              <a:rPr lang="de-DE" dirty="0"/>
              <a:t>  </a:t>
            </a:r>
            <a:r>
              <a:rPr lang="de-DE" dirty="0" err="1"/>
              <a:t>Nano</a:t>
            </a:r>
            <a:r>
              <a:rPr lang="de-DE" b="1" dirty="0" err="1"/>
              <a:t>COMPOSITES</a:t>
            </a:r>
            <a:r>
              <a:rPr lang="de-DE" b="1" dirty="0"/>
              <a:t> </a:t>
            </a:r>
          </a:p>
        </p:txBody>
      </p:sp>
    </p:spTree>
    <p:extLst>
      <p:ext uri="{BB962C8B-B14F-4D97-AF65-F5344CB8AC3E}">
        <p14:creationId xmlns:p14="http://schemas.microsoft.com/office/powerpoint/2010/main" val="34859562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a:extLst>
              <a:ext uri="{28A0092B-C50C-407E-A947-70E740481C1C}">
                <a14:useLocalDpi xmlns:a14="http://schemas.microsoft.com/office/drawing/2010/main" val="0"/>
              </a:ext>
            </a:extLst>
          </a:blip>
          <a:srcRect t="20146" b="18925"/>
          <a:stretch>
            <a:fillRect/>
          </a:stretch>
        </p:blipFill>
        <p:spPr bwMode="auto">
          <a:xfrm>
            <a:off x="250825" y="2060575"/>
            <a:ext cx="48244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39653" name="Picture 5" descr="AdvFunctMat-Cover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050" y="1136650"/>
            <a:ext cx="391795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descr="CA2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288" y="3644900"/>
            <a:ext cx="2257425"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8"/>
          <p:cNvSpPr txBox="1">
            <a:spLocks noChangeArrowheads="1"/>
          </p:cNvSpPr>
          <p:nvPr/>
        </p:nvSpPr>
        <p:spPr bwMode="auto">
          <a:xfrm>
            <a:off x="5646738" y="6342063"/>
            <a:ext cx="30019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1600"/>
              <a:t>Adv. </a:t>
            </a:r>
            <a:r>
              <a:rPr lang="en-GB" sz="1600"/>
              <a:t>Funct. Mat. 16 (2006) 509</a:t>
            </a:r>
            <a:endParaRPr lang="de-DE" sz="1600">
              <a:solidFill>
                <a:schemeClr val="bg1"/>
              </a:solidFill>
            </a:endParaRPr>
          </a:p>
        </p:txBody>
      </p:sp>
      <p:sp>
        <p:nvSpPr>
          <p:cNvPr id="19462" name="AutoShape 9"/>
          <p:cNvSpPr>
            <a:spLocks/>
          </p:cNvSpPr>
          <p:nvPr/>
        </p:nvSpPr>
        <p:spPr bwMode="auto">
          <a:xfrm>
            <a:off x="139700" y="3284538"/>
            <a:ext cx="1371600" cy="576262"/>
          </a:xfrm>
          <a:prstGeom prst="borderCallout2">
            <a:avLst>
              <a:gd name="adj1" fmla="val 19833"/>
              <a:gd name="adj2" fmla="val 105556"/>
              <a:gd name="adj3" fmla="val 19833"/>
              <a:gd name="adj4" fmla="val 111921"/>
              <a:gd name="adj5" fmla="val -74931"/>
              <a:gd name="adj6" fmla="val 11840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de-DE" sz="1600">
                <a:latin typeface="Times New Roman" pitchFamily="18" charset="0"/>
              </a:rPr>
              <a:t>Fe</a:t>
            </a:r>
            <a:r>
              <a:rPr lang="de-DE" sz="1600" baseline="-25000">
                <a:latin typeface="Times New Roman" pitchFamily="18" charset="0"/>
              </a:rPr>
              <a:t>3</a:t>
            </a:r>
            <a:r>
              <a:rPr lang="de-DE" sz="1600">
                <a:latin typeface="Times New Roman" pitchFamily="18" charset="0"/>
              </a:rPr>
              <a:t>O</a:t>
            </a:r>
            <a:r>
              <a:rPr lang="de-DE" sz="1600" baseline="-25000">
                <a:latin typeface="Times New Roman" pitchFamily="18" charset="0"/>
              </a:rPr>
              <a:t>4</a:t>
            </a:r>
            <a:r>
              <a:rPr lang="de-DE" sz="1600">
                <a:latin typeface="Times New Roman" pitchFamily="18" charset="0"/>
              </a:rPr>
              <a:t> in SiO</a:t>
            </a:r>
            <a:r>
              <a:rPr lang="de-DE" sz="1600" baseline="-25000">
                <a:latin typeface="Times New Roman" pitchFamily="18" charset="0"/>
              </a:rPr>
              <a:t>x</a:t>
            </a:r>
            <a:r>
              <a:rPr lang="de-DE" sz="1600">
                <a:latin typeface="Times New Roman" pitchFamily="18" charset="0"/>
              </a:rPr>
              <a:t> </a:t>
            </a:r>
            <a:r>
              <a:rPr lang="de-DE" sz="1600">
                <a:latin typeface="Times New Roman" pitchFamily="18" charset="0"/>
                <a:sym typeface="Wingdings" pitchFamily="2" charset="2"/>
              </a:rPr>
              <a:t> magnetic</a:t>
            </a:r>
            <a:endParaRPr lang="de-DE" sz="1600">
              <a:latin typeface="Times New Roman" pitchFamily="18" charset="0"/>
            </a:endParaRPr>
          </a:p>
        </p:txBody>
      </p:sp>
      <p:sp>
        <p:nvSpPr>
          <p:cNvPr id="19463" name="AutoShape 10"/>
          <p:cNvSpPr>
            <a:spLocks/>
          </p:cNvSpPr>
          <p:nvPr/>
        </p:nvSpPr>
        <p:spPr bwMode="auto">
          <a:xfrm>
            <a:off x="3167063" y="1412875"/>
            <a:ext cx="1620837" cy="576263"/>
          </a:xfrm>
          <a:prstGeom prst="borderCallout2">
            <a:avLst>
              <a:gd name="adj1" fmla="val 19833"/>
              <a:gd name="adj2" fmla="val -4699"/>
              <a:gd name="adj3" fmla="val 19833"/>
              <a:gd name="adj4" fmla="val -6171"/>
              <a:gd name="adj5" fmla="val 133611"/>
              <a:gd name="adj6" fmla="val -7639"/>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de-DE" sz="1600">
                <a:latin typeface="Times New Roman" pitchFamily="18" charset="0"/>
              </a:rPr>
              <a:t>CdTe on SiO</a:t>
            </a:r>
            <a:r>
              <a:rPr lang="de-DE" sz="1600" baseline="-25000">
                <a:latin typeface="Times New Roman" pitchFamily="18" charset="0"/>
              </a:rPr>
              <a:t>x</a:t>
            </a:r>
            <a:br>
              <a:rPr lang="de-DE" sz="1600">
                <a:latin typeface="Times New Roman" pitchFamily="18" charset="0"/>
              </a:rPr>
            </a:br>
            <a:r>
              <a:rPr lang="de-DE" sz="1600">
                <a:latin typeface="Times New Roman" pitchFamily="18" charset="0"/>
                <a:sym typeface="Wingdings" pitchFamily="2" charset="2"/>
              </a:rPr>
              <a:t> </a:t>
            </a:r>
            <a:r>
              <a:rPr lang="de-DE" sz="1600">
                <a:latin typeface="Times New Roman" pitchFamily="18" charset="0"/>
              </a:rPr>
              <a:t>luminescent</a:t>
            </a:r>
          </a:p>
        </p:txBody>
      </p:sp>
      <p:sp>
        <p:nvSpPr>
          <p:cNvPr id="3" name="Titel 2"/>
          <p:cNvSpPr>
            <a:spLocks noGrp="1"/>
          </p:cNvSpPr>
          <p:nvPr>
            <p:ph type="title"/>
          </p:nvPr>
        </p:nvSpPr>
        <p:spPr>
          <a:xfrm>
            <a:off x="0" y="0"/>
            <a:ext cx="6732588" cy="765175"/>
          </a:xfrm>
        </p:spPr>
        <p:txBody>
          <a:bodyPr>
            <a:normAutofit fontScale="90000"/>
          </a:bodyPr>
          <a:lstStyle/>
          <a:p>
            <a:pPr marL="176213">
              <a:defRPr/>
            </a:pPr>
            <a:r>
              <a:rPr lang="de-DE" dirty="0">
                <a:solidFill>
                  <a:schemeClr val="bg1"/>
                </a:solidFill>
              </a:rPr>
              <a:t> </a:t>
            </a:r>
            <a:r>
              <a:rPr lang="de-DE" sz="2700" dirty="0" err="1">
                <a:solidFill>
                  <a:schemeClr val="bg1"/>
                </a:solidFill>
              </a:rPr>
              <a:t>Biocompatible</a:t>
            </a:r>
            <a:r>
              <a:rPr lang="de-DE" sz="2700" dirty="0">
                <a:solidFill>
                  <a:schemeClr val="bg1"/>
                </a:solidFill>
              </a:rPr>
              <a:t> </a:t>
            </a:r>
            <a:r>
              <a:rPr lang="de-DE" sz="2700" dirty="0" err="1">
                <a:solidFill>
                  <a:schemeClr val="bg1"/>
                </a:solidFill>
              </a:rPr>
              <a:t>magnetic</a:t>
            </a:r>
            <a:r>
              <a:rPr lang="de-DE" sz="2700" dirty="0">
                <a:solidFill>
                  <a:schemeClr val="bg1"/>
                </a:solidFill>
              </a:rPr>
              <a:t> </a:t>
            </a:r>
            <a:r>
              <a:rPr lang="de-DE" sz="2700" dirty="0" err="1">
                <a:solidFill>
                  <a:schemeClr val="bg1"/>
                </a:solidFill>
              </a:rPr>
              <a:t>nanoparticles</a:t>
            </a:r>
            <a:br>
              <a:rPr lang="de-DE" sz="2800" dirty="0">
                <a:solidFill>
                  <a:schemeClr val="bg1"/>
                </a:solidFill>
              </a:rPr>
            </a:br>
            <a:r>
              <a:rPr lang="de-DE" sz="2800" dirty="0">
                <a:solidFill>
                  <a:schemeClr val="bg1"/>
                </a:solidFill>
              </a:rPr>
              <a:t> </a:t>
            </a:r>
            <a:r>
              <a:rPr lang="de-DE" sz="2700" dirty="0" err="1">
                <a:solidFill>
                  <a:schemeClr val="bg1"/>
                </a:solidFill>
              </a:rPr>
              <a:t>with</a:t>
            </a:r>
            <a:r>
              <a:rPr lang="de-DE" sz="2700" dirty="0">
                <a:solidFill>
                  <a:schemeClr val="bg1"/>
                </a:solidFill>
              </a:rPr>
              <a:t> </a:t>
            </a:r>
            <a:r>
              <a:rPr lang="de-DE" sz="2700" dirty="0" err="1">
                <a:solidFill>
                  <a:schemeClr val="bg1"/>
                </a:solidFill>
              </a:rPr>
              <a:t>luminescent</a:t>
            </a:r>
            <a:r>
              <a:rPr lang="de-DE" sz="2700" dirty="0">
                <a:solidFill>
                  <a:schemeClr val="bg1"/>
                </a:solidFill>
              </a:rPr>
              <a:t> </a:t>
            </a:r>
            <a:r>
              <a:rPr lang="de-DE" sz="2700" dirty="0" err="1">
                <a:solidFill>
                  <a:schemeClr val="bg1"/>
                </a:solidFill>
              </a:rPr>
              <a:t>functionality</a:t>
            </a:r>
            <a:endParaRPr lang="de-DE" sz="2700" dirty="0">
              <a:solidFill>
                <a:schemeClr val="bg1"/>
              </a:solidFill>
            </a:endParaRPr>
          </a:p>
        </p:txBody>
      </p:sp>
      <p:sp>
        <p:nvSpPr>
          <p:cNvPr id="19465" name="Rechteck 3"/>
          <p:cNvSpPr>
            <a:spLocks noChangeArrowheads="1"/>
          </p:cNvSpPr>
          <p:nvPr/>
        </p:nvSpPr>
        <p:spPr bwMode="auto">
          <a:xfrm>
            <a:off x="144463" y="1136650"/>
            <a:ext cx="3022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600">
                <a:latin typeface="Times New Roman" pitchFamily="18" charset="0"/>
              </a:rPr>
              <a:t>Silica encapsulated magnetic core</a:t>
            </a:r>
          </a:p>
          <a:p>
            <a:r>
              <a:rPr lang="de-DE" sz="1600">
                <a:latin typeface="Times New Roman" pitchFamily="18" charset="0"/>
              </a:rPr>
              <a:t>covered with CdTe nanoparticles</a:t>
            </a:r>
          </a:p>
          <a:p>
            <a:r>
              <a:rPr lang="de-DE" sz="1600">
                <a:latin typeface="Times New Roman" pitchFamily="18" charset="0"/>
              </a:rPr>
              <a:t>Passivated by thin silica shell</a:t>
            </a:r>
          </a:p>
        </p:txBody>
      </p:sp>
      <p:pic>
        <p:nvPicPr>
          <p:cNvPr id="19466" name="Picture 4"/>
          <p:cNvPicPr>
            <a:picLocks noChangeAspect="1" noChangeArrowheads="1"/>
          </p:cNvPicPr>
          <p:nvPr/>
        </p:nvPicPr>
        <p:blipFill>
          <a:blip r:embed="rId5">
            <a:lum bright="40000" contrast="60000"/>
            <a:extLst>
              <a:ext uri="{28A0092B-C50C-407E-A947-70E740481C1C}">
                <a14:useLocalDpi xmlns:a14="http://schemas.microsoft.com/office/drawing/2010/main" val="0"/>
              </a:ext>
            </a:extLst>
          </a:blip>
          <a:srcRect l="29851" t="9773" r="22388" b="26633"/>
          <a:stretch>
            <a:fillRect/>
          </a:stretch>
        </p:blipFill>
        <p:spPr bwMode="auto">
          <a:xfrm>
            <a:off x="460375" y="4011613"/>
            <a:ext cx="185420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01034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539653"/>
                                        </p:tgtEl>
                                        <p:attrNameLst>
                                          <p:attrName>style.visibility</p:attrName>
                                        </p:attrNameLst>
                                      </p:cBhvr>
                                      <p:to>
                                        <p:strVal val="visible"/>
                                      </p:to>
                                    </p:set>
                                    <p:animEffect transition="in" filter="wedge">
                                      <p:cBhvr>
                                        <p:cTn id="7" dur="2000"/>
                                        <p:tgtEl>
                                          <p:spTgt spid="539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3266" name="Object 2"/>
          <p:cNvGraphicFramePr>
            <a:graphicFrameLocks noChangeAspect="1"/>
          </p:cNvGraphicFramePr>
          <p:nvPr/>
        </p:nvGraphicFramePr>
        <p:xfrm>
          <a:off x="250825" y="1268413"/>
          <a:ext cx="8532813" cy="4945062"/>
        </p:xfrm>
        <a:graphic>
          <a:graphicData uri="http://schemas.openxmlformats.org/presentationml/2006/ole">
            <mc:AlternateContent xmlns:mc="http://schemas.openxmlformats.org/markup-compatibility/2006">
              <mc:Choice xmlns:v="urn:schemas-microsoft-com:vml" Requires="v">
                <p:oleObj spid="_x0000_s218176" name="Präsentation" r:id="rId3" imgW="4572099" imgH="3428852" progId="PowerPoint.Show.8">
                  <p:embed/>
                </p:oleObj>
              </mc:Choice>
              <mc:Fallback>
                <p:oleObj name="Präsentation" r:id="rId3" imgW="4572099" imgH="3428852" progId="PowerPoint.Show.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9853" b="10133"/>
                      <a:stretch>
                        <a:fillRect/>
                      </a:stretch>
                    </p:blipFill>
                    <p:spPr bwMode="auto">
                      <a:xfrm>
                        <a:off x="250825" y="1268413"/>
                        <a:ext cx="8532813" cy="494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3267" name="Rectangle 3"/>
          <p:cNvSpPr>
            <a:spLocks noGrp="1" noChangeArrowheads="1"/>
          </p:cNvSpPr>
          <p:nvPr>
            <p:ph type="title"/>
          </p:nvPr>
        </p:nvSpPr>
        <p:spPr>
          <a:xfrm>
            <a:off x="-12809" y="52566"/>
            <a:ext cx="7772400" cy="658812"/>
          </a:xfrm>
          <a:noFill/>
        </p:spPr>
        <p:txBody>
          <a:bodyPr/>
          <a:lstStyle/>
          <a:p>
            <a:r>
              <a:rPr lang="en-US" sz="3200" b="1" dirty="0">
                <a:solidFill>
                  <a:schemeClr val="bg1"/>
                </a:solidFill>
                <a:latin typeface="Times New Roman" pitchFamily="18" charset="0"/>
              </a:rPr>
              <a:t>Multilayer-Composite Core-Shell Colloids</a:t>
            </a:r>
            <a:endParaRPr lang="en-US" sz="1800" b="1" dirty="0">
              <a:latin typeface="Times New Roman" pitchFamily="18" charset="0"/>
            </a:endParaRPr>
          </a:p>
        </p:txBody>
      </p:sp>
      <p:sp>
        <p:nvSpPr>
          <p:cNvPr id="523268" name="Text Box 4"/>
          <p:cNvSpPr txBox="1">
            <a:spLocks noChangeArrowheads="1"/>
          </p:cNvSpPr>
          <p:nvPr/>
        </p:nvSpPr>
        <p:spPr bwMode="auto">
          <a:xfrm>
            <a:off x="2446338" y="2911475"/>
            <a:ext cx="3225800" cy="396875"/>
          </a:xfrm>
          <a:prstGeom prst="rect">
            <a:avLst/>
          </a:prstGeom>
          <a:solidFill>
            <a:schemeClr val="bg1"/>
          </a:solidFill>
          <a:ln w="38100">
            <a:noFill/>
            <a:miter lim="800000"/>
            <a:headEnd/>
            <a:tailEnd/>
          </a:ln>
          <a:effectLst/>
        </p:spPr>
        <p:txBody>
          <a:bodyPr wrap="none" lIns="0" rIns="0"/>
          <a:lstStyle/>
          <a:p>
            <a:pPr algn="ctr" eaLnBrk="0" hangingPunct="0"/>
            <a:r>
              <a:rPr lang="de-DE" sz="2000">
                <a:solidFill>
                  <a:srgbClr val="CC3300"/>
                </a:solidFill>
                <a:latin typeface="Times New Roman" pitchFamily="18" charset="0"/>
                <a:cs typeface="Arial" pitchFamily="34" charset="0"/>
              </a:rPr>
              <a:t>2 Fe</a:t>
            </a:r>
            <a:r>
              <a:rPr lang="de-DE" sz="2000" baseline="-25000">
                <a:solidFill>
                  <a:srgbClr val="CC3300"/>
                </a:solidFill>
                <a:latin typeface="Times New Roman" pitchFamily="18" charset="0"/>
                <a:cs typeface="Arial" pitchFamily="34" charset="0"/>
              </a:rPr>
              <a:t>3</a:t>
            </a:r>
            <a:r>
              <a:rPr lang="de-DE" sz="2000">
                <a:solidFill>
                  <a:srgbClr val="CC3300"/>
                </a:solidFill>
                <a:latin typeface="Times New Roman" pitchFamily="18" charset="0"/>
                <a:cs typeface="Arial" pitchFamily="34" charset="0"/>
              </a:rPr>
              <a:t>O</a:t>
            </a:r>
            <a:r>
              <a:rPr lang="de-DE" sz="2000" baseline="-25000">
                <a:solidFill>
                  <a:srgbClr val="CC3300"/>
                </a:solidFill>
                <a:latin typeface="Times New Roman" pitchFamily="18" charset="0"/>
                <a:cs typeface="Arial" pitchFamily="34" charset="0"/>
              </a:rPr>
              <a:t>4</a:t>
            </a:r>
            <a:r>
              <a:rPr lang="de-DE" sz="2000">
                <a:solidFill>
                  <a:srgbClr val="CC3300"/>
                </a:solidFill>
                <a:latin typeface="Times New Roman" pitchFamily="18" charset="0"/>
                <a:cs typeface="Arial" pitchFamily="34" charset="0"/>
              </a:rPr>
              <a:t> layers</a:t>
            </a:r>
            <a:r>
              <a:rPr lang="de-DE" sz="2000">
                <a:latin typeface="Times New Roman" pitchFamily="18" charset="0"/>
                <a:cs typeface="Arial" pitchFamily="34" charset="0"/>
              </a:rPr>
              <a:t> + 3 Au layers</a:t>
            </a:r>
          </a:p>
        </p:txBody>
      </p:sp>
      <p:grpSp>
        <p:nvGrpSpPr>
          <p:cNvPr id="2" name="Group 5"/>
          <p:cNvGrpSpPr>
            <a:grpSpLocks/>
          </p:cNvGrpSpPr>
          <p:nvPr/>
        </p:nvGrpSpPr>
        <p:grpSpPr bwMode="auto">
          <a:xfrm>
            <a:off x="436563" y="1268413"/>
            <a:ext cx="1760537" cy="1643062"/>
            <a:chOff x="526" y="1182"/>
            <a:chExt cx="968" cy="1035"/>
          </a:xfrm>
        </p:grpSpPr>
        <p:grpSp>
          <p:nvGrpSpPr>
            <p:cNvPr id="3" name="Group 6"/>
            <p:cNvGrpSpPr>
              <a:grpSpLocks/>
            </p:cNvGrpSpPr>
            <p:nvPr/>
          </p:nvGrpSpPr>
          <p:grpSpPr bwMode="auto">
            <a:xfrm>
              <a:off x="526" y="1182"/>
              <a:ext cx="968" cy="1035"/>
              <a:chOff x="2429" y="2939"/>
              <a:chExt cx="349" cy="338"/>
            </a:xfrm>
          </p:grpSpPr>
          <p:sp>
            <p:nvSpPr>
              <p:cNvPr id="523271" name="Oval 7"/>
              <p:cNvSpPr>
                <a:spLocks noChangeArrowheads="1"/>
              </p:cNvSpPr>
              <p:nvPr/>
            </p:nvSpPr>
            <p:spPr bwMode="auto">
              <a:xfrm>
                <a:off x="2529" y="294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2" name="Oval 8"/>
              <p:cNvSpPr>
                <a:spLocks noChangeArrowheads="1"/>
              </p:cNvSpPr>
              <p:nvPr/>
            </p:nvSpPr>
            <p:spPr bwMode="auto">
              <a:xfrm>
                <a:off x="2643" y="2948"/>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3" name="Oval 9"/>
              <p:cNvSpPr>
                <a:spLocks noChangeArrowheads="1"/>
              </p:cNvSpPr>
              <p:nvPr/>
            </p:nvSpPr>
            <p:spPr bwMode="auto">
              <a:xfrm>
                <a:off x="2686" y="296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4" name="Oval 10"/>
              <p:cNvSpPr>
                <a:spLocks noChangeArrowheads="1"/>
              </p:cNvSpPr>
              <p:nvPr/>
            </p:nvSpPr>
            <p:spPr bwMode="auto">
              <a:xfrm>
                <a:off x="2666" y="295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5" name="Oval 11"/>
              <p:cNvSpPr>
                <a:spLocks noChangeArrowheads="1"/>
              </p:cNvSpPr>
              <p:nvPr/>
            </p:nvSpPr>
            <p:spPr bwMode="auto">
              <a:xfrm>
                <a:off x="2701" y="298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6" name="Oval 12"/>
              <p:cNvSpPr>
                <a:spLocks noChangeArrowheads="1"/>
              </p:cNvSpPr>
              <p:nvPr/>
            </p:nvSpPr>
            <p:spPr bwMode="auto">
              <a:xfrm>
                <a:off x="2719" y="3001"/>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7" name="Oval 13"/>
              <p:cNvSpPr>
                <a:spLocks noChangeArrowheads="1"/>
              </p:cNvSpPr>
              <p:nvPr/>
            </p:nvSpPr>
            <p:spPr bwMode="auto">
              <a:xfrm>
                <a:off x="2737" y="3022"/>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8" name="Oval 14"/>
              <p:cNvSpPr>
                <a:spLocks noChangeArrowheads="1"/>
              </p:cNvSpPr>
              <p:nvPr/>
            </p:nvSpPr>
            <p:spPr bwMode="auto">
              <a:xfrm>
                <a:off x="2745" y="304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9" name="Oval 15"/>
              <p:cNvSpPr>
                <a:spLocks noChangeArrowheads="1"/>
              </p:cNvSpPr>
              <p:nvPr/>
            </p:nvSpPr>
            <p:spPr bwMode="auto">
              <a:xfrm>
                <a:off x="2750" y="306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0" name="Oval 16"/>
              <p:cNvSpPr>
                <a:spLocks noChangeArrowheads="1"/>
              </p:cNvSpPr>
              <p:nvPr/>
            </p:nvSpPr>
            <p:spPr bwMode="auto">
              <a:xfrm>
                <a:off x="2621" y="293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1" name="Oval 17"/>
              <p:cNvSpPr>
                <a:spLocks noChangeArrowheads="1"/>
              </p:cNvSpPr>
              <p:nvPr/>
            </p:nvSpPr>
            <p:spPr bwMode="auto">
              <a:xfrm>
                <a:off x="2599" y="293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2" name="Oval 18"/>
              <p:cNvSpPr>
                <a:spLocks noChangeArrowheads="1"/>
              </p:cNvSpPr>
              <p:nvPr/>
            </p:nvSpPr>
            <p:spPr bwMode="auto">
              <a:xfrm>
                <a:off x="2575" y="294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3" name="Oval 19"/>
              <p:cNvSpPr>
                <a:spLocks noChangeArrowheads="1"/>
              </p:cNvSpPr>
              <p:nvPr/>
            </p:nvSpPr>
            <p:spPr bwMode="auto">
              <a:xfrm>
                <a:off x="2553" y="294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4" name="Oval 20"/>
              <p:cNvSpPr>
                <a:spLocks noChangeArrowheads="1"/>
              </p:cNvSpPr>
              <p:nvPr/>
            </p:nvSpPr>
            <p:spPr bwMode="auto">
              <a:xfrm>
                <a:off x="2520" y="2958"/>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5" name="Oval 21"/>
              <p:cNvSpPr>
                <a:spLocks noChangeArrowheads="1"/>
              </p:cNvSpPr>
              <p:nvPr/>
            </p:nvSpPr>
            <p:spPr bwMode="auto">
              <a:xfrm>
                <a:off x="2501" y="297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6" name="Oval 22"/>
              <p:cNvSpPr>
                <a:spLocks noChangeArrowheads="1"/>
              </p:cNvSpPr>
              <p:nvPr/>
            </p:nvSpPr>
            <p:spPr bwMode="auto">
              <a:xfrm>
                <a:off x="2481" y="2981"/>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7" name="Oval 23"/>
              <p:cNvSpPr>
                <a:spLocks noChangeArrowheads="1"/>
              </p:cNvSpPr>
              <p:nvPr/>
            </p:nvSpPr>
            <p:spPr bwMode="auto">
              <a:xfrm>
                <a:off x="2462" y="300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8" name="Oval 24"/>
              <p:cNvSpPr>
                <a:spLocks noChangeArrowheads="1"/>
              </p:cNvSpPr>
              <p:nvPr/>
            </p:nvSpPr>
            <p:spPr bwMode="auto">
              <a:xfrm>
                <a:off x="2447" y="3024"/>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9" name="Oval 25"/>
              <p:cNvSpPr>
                <a:spLocks noChangeArrowheads="1"/>
              </p:cNvSpPr>
              <p:nvPr/>
            </p:nvSpPr>
            <p:spPr bwMode="auto">
              <a:xfrm>
                <a:off x="2439" y="3044"/>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0" name="Oval 26"/>
              <p:cNvSpPr>
                <a:spLocks noChangeArrowheads="1"/>
              </p:cNvSpPr>
              <p:nvPr/>
            </p:nvSpPr>
            <p:spPr bwMode="auto">
              <a:xfrm>
                <a:off x="2432" y="306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1" name="Oval 27"/>
              <p:cNvSpPr>
                <a:spLocks noChangeArrowheads="1"/>
              </p:cNvSpPr>
              <p:nvPr/>
            </p:nvSpPr>
            <p:spPr bwMode="auto">
              <a:xfrm>
                <a:off x="2429" y="309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2" name="Oval 28"/>
              <p:cNvSpPr>
                <a:spLocks noChangeArrowheads="1"/>
              </p:cNvSpPr>
              <p:nvPr/>
            </p:nvSpPr>
            <p:spPr bwMode="auto">
              <a:xfrm>
                <a:off x="2430" y="311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3" name="Oval 29"/>
              <p:cNvSpPr>
                <a:spLocks noChangeArrowheads="1"/>
              </p:cNvSpPr>
              <p:nvPr/>
            </p:nvSpPr>
            <p:spPr bwMode="auto">
              <a:xfrm>
                <a:off x="2436" y="313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4" name="Oval 30"/>
              <p:cNvSpPr>
                <a:spLocks noChangeArrowheads="1"/>
              </p:cNvSpPr>
              <p:nvPr/>
            </p:nvSpPr>
            <p:spPr bwMode="auto">
              <a:xfrm>
                <a:off x="2753" y="308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5" name="Oval 31"/>
              <p:cNvSpPr>
                <a:spLocks noChangeArrowheads="1"/>
              </p:cNvSpPr>
              <p:nvPr/>
            </p:nvSpPr>
            <p:spPr bwMode="auto">
              <a:xfrm>
                <a:off x="2756" y="310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6" name="Oval 32"/>
              <p:cNvSpPr>
                <a:spLocks noChangeArrowheads="1"/>
              </p:cNvSpPr>
              <p:nvPr/>
            </p:nvSpPr>
            <p:spPr bwMode="auto">
              <a:xfrm>
                <a:off x="2755" y="312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7" name="Oval 33"/>
              <p:cNvSpPr>
                <a:spLocks noChangeArrowheads="1"/>
              </p:cNvSpPr>
              <p:nvPr/>
            </p:nvSpPr>
            <p:spPr bwMode="auto">
              <a:xfrm>
                <a:off x="2748" y="3152"/>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8" name="Oval 34"/>
              <p:cNvSpPr>
                <a:spLocks noChangeArrowheads="1"/>
              </p:cNvSpPr>
              <p:nvPr/>
            </p:nvSpPr>
            <p:spPr bwMode="auto">
              <a:xfrm>
                <a:off x="2721" y="3184"/>
                <a:ext cx="23"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9" name="Oval 35"/>
              <p:cNvSpPr>
                <a:spLocks noChangeArrowheads="1"/>
              </p:cNvSpPr>
              <p:nvPr/>
            </p:nvSpPr>
            <p:spPr bwMode="auto">
              <a:xfrm>
                <a:off x="2741" y="3171"/>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0" name="Oval 36"/>
              <p:cNvSpPr>
                <a:spLocks noChangeArrowheads="1"/>
              </p:cNvSpPr>
              <p:nvPr/>
            </p:nvSpPr>
            <p:spPr bwMode="auto">
              <a:xfrm>
                <a:off x="2712" y="320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1" name="Oval 37"/>
              <p:cNvSpPr>
                <a:spLocks noChangeArrowheads="1"/>
              </p:cNvSpPr>
              <p:nvPr/>
            </p:nvSpPr>
            <p:spPr bwMode="auto">
              <a:xfrm>
                <a:off x="2695" y="321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2" name="Oval 38"/>
              <p:cNvSpPr>
                <a:spLocks noChangeArrowheads="1"/>
              </p:cNvSpPr>
              <p:nvPr/>
            </p:nvSpPr>
            <p:spPr bwMode="auto">
              <a:xfrm>
                <a:off x="2679" y="322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3" name="Oval 39"/>
              <p:cNvSpPr>
                <a:spLocks noChangeArrowheads="1"/>
              </p:cNvSpPr>
              <p:nvPr/>
            </p:nvSpPr>
            <p:spPr bwMode="auto">
              <a:xfrm>
                <a:off x="2661" y="324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4" name="Oval 40"/>
              <p:cNvSpPr>
                <a:spLocks noChangeArrowheads="1"/>
              </p:cNvSpPr>
              <p:nvPr/>
            </p:nvSpPr>
            <p:spPr bwMode="auto">
              <a:xfrm>
                <a:off x="2636" y="324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5" name="Oval 41"/>
              <p:cNvSpPr>
                <a:spLocks noChangeArrowheads="1"/>
              </p:cNvSpPr>
              <p:nvPr/>
            </p:nvSpPr>
            <p:spPr bwMode="auto">
              <a:xfrm>
                <a:off x="2614" y="325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6" name="Oval 42"/>
              <p:cNvSpPr>
                <a:spLocks noChangeArrowheads="1"/>
              </p:cNvSpPr>
              <p:nvPr/>
            </p:nvSpPr>
            <p:spPr bwMode="auto">
              <a:xfrm>
                <a:off x="2439" y="3158"/>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7" name="Oval 43"/>
              <p:cNvSpPr>
                <a:spLocks noChangeArrowheads="1"/>
              </p:cNvSpPr>
              <p:nvPr/>
            </p:nvSpPr>
            <p:spPr bwMode="auto">
              <a:xfrm>
                <a:off x="2451" y="317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8" name="Oval 44"/>
              <p:cNvSpPr>
                <a:spLocks noChangeArrowheads="1"/>
              </p:cNvSpPr>
              <p:nvPr/>
            </p:nvSpPr>
            <p:spPr bwMode="auto">
              <a:xfrm>
                <a:off x="2463" y="3194"/>
                <a:ext cx="23"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9" name="Oval 45"/>
              <p:cNvSpPr>
                <a:spLocks noChangeArrowheads="1"/>
              </p:cNvSpPr>
              <p:nvPr/>
            </p:nvSpPr>
            <p:spPr bwMode="auto">
              <a:xfrm>
                <a:off x="2479" y="321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10" name="Oval 46"/>
              <p:cNvSpPr>
                <a:spLocks noChangeArrowheads="1"/>
              </p:cNvSpPr>
              <p:nvPr/>
            </p:nvSpPr>
            <p:spPr bwMode="auto">
              <a:xfrm>
                <a:off x="2494" y="3224"/>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11" name="Oval 47"/>
              <p:cNvSpPr>
                <a:spLocks noChangeArrowheads="1"/>
              </p:cNvSpPr>
              <p:nvPr/>
            </p:nvSpPr>
            <p:spPr bwMode="auto">
              <a:xfrm>
                <a:off x="2516" y="323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12" name="Oval 48"/>
              <p:cNvSpPr>
                <a:spLocks noChangeArrowheads="1"/>
              </p:cNvSpPr>
              <p:nvPr/>
            </p:nvSpPr>
            <p:spPr bwMode="auto">
              <a:xfrm>
                <a:off x="2589" y="325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13" name="Oval 49"/>
              <p:cNvSpPr>
                <a:spLocks noChangeArrowheads="1"/>
              </p:cNvSpPr>
              <p:nvPr/>
            </p:nvSpPr>
            <p:spPr bwMode="auto">
              <a:xfrm>
                <a:off x="2538" y="324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14" name="Oval 50"/>
              <p:cNvSpPr>
                <a:spLocks noChangeArrowheads="1"/>
              </p:cNvSpPr>
              <p:nvPr/>
            </p:nvSpPr>
            <p:spPr bwMode="auto">
              <a:xfrm>
                <a:off x="2563" y="3255"/>
                <a:ext cx="22" cy="22"/>
              </a:xfrm>
              <a:prstGeom prst="ellipse">
                <a:avLst/>
              </a:prstGeom>
              <a:solidFill>
                <a:srgbClr val="FFCC00"/>
              </a:solidFill>
              <a:ln w="9525">
                <a:solidFill>
                  <a:srgbClr val="000000"/>
                </a:solidFill>
                <a:round/>
                <a:headEnd/>
                <a:tailEnd/>
              </a:ln>
            </p:spPr>
            <p:txBody>
              <a:bodyPr wrap="none" anchor="ctr"/>
              <a:lstStyle/>
              <a:p>
                <a:endParaRPr lang="de-DE"/>
              </a:p>
            </p:txBody>
          </p:sp>
        </p:grpSp>
        <p:grpSp>
          <p:nvGrpSpPr>
            <p:cNvPr id="4" name="Group 51"/>
            <p:cNvGrpSpPr>
              <a:grpSpLocks/>
            </p:cNvGrpSpPr>
            <p:nvPr/>
          </p:nvGrpSpPr>
          <p:grpSpPr bwMode="auto">
            <a:xfrm>
              <a:off x="560" y="1236"/>
              <a:ext cx="902" cy="963"/>
              <a:chOff x="2409" y="2870"/>
              <a:chExt cx="386" cy="378"/>
            </a:xfrm>
          </p:grpSpPr>
          <p:sp>
            <p:nvSpPr>
              <p:cNvPr id="523316" name="Freeform 52"/>
              <p:cNvSpPr>
                <a:spLocks/>
              </p:cNvSpPr>
              <p:nvPr/>
            </p:nvSpPr>
            <p:spPr bwMode="auto">
              <a:xfrm>
                <a:off x="2546" y="2870"/>
                <a:ext cx="241" cy="202"/>
              </a:xfrm>
              <a:custGeom>
                <a:avLst/>
                <a:gdLst/>
                <a:ahLst/>
                <a:cxnLst>
                  <a:cxn ang="0">
                    <a:pos x="27" y="21"/>
                  </a:cxn>
                  <a:cxn ang="0">
                    <a:pos x="31" y="21"/>
                  </a:cxn>
                  <a:cxn ang="0">
                    <a:pos x="48" y="9"/>
                  </a:cxn>
                  <a:cxn ang="0">
                    <a:pos x="48" y="13"/>
                  </a:cxn>
                  <a:cxn ang="0">
                    <a:pos x="63" y="16"/>
                  </a:cxn>
                  <a:cxn ang="0">
                    <a:pos x="66" y="18"/>
                  </a:cxn>
                  <a:cxn ang="0">
                    <a:pos x="79" y="30"/>
                  </a:cxn>
                  <a:cxn ang="0">
                    <a:pos x="60" y="12"/>
                  </a:cxn>
                  <a:cxn ang="0">
                    <a:pos x="84" y="19"/>
                  </a:cxn>
                  <a:cxn ang="0">
                    <a:pos x="79" y="19"/>
                  </a:cxn>
                  <a:cxn ang="0">
                    <a:pos x="67" y="3"/>
                  </a:cxn>
                  <a:cxn ang="0">
                    <a:pos x="97" y="18"/>
                  </a:cxn>
                  <a:cxn ang="0">
                    <a:pos x="105" y="15"/>
                  </a:cxn>
                  <a:cxn ang="0">
                    <a:pos x="112" y="28"/>
                  </a:cxn>
                  <a:cxn ang="0">
                    <a:pos x="100" y="16"/>
                  </a:cxn>
                  <a:cxn ang="0">
                    <a:pos x="129" y="24"/>
                  </a:cxn>
                  <a:cxn ang="0">
                    <a:pos x="126" y="22"/>
                  </a:cxn>
                  <a:cxn ang="0">
                    <a:pos x="145" y="42"/>
                  </a:cxn>
                  <a:cxn ang="0">
                    <a:pos x="145" y="39"/>
                  </a:cxn>
                  <a:cxn ang="0">
                    <a:pos x="144" y="40"/>
                  </a:cxn>
                  <a:cxn ang="0">
                    <a:pos x="151" y="49"/>
                  </a:cxn>
                  <a:cxn ang="0">
                    <a:pos x="160" y="45"/>
                  </a:cxn>
                  <a:cxn ang="0">
                    <a:pos x="142" y="33"/>
                  </a:cxn>
                  <a:cxn ang="0">
                    <a:pos x="162" y="57"/>
                  </a:cxn>
                  <a:cxn ang="0">
                    <a:pos x="175" y="63"/>
                  </a:cxn>
                  <a:cxn ang="0">
                    <a:pos x="175" y="58"/>
                  </a:cxn>
                  <a:cxn ang="0">
                    <a:pos x="178" y="67"/>
                  </a:cxn>
                  <a:cxn ang="0">
                    <a:pos x="195" y="76"/>
                  </a:cxn>
                  <a:cxn ang="0">
                    <a:pos x="196" y="82"/>
                  </a:cxn>
                  <a:cxn ang="0">
                    <a:pos x="190" y="72"/>
                  </a:cxn>
                  <a:cxn ang="0">
                    <a:pos x="205" y="94"/>
                  </a:cxn>
                  <a:cxn ang="0">
                    <a:pos x="223" y="108"/>
                  </a:cxn>
                  <a:cxn ang="0">
                    <a:pos x="205" y="88"/>
                  </a:cxn>
                  <a:cxn ang="0">
                    <a:pos x="216" y="97"/>
                  </a:cxn>
                  <a:cxn ang="0">
                    <a:pos x="231" y="139"/>
                  </a:cxn>
                  <a:cxn ang="0">
                    <a:pos x="237" y="138"/>
                  </a:cxn>
                  <a:cxn ang="0">
                    <a:pos x="228" y="151"/>
                  </a:cxn>
                  <a:cxn ang="0">
                    <a:pos x="231" y="171"/>
                  </a:cxn>
                  <a:cxn ang="0">
                    <a:pos x="232" y="175"/>
                  </a:cxn>
                  <a:cxn ang="0">
                    <a:pos x="238" y="190"/>
                  </a:cxn>
                </a:cxnLst>
                <a:rect l="0" t="0" r="r" b="b"/>
                <a:pathLst>
                  <a:path w="241" h="202">
                    <a:moveTo>
                      <a:pt x="10" y="30"/>
                    </a:moveTo>
                    <a:cubicBezTo>
                      <a:pt x="16" y="24"/>
                      <a:pt x="19" y="22"/>
                      <a:pt x="27" y="21"/>
                    </a:cubicBezTo>
                    <a:cubicBezTo>
                      <a:pt x="26" y="19"/>
                      <a:pt x="24" y="16"/>
                      <a:pt x="24" y="16"/>
                    </a:cubicBezTo>
                    <a:cubicBezTo>
                      <a:pt x="14" y="20"/>
                      <a:pt x="0" y="18"/>
                      <a:pt x="31" y="21"/>
                    </a:cubicBezTo>
                    <a:cubicBezTo>
                      <a:pt x="29" y="18"/>
                      <a:pt x="30" y="20"/>
                      <a:pt x="33" y="15"/>
                    </a:cubicBezTo>
                    <a:cubicBezTo>
                      <a:pt x="33" y="15"/>
                      <a:pt x="43" y="10"/>
                      <a:pt x="48" y="9"/>
                    </a:cubicBezTo>
                    <a:cubicBezTo>
                      <a:pt x="53" y="12"/>
                      <a:pt x="57" y="14"/>
                      <a:pt x="60" y="19"/>
                    </a:cubicBezTo>
                    <a:cubicBezTo>
                      <a:pt x="52" y="24"/>
                      <a:pt x="52" y="20"/>
                      <a:pt x="48" y="13"/>
                    </a:cubicBezTo>
                    <a:cubicBezTo>
                      <a:pt x="60" y="4"/>
                      <a:pt x="40" y="19"/>
                      <a:pt x="57" y="13"/>
                    </a:cubicBezTo>
                    <a:cubicBezTo>
                      <a:pt x="59" y="14"/>
                      <a:pt x="62" y="14"/>
                      <a:pt x="63" y="16"/>
                    </a:cubicBezTo>
                    <a:cubicBezTo>
                      <a:pt x="64" y="18"/>
                      <a:pt x="59" y="21"/>
                      <a:pt x="61" y="22"/>
                    </a:cubicBezTo>
                    <a:cubicBezTo>
                      <a:pt x="63" y="23"/>
                      <a:pt x="64" y="19"/>
                      <a:pt x="66" y="18"/>
                    </a:cubicBezTo>
                    <a:cubicBezTo>
                      <a:pt x="69" y="17"/>
                      <a:pt x="73" y="17"/>
                      <a:pt x="76" y="16"/>
                    </a:cubicBezTo>
                    <a:cubicBezTo>
                      <a:pt x="79" y="18"/>
                      <a:pt x="91" y="23"/>
                      <a:pt x="79" y="30"/>
                    </a:cubicBezTo>
                    <a:cubicBezTo>
                      <a:pt x="74" y="33"/>
                      <a:pt x="79" y="17"/>
                      <a:pt x="72" y="13"/>
                    </a:cubicBezTo>
                    <a:cubicBezTo>
                      <a:pt x="69" y="11"/>
                      <a:pt x="64" y="12"/>
                      <a:pt x="60" y="12"/>
                    </a:cubicBezTo>
                    <a:cubicBezTo>
                      <a:pt x="66" y="3"/>
                      <a:pt x="70" y="7"/>
                      <a:pt x="67" y="16"/>
                    </a:cubicBezTo>
                    <a:cubicBezTo>
                      <a:pt x="73" y="17"/>
                      <a:pt x="79" y="16"/>
                      <a:pt x="84" y="19"/>
                    </a:cubicBezTo>
                    <a:cubicBezTo>
                      <a:pt x="86" y="20"/>
                      <a:pt x="84" y="24"/>
                      <a:pt x="82" y="24"/>
                    </a:cubicBezTo>
                    <a:cubicBezTo>
                      <a:pt x="80" y="24"/>
                      <a:pt x="80" y="21"/>
                      <a:pt x="79" y="19"/>
                    </a:cubicBezTo>
                    <a:cubicBezTo>
                      <a:pt x="89" y="15"/>
                      <a:pt x="95" y="22"/>
                      <a:pt x="91" y="15"/>
                    </a:cubicBezTo>
                    <a:cubicBezTo>
                      <a:pt x="80" y="17"/>
                      <a:pt x="76" y="8"/>
                      <a:pt x="67" y="3"/>
                    </a:cubicBezTo>
                    <a:cubicBezTo>
                      <a:pt x="74" y="0"/>
                      <a:pt x="76" y="2"/>
                      <a:pt x="82" y="6"/>
                    </a:cubicBezTo>
                    <a:cubicBezTo>
                      <a:pt x="77" y="12"/>
                      <a:pt x="90" y="14"/>
                      <a:pt x="97" y="18"/>
                    </a:cubicBezTo>
                    <a:cubicBezTo>
                      <a:pt x="102" y="28"/>
                      <a:pt x="96" y="17"/>
                      <a:pt x="97" y="16"/>
                    </a:cubicBezTo>
                    <a:cubicBezTo>
                      <a:pt x="99" y="14"/>
                      <a:pt x="102" y="15"/>
                      <a:pt x="105" y="15"/>
                    </a:cubicBezTo>
                    <a:cubicBezTo>
                      <a:pt x="108" y="15"/>
                      <a:pt x="113" y="13"/>
                      <a:pt x="114" y="16"/>
                    </a:cubicBezTo>
                    <a:cubicBezTo>
                      <a:pt x="116" y="20"/>
                      <a:pt x="114" y="25"/>
                      <a:pt x="112" y="28"/>
                    </a:cubicBezTo>
                    <a:cubicBezTo>
                      <a:pt x="111" y="29"/>
                      <a:pt x="110" y="25"/>
                      <a:pt x="109" y="24"/>
                    </a:cubicBezTo>
                    <a:cubicBezTo>
                      <a:pt x="100" y="29"/>
                      <a:pt x="99" y="26"/>
                      <a:pt x="100" y="16"/>
                    </a:cubicBezTo>
                    <a:cubicBezTo>
                      <a:pt x="108" y="24"/>
                      <a:pt x="105" y="17"/>
                      <a:pt x="115" y="19"/>
                    </a:cubicBezTo>
                    <a:cubicBezTo>
                      <a:pt x="120" y="27"/>
                      <a:pt x="121" y="21"/>
                      <a:pt x="129" y="24"/>
                    </a:cubicBezTo>
                    <a:cubicBezTo>
                      <a:pt x="126" y="31"/>
                      <a:pt x="127" y="40"/>
                      <a:pt x="120" y="33"/>
                    </a:cubicBezTo>
                    <a:cubicBezTo>
                      <a:pt x="117" y="26"/>
                      <a:pt x="119" y="25"/>
                      <a:pt x="126" y="22"/>
                    </a:cubicBezTo>
                    <a:cubicBezTo>
                      <a:pt x="135" y="27"/>
                      <a:pt x="127" y="32"/>
                      <a:pt x="139" y="30"/>
                    </a:cubicBezTo>
                    <a:cubicBezTo>
                      <a:pt x="147" y="31"/>
                      <a:pt x="148" y="34"/>
                      <a:pt x="145" y="42"/>
                    </a:cubicBezTo>
                    <a:cubicBezTo>
                      <a:pt x="144" y="36"/>
                      <a:pt x="137" y="28"/>
                      <a:pt x="147" y="34"/>
                    </a:cubicBezTo>
                    <a:cubicBezTo>
                      <a:pt x="146" y="36"/>
                      <a:pt x="147" y="39"/>
                      <a:pt x="145" y="39"/>
                    </a:cubicBezTo>
                    <a:cubicBezTo>
                      <a:pt x="143" y="39"/>
                      <a:pt x="136" y="31"/>
                      <a:pt x="126" y="30"/>
                    </a:cubicBezTo>
                    <a:cubicBezTo>
                      <a:pt x="136" y="21"/>
                      <a:pt x="139" y="30"/>
                      <a:pt x="144" y="40"/>
                    </a:cubicBezTo>
                    <a:cubicBezTo>
                      <a:pt x="139" y="52"/>
                      <a:pt x="143" y="39"/>
                      <a:pt x="150" y="42"/>
                    </a:cubicBezTo>
                    <a:cubicBezTo>
                      <a:pt x="152" y="43"/>
                      <a:pt x="151" y="47"/>
                      <a:pt x="151" y="49"/>
                    </a:cubicBezTo>
                    <a:cubicBezTo>
                      <a:pt x="155" y="42"/>
                      <a:pt x="159" y="38"/>
                      <a:pt x="163" y="49"/>
                    </a:cubicBezTo>
                    <a:cubicBezTo>
                      <a:pt x="164" y="51"/>
                      <a:pt x="160" y="43"/>
                      <a:pt x="160" y="45"/>
                    </a:cubicBezTo>
                    <a:cubicBezTo>
                      <a:pt x="160" y="47"/>
                      <a:pt x="162" y="49"/>
                      <a:pt x="163" y="51"/>
                    </a:cubicBezTo>
                    <a:cubicBezTo>
                      <a:pt x="155" y="62"/>
                      <a:pt x="147" y="39"/>
                      <a:pt x="142" y="33"/>
                    </a:cubicBezTo>
                    <a:cubicBezTo>
                      <a:pt x="148" y="23"/>
                      <a:pt x="151" y="36"/>
                      <a:pt x="159" y="39"/>
                    </a:cubicBezTo>
                    <a:cubicBezTo>
                      <a:pt x="160" y="46"/>
                      <a:pt x="163" y="50"/>
                      <a:pt x="162" y="57"/>
                    </a:cubicBezTo>
                    <a:cubicBezTo>
                      <a:pt x="159" y="49"/>
                      <a:pt x="165" y="44"/>
                      <a:pt x="168" y="55"/>
                    </a:cubicBezTo>
                    <a:cubicBezTo>
                      <a:pt x="177" y="54"/>
                      <a:pt x="178" y="55"/>
                      <a:pt x="175" y="63"/>
                    </a:cubicBezTo>
                    <a:cubicBezTo>
                      <a:pt x="174" y="62"/>
                      <a:pt x="165" y="57"/>
                      <a:pt x="172" y="54"/>
                    </a:cubicBezTo>
                    <a:cubicBezTo>
                      <a:pt x="173" y="53"/>
                      <a:pt x="174" y="57"/>
                      <a:pt x="175" y="58"/>
                    </a:cubicBezTo>
                    <a:cubicBezTo>
                      <a:pt x="180" y="65"/>
                      <a:pt x="175" y="62"/>
                      <a:pt x="184" y="66"/>
                    </a:cubicBezTo>
                    <a:cubicBezTo>
                      <a:pt x="190" y="84"/>
                      <a:pt x="183" y="81"/>
                      <a:pt x="178" y="67"/>
                    </a:cubicBezTo>
                    <a:cubicBezTo>
                      <a:pt x="193" y="64"/>
                      <a:pt x="173" y="66"/>
                      <a:pt x="181" y="73"/>
                    </a:cubicBezTo>
                    <a:cubicBezTo>
                      <a:pt x="185" y="76"/>
                      <a:pt x="190" y="75"/>
                      <a:pt x="195" y="76"/>
                    </a:cubicBezTo>
                    <a:cubicBezTo>
                      <a:pt x="197" y="84"/>
                      <a:pt x="200" y="81"/>
                      <a:pt x="207" y="84"/>
                    </a:cubicBezTo>
                    <a:cubicBezTo>
                      <a:pt x="195" y="93"/>
                      <a:pt x="208" y="80"/>
                      <a:pt x="196" y="82"/>
                    </a:cubicBezTo>
                    <a:cubicBezTo>
                      <a:pt x="195" y="80"/>
                      <a:pt x="193" y="78"/>
                      <a:pt x="192" y="76"/>
                    </a:cubicBezTo>
                    <a:cubicBezTo>
                      <a:pt x="191" y="75"/>
                      <a:pt x="189" y="71"/>
                      <a:pt x="190" y="72"/>
                    </a:cubicBezTo>
                    <a:cubicBezTo>
                      <a:pt x="193" y="73"/>
                      <a:pt x="199" y="79"/>
                      <a:pt x="199" y="79"/>
                    </a:cubicBezTo>
                    <a:cubicBezTo>
                      <a:pt x="204" y="93"/>
                      <a:pt x="196" y="87"/>
                      <a:pt x="205" y="94"/>
                    </a:cubicBezTo>
                    <a:cubicBezTo>
                      <a:pt x="208" y="102"/>
                      <a:pt x="217" y="100"/>
                      <a:pt x="208" y="105"/>
                    </a:cubicBezTo>
                    <a:cubicBezTo>
                      <a:pt x="214" y="88"/>
                      <a:pt x="214" y="105"/>
                      <a:pt x="223" y="108"/>
                    </a:cubicBezTo>
                    <a:cubicBezTo>
                      <a:pt x="222" y="131"/>
                      <a:pt x="218" y="129"/>
                      <a:pt x="216" y="115"/>
                    </a:cubicBezTo>
                    <a:cubicBezTo>
                      <a:pt x="218" y="104"/>
                      <a:pt x="213" y="96"/>
                      <a:pt x="205" y="88"/>
                    </a:cubicBezTo>
                    <a:cubicBezTo>
                      <a:pt x="207" y="87"/>
                      <a:pt x="208" y="84"/>
                      <a:pt x="210" y="85"/>
                    </a:cubicBezTo>
                    <a:cubicBezTo>
                      <a:pt x="213" y="88"/>
                      <a:pt x="216" y="97"/>
                      <a:pt x="216" y="97"/>
                    </a:cubicBezTo>
                    <a:cubicBezTo>
                      <a:pt x="217" y="104"/>
                      <a:pt x="220" y="109"/>
                      <a:pt x="217" y="115"/>
                    </a:cubicBezTo>
                    <a:cubicBezTo>
                      <a:pt x="222" y="125"/>
                      <a:pt x="220" y="137"/>
                      <a:pt x="231" y="139"/>
                    </a:cubicBezTo>
                    <a:cubicBezTo>
                      <a:pt x="227" y="156"/>
                      <a:pt x="227" y="138"/>
                      <a:pt x="226" y="132"/>
                    </a:cubicBezTo>
                    <a:cubicBezTo>
                      <a:pt x="232" y="123"/>
                      <a:pt x="234" y="131"/>
                      <a:pt x="237" y="138"/>
                    </a:cubicBezTo>
                    <a:cubicBezTo>
                      <a:pt x="235" y="146"/>
                      <a:pt x="234" y="147"/>
                      <a:pt x="226" y="150"/>
                    </a:cubicBezTo>
                    <a:cubicBezTo>
                      <a:pt x="219" y="160"/>
                      <a:pt x="225" y="150"/>
                      <a:pt x="228" y="151"/>
                    </a:cubicBezTo>
                    <a:cubicBezTo>
                      <a:pt x="231" y="152"/>
                      <a:pt x="230" y="157"/>
                      <a:pt x="232" y="160"/>
                    </a:cubicBezTo>
                    <a:cubicBezTo>
                      <a:pt x="232" y="164"/>
                      <a:pt x="229" y="168"/>
                      <a:pt x="231" y="171"/>
                    </a:cubicBezTo>
                    <a:cubicBezTo>
                      <a:pt x="233" y="173"/>
                      <a:pt x="233" y="160"/>
                      <a:pt x="234" y="163"/>
                    </a:cubicBezTo>
                    <a:cubicBezTo>
                      <a:pt x="235" y="167"/>
                      <a:pt x="233" y="171"/>
                      <a:pt x="232" y="175"/>
                    </a:cubicBezTo>
                    <a:cubicBezTo>
                      <a:pt x="239" y="177"/>
                      <a:pt x="241" y="185"/>
                      <a:pt x="232" y="181"/>
                    </a:cubicBezTo>
                    <a:cubicBezTo>
                      <a:pt x="233" y="184"/>
                      <a:pt x="237" y="187"/>
                      <a:pt x="238" y="190"/>
                    </a:cubicBezTo>
                    <a:cubicBezTo>
                      <a:pt x="239" y="194"/>
                      <a:pt x="234" y="202"/>
                      <a:pt x="234" y="202"/>
                    </a:cubicBezTo>
                  </a:path>
                </a:pathLst>
              </a:custGeom>
              <a:noFill/>
              <a:ln w="9525">
                <a:solidFill>
                  <a:srgbClr val="000000"/>
                </a:solidFill>
                <a:round/>
                <a:headEnd/>
                <a:tailEnd/>
              </a:ln>
              <a:effectLst/>
            </p:spPr>
            <p:txBody>
              <a:bodyPr/>
              <a:lstStyle/>
              <a:p>
                <a:endParaRPr lang="de-DE"/>
              </a:p>
            </p:txBody>
          </p:sp>
          <p:sp>
            <p:nvSpPr>
              <p:cNvPr id="523317" name="Freeform 53"/>
              <p:cNvSpPr>
                <a:spLocks/>
              </p:cNvSpPr>
              <p:nvPr/>
            </p:nvSpPr>
            <p:spPr bwMode="auto">
              <a:xfrm>
                <a:off x="2409" y="2870"/>
                <a:ext cx="386" cy="378"/>
              </a:xfrm>
              <a:custGeom>
                <a:avLst/>
                <a:gdLst/>
                <a:ahLst/>
                <a:cxnLst>
                  <a:cxn ang="0">
                    <a:pos x="372" y="210"/>
                  </a:cxn>
                  <a:cxn ang="0">
                    <a:pos x="374" y="234"/>
                  </a:cxn>
                  <a:cxn ang="0">
                    <a:pos x="371" y="234"/>
                  </a:cxn>
                  <a:cxn ang="0">
                    <a:pos x="363" y="258"/>
                  </a:cxn>
                  <a:cxn ang="0">
                    <a:pos x="351" y="270"/>
                  </a:cxn>
                  <a:cxn ang="0">
                    <a:pos x="351" y="280"/>
                  </a:cxn>
                  <a:cxn ang="0">
                    <a:pos x="342" y="291"/>
                  </a:cxn>
                  <a:cxn ang="0">
                    <a:pos x="327" y="306"/>
                  </a:cxn>
                  <a:cxn ang="0">
                    <a:pos x="330" y="312"/>
                  </a:cxn>
                  <a:cxn ang="0">
                    <a:pos x="312" y="318"/>
                  </a:cxn>
                  <a:cxn ang="0">
                    <a:pos x="305" y="322"/>
                  </a:cxn>
                  <a:cxn ang="0">
                    <a:pos x="288" y="348"/>
                  </a:cxn>
                  <a:cxn ang="0">
                    <a:pos x="285" y="348"/>
                  </a:cxn>
                  <a:cxn ang="0">
                    <a:pos x="255" y="349"/>
                  </a:cxn>
                  <a:cxn ang="0">
                    <a:pos x="245" y="351"/>
                  </a:cxn>
                  <a:cxn ang="0">
                    <a:pos x="248" y="355"/>
                  </a:cxn>
                  <a:cxn ang="0">
                    <a:pos x="240" y="360"/>
                  </a:cxn>
                  <a:cxn ang="0">
                    <a:pos x="203" y="361"/>
                  </a:cxn>
                  <a:cxn ang="0">
                    <a:pos x="221" y="363"/>
                  </a:cxn>
                  <a:cxn ang="0">
                    <a:pos x="180" y="361"/>
                  </a:cxn>
                  <a:cxn ang="0">
                    <a:pos x="180" y="366"/>
                  </a:cxn>
                  <a:cxn ang="0">
                    <a:pos x="146" y="355"/>
                  </a:cxn>
                  <a:cxn ang="0">
                    <a:pos x="123" y="343"/>
                  </a:cxn>
                  <a:cxn ang="0">
                    <a:pos x="105" y="336"/>
                  </a:cxn>
                  <a:cxn ang="0">
                    <a:pos x="101" y="336"/>
                  </a:cxn>
                  <a:cxn ang="0">
                    <a:pos x="80" y="316"/>
                  </a:cxn>
                  <a:cxn ang="0">
                    <a:pos x="65" y="306"/>
                  </a:cxn>
                  <a:cxn ang="0">
                    <a:pos x="45" y="280"/>
                  </a:cxn>
                  <a:cxn ang="0">
                    <a:pos x="32" y="256"/>
                  </a:cxn>
                  <a:cxn ang="0">
                    <a:pos x="26" y="262"/>
                  </a:cxn>
                  <a:cxn ang="0">
                    <a:pos x="24" y="240"/>
                  </a:cxn>
                  <a:cxn ang="0">
                    <a:pos x="20" y="226"/>
                  </a:cxn>
                  <a:cxn ang="0">
                    <a:pos x="11" y="219"/>
                  </a:cxn>
                  <a:cxn ang="0">
                    <a:pos x="15" y="204"/>
                  </a:cxn>
                  <a:cxn ang="0">
                    <a:pos x="3" y="190"/>
                  </a:cxn>
                  <a:cxn ang="0">
                    <a:pos x="14" y="177"/>
                  </a:cxn>
                  <a:cxn ang="0">
                    <a:pos x="12" y="186"/>
                  </a:cxn>
                  <a:cxn ang="0">
                    <a:pos x="18" y="163"/>
                  </a:cxn>
                  <a:cxn ang="0">
                    <a:pos x="12" y="147"/>
                  </a:cxn>
                  <a:cxn ang="0">
                    <a:pos x="23" y="141"/>
                  </a:cxn>
                  <a:cxn ang="0">
                    <a:pos x="30" y="150"/>
                  </a:cxn>
                  <a:cxn ang="0">
                    <a:pos x="24" y="132"/>
                  </a:cxn>
                  <a:cxn ang="0">
                    <a:pos x="26" y="111"/>
                  </a:cxn>
                  <a:cxn ang="0">
                    <a:pos x="48" y="88"/>
                  </a:cxn>
                  <a:cxn ang="0">
                    <a:pos x="41" y="88"/>
                  </a:cxn>
                  <a:cxn ang="0">
                    <a:pos x="56" y="73"/>
                  </a:cxn>
                  <a:cxn ang="0">
                    <a:pos x="57" y="72"/>
                  </a:cxn>
                  <a:cxn ang="0">
                    <a:pos x="72" y="43"/>
                  </a:cxn>
                  <a:cxn ang="0">
                    <a:pos x="93" y="28"/>
                  </a:cxn>
                  <a:cxn ang="0">
                    <a:pos x="108" y="30"/>
                  </a:cxn>
                  <a:cxn ang="0">
                    <a:pos x="122" y="34"/>
                  </a:cxn>
                  <a:cxn ang="0">
                    <a:pos x="135" y="18"/>
                  </a:cxn>
                  <a:cxn ang="0">
                    <a:pos x="162" y="1"/>
                  </a:cxn>
                </a:cxnLst>
                <a:rect l="0" t="0" r="r" b="b"/>
                <a:pathLst>
                  <a:path w="386" h="378">
                    <a:moveTo>
                      <a:pt x="372" y="201"/>
                    </a:moveTo>
                    <a:cubicBezTo>
                      <a:pt x="382" y="198"/>
                      <a:pt x="386" y="201"/>
                      <a:pt x="377" y="208"/>
                    </a:cubicBezTo>
                    <a:cubicBezTo>
                      <a:pt x="375" y="207"/>
                      <a:pt x="373" y="204"/>
                      <a:pt x="371" y="205"/>
                    </a:cubicBezTo>
                    <a:cubicBezTo>
                      <a:pt x="369" y="206"/>
                      <a:pt x="372" y="208"/>
                      <a:pt x="372" y="210"/>
                    </a:cubicBezTo>
                    <a:cubicBezTo>
                      <a:pt x="372" y="212"/>
                      <a:pt x="370" y="218"/>
                      <a:pt x="371" y="216"/>
                    </a:cubicBezTo>
                    <a:cubicBezTo>
                      <a:pt x="379" y="203"/>
                      <a:pt x="370" y="206"/>
                      <a:pt x="380" y="204"/>
                    </a:cubicBezTo>
                    <a:cubicBezTo>
                      <a:pt x="381" y="212"/>
                      <a:pt x="382" y="216"/>
                      <a:pt x="375" y="220"/>
                    </a:cubicBezTo>
                    <a:cubicBezTo>
                      <a:pt x="375" y="225"/>
                      <a:pt x="376" y="230"/>
                      <a:pt x="374" y="234"/>
                    </a:cubicBezTo>
                    <a:cubicBezTo>
                      <a:pt x="373" y="236"/>
                      <a:pt x="370" y="234"/>
                      <a:pt x="369" y="232"/>
                    </a:cubicBezTo>
                    <a:cubicBezTo>
                      <a:pt x="368" y="230"/>
                      <a:pt x="371" y="229"/>
                      <a:pt x="372" y="228"/>
                    </a:cubicBezTo>
                    <a:cubicBezTo>
                      <a:pt x="377" y="238"/>
                      <a:pt x="365" y="241"/>
                      <a:pt x="357" y="243"/>
                    </a:cubicBezTo>
                    <a:cubicBezTo>
                      <a:pt x="354" y="230"/>
                      <a:pt x="356" y="232"/>
                      <a:pt x="371" y="234"/>
                    </a:cubicBezTo>
                    <a:cubicBezTo>
                      <a:pt x="371" y="238"/>
                      <a:pt x="374" y="243"/>
                      <a:pt x="372" y="246"/>
                    </a:cubicBezTo>
                    <a:cubicBezTo>
                      <a:pt x="371" y="248"/>
                      <a:pt x="366" y="246"/>
                      <a:pt x="365" y="244"/>
                    </a:cubicBezTo>
                    <a:cubicBezTo>
                      <a:pt x="364" y="243"/>
                      <a:pt x="367" y="241"/>
                      <a:pt x="368" y="240"/>
                    </a:cubicBezTo>
                    <a:cubicBezTo>
                      <a:pt x="371" y="250"/>
                      <a:pt x="373" y="254"/>
                      <a:pt x="363" y="258"/>
                    </a:cubicBezTo>
                    <a:cubicBezTo>
                      <a:pt x="361" y="243"/>
                      <a:pt x="370" y="255"/>
                      <a:pt x="360" y="261"/>
                    </a:cubicBezTo>
                    <a:cubicBezTo>
                      <a:pt x="364" y="270"/>
                      <a:pt x="355" y="267"/>
                      <a:pt x="350" y="265"/>
                    </a:cubicBezTo>
                    <a:cubicBezTo>
                      <a:pt x="361" y="263"/>
                      <a:pt x="360" y="268"/>
                      <a:pt x="357" y="277"/>
                    </a:cubicBezTo>
                    <a:cubicBezTo>
                      <a:pt x="355" y="275"/>
                      <a:pt x="354" y="268"/>
                      <a:pt x="351" y="270"/>
                    </a:cubicBezTo>
                    <a:cubicBezTo>
                      <a:pt x="350" y="271"/>
                      <a:pt x="348" y="279"/>
                      <a:pt x="342" y="283"/>
                    </a:cubicBezTo>
                    <a:cubicBezTo>
                      <a:pt x="347" y="276"/>
                      <a:pt x="349" y="285"/>
                      <a:pt x="342" y="286"/>
                    </a:cubicBezTo>
                    <a:cubicBezTo>
                      <a:pt x="330" y="282"/>
                      <a:pt x="329" y="280"/>
                      <a:pt x="338" y="271"/>
                    </a:cubicBezTo>
                    <a:cubicBezTo>
                      <a:pt x="346" y="285"/>
                      <a:pt x="341" y="285"/>
                      <a:pt x="351" y="280"/>
                    </a:cubicBezTo>
                    <a:cubicBezTo>
                      <a:pt x="354" y="290"/>
                      <a:pt x="353" y="293"/>
                      <a:pt x="344" y="298"/>
                    </a:cubicBezTo>
                    <a:cubicBezTo>
                      <a:pt x="334" y="292"/>
                      <a:pt x="344" y="283"/>
                      <a:pt x="339" y="292"/>
                    </a:cubicBezTo>
                    <a:cubicBezTo>
                      <a:pt x="338" y="290"/>
                      <a:pt x="334" y="287"/>
                      <a:pt x="336" y="286"/>
                    </a:cubicBezTo>
                    <a:cubicBezTo>
                      <a:pt x="338" y="285"/>
                      <a:pt x="343" y="289"/>
                      <a:pt x="342" y="291"/>
                    </a:cubicBezTo>
                    <a:cubicBezTo>
                      <a:pt x="341" y="294"/>
                      <a:pt x="336" y="293"/>
                      <a:pt x="333" y="294"/>
                    </a:cubicBezTo>
                    <a:cubicBezTo>
                      <a:pt x="336" y="304"/>
                      <a:pt x="340" y="307"/>
                      <a:pt x="327" y="304"/>
                    </a:cubicBezTo>
                    <a:cubicBezTo>
                      <a:pt x="327" y="307"/>
                      <a:pt x="326" y="309"/>
                      <a:pt x="326" y="312"/>
                    </a:cubicBezTo>
                    <a:cubicBezTo>
                      <a:pt x="326" y="314"/>
                      <a:pt x="327" y="304"/>
                      <a:pt x="327" y="306"/>
                    </a:cubicBezTo>
                    <a:cubicBezTo>
                      <a:pt x="327" y="310"/>
                      <a:pt x="326" y="315"/>
                      <a:pt x="326" y="319"/>
                    </a:cubicBezTo>
                    <a:cubicBezTo>
                      <a:pt x="326" y="322"/>
                      <a:pt x="329" y="313"/>
                      <a:pt x="327" y="310"/>
                    </a:cubicBezTo>
                    <a:cubicBezTo>
                      <a:pt x="326" y="308"/>
                      <a:pt x="325" y="314"/>
                      <a:pt x="324" y="316"/>
                    </a:cubicBezTo>
                    <a:cubicBezTo>
                      <a:pt x="318" y="312"/>
                      <a:pt x="317" y="312"/>
                      <a:pt x="330" y="312"/>
                    </a:cubicBezTo>
                    <a:cubicBezTo>
                      <a:pt x="332" y="312"/>
                      <a:pt x="326" y="313"/>
                      <a:pt x="324" y="313"/>
                    </a:cubicBezTo>
                    <a:cubicBezTo>
                      <a:pt x="321" y="314"/>
                      <a:pt x="318" y="314"/>
                      <a:pt x="315" y="315"/>
                    </a:cubicBezTo>
                    <a:cubicBezTo>
                      <a:pt x="314" y="314"/>
                      <a:pt x="312" y="312"/>
                      <a:pt x="311" y="313"/>
                    </a:cubicBezTo>
                    <a:cubicBezTo>
                      <a:pt x="310" y="314"/>
                      <a:pt x="314" y="319"/>
                      <a:pt x="312" y="318"/>
                    </a:cubicBezTo>
                    <a:cubicBezTo>
                      <a:pt x="310" y="317"/>
                      <a:pt x="310" y="314"/>
                      <a:pt x="309" y="312"/>
                    </a:cubicBezTo>
                    <a:cubicBezTo>
                      <a:pt x="321" y="308"/>
                      <a:pt x="319" y="320"/>
                      <a:pt x="311" y="324"/>
                    </a:cubicBezTo>
                    <a:cubicBezTo>
                      <a:pt x="304" y="333"/>
                      <a:pt x="302" y="333"/>
                      <a:pt x="291" y="331"/>
                    </a:cubicBezTo>
                    <a:cubicBezTo>
                      <a:pt x="294" y="325"/>
                      <a:pt x="299" y="325"/>
                      <a:pt x="305" y="322"/>
                    </a:cubicBezTo>
                    <a:cubicBezTo>
                      <a:pt x="311" y="325"/>
                      <a:pt x="304" y="336"/>
                      <a:pt x="308" y="318"/>
                    </a:cubicBezTo>
                    <a:cubicBezTo>
                      <a:pt x="310" y="322"/>
                      <a:pt x="315" y="338"/>
                      <a:pt x="305" y="330"/>
                    </a:cubicBezTo>
                    <a:cubicBezTo>
                      <a:pt x="300" y="317"/>
                      <a:pt x="308" y="338"/>
                      <a:pt x="297" y="340"/>
                    </a:cubicBezTo>
                    <a:cubicBezTo>
                      <a:pt x="289" y="356"/>
                      <a:pt x="292" y="359"/>
                      <a:pt x="288" y="348"/>
                    </a:cubicBezTo>
                    <a:cubicBezTo>
                      <a:pt x="287" y="336"/>
                      <a:pt x="286" y="333"/>
                      <a:pt x="276" y="339"/>
                    </a:cubicBezTo>
                    <a:cubicBezTo>
                      <a:pt x="274" y="336"/>
                      <a:pt x="270" y="321"/>
                      <a:pt x="275" y="333"/>
                    </a:cubicBezTo>
                    <a:cubicBezTo>
                      <a:pt x="271" y="349"/>
                      <a:pt x="273" y="338"/>
                      <a:pt x="281" y="336"/>
                    </a:cubicBezTo>
                    <a:cubicBezTo>
                      <a:pt x="292" y="330"/>
                      <a:pt x="288" y="342"/>
                      <a:pt x="285" y="348"/>
                    </a:cubicBezTo>
                    <a:cubicBezTo>
                      <a:pt x="282" y="347"/>
                      <a:pt x="278" y="348"/>
                      <a:pt x="276" y="345"/>
                    </a:cubicBezTo>
                    <a:cubicBezTo>
                      <a:pt x="275" y="343"/>
                      <a:pt x="278" y="334"/>
                      <a:pt x="278" y="337"/>
                    </a:cubicBezTo>
                    <a:cubicBezTo>
                      <a:pt x="278" y="349"/>
                      <a:pt x="276" y="350"/>
                      <a:pt x="266" y="352"/>
                    </a:cubicBezTo>
                    <a:cubicBezTo>
                      <a:pt x="262" y="351"/>
                      <a:pt x="258" y="351"/>
                      <a:pt x="255" y="349"/>
                    </a:cubicBezTo>
                    <a:cubicBezTo>
                      <a:pt x="254" y="348"/>
                      <a:pt x="259" y="347"/>
                      <a:pt x="260" y="348"/>
                    </a:cubicBezTo>
                    <a:cubicBezTo>
                      <a:pt x="261" y="349"/>
                      <a:pt x="258" y="353"/>
                      <a:pt x="258" y="352"/>
                    </a:cubicBezTo>
                    <a:cubicBezTo>
                      <a:pt x="259" y="350"/>
                      <a:pt x="260" y="347"/>
                      <a:pt x="261" y="345"/>
                    </a:cubicBezTo>
                    <a:cubicBezTo>
                      <a:pt x="269" y="356"/>
                      <a:pt x="250" y="351"/>
                      <a:pt x="245" y="351"/>
                    </a:cubicBezTo>
                    <a:cubicBezTo>
                      <a:pt x="245" y="348"/>
                      <a:pt x="244" y="340"/>
                      <a:pt x="246" y="342"/>
                    </a:cubicBezTo>
                    <a:cubicBezTo>
                      <a:pt x="250" y="346"/>
                      <a:pt x="249" y="352"/>
                      <a:pt x="251" y="357"/>
                    </a:cubicBezTo>
                    <a:cubicBezTo>
                      <a:pt x="252" y="359"/>
                      <a:pt x="248" y="353"/>
                      <a:pt x="246" y="351"/>
                    </a:cubicBezTo>
                    <a:cubicBezTo>
                      <a:pt x="260" y="346"/>
                      <a:pt x="254" y="352"/>
                      <a:pt x="248" y="355"/>
                    </a:cubicBezTo>
                    <a:cubicBezTo>
                      <a:pt x="244" y="357"/>
                      <a:pt x="241" y="357"/>
                      <a:pt x="236" y="358"/>
                    </a:cubicBezTo>
                    <a:cubicBezTo>
                      <a:pt x="224" y="357"/>
                      <a:pt x="211" y="363"/>
                      <a:pt x="234" y="355"/>
                    </a:cubicBezTo>
                    <a:cubicBezTo>
                      <a:pt x="247" y="357"/>
                      <a:pt x="247" y="357"/>
                      <a:pt x="245" y="369"/>
                    </a:cubicBezTo>
                    <a:cubicBezTo>
                      <a:pt x="243" y="366"/>
                      <a:pt x="243" y="361"/>
                      <a:pt x="240" y="360"/>
                    </a:cubicBezTo>
                    <a:cubicBezTo>
                      <a:pt x="238" y="360"/>
                      <a:pt x="238" y="363"/>
                      <a:pt x="236" y="363"/>
                    </a:cubicBezTo>
                    <a:cubicBezTo>
                      <a:pt x="228" y="365"/>
                      <a:pt x="219" y="365"/>
                      <a:pt x="210" y="366"/>
                    </a:cubicBezTo>
                    <a:cubicBezTo>
                      <a:pt x="206" y="365"/>
                      <a:pt x="201" y="366"/>
                      <a:pt x="198" y="364"/>
                    </a:cubicBezTo>
                    <a:cubicBezTo>
                      <a:pt x="196" y="363"/>
                      <a:pt x="201" y="361"/>
                      <a:pt x="203" y="361"/>
                    </a:cubicBezTo>
                    <a:cubicBezTo>
                      <a:pt x="206" y="361"/>
                      <a:pt x="216" y="364"/>
                      <a:pt x="213" y="363"/>
                    </a:cubicBezTo>
                    <a:cubicBezTo>
                      <a:pt x="209" y="362"/>
                      <a:pt x="204" y="361"/>
                      <a:pt x="200" y="360"/>
                    </a:cubicBezTo>
                    <a:cubicBezTo>
                      <a:pt x="201" y="346"/>
                      <a:pt x="201" y="347"/>
                      <a:pt x="210" y="354"/>
                    </a:cubicBezTo>
                    <a:cubicBezTo>
                      <a:pt x="213" y="359"/>
                      <a:pt x="216" y="360"/>
                      <a:pt x="221" y="363"/>
                    </a:cubicBezTo>
                    <a:cubicBezTo>
                      <a:pt x="223" y="362"/>
                      <a:pt x="226" y="360"/>
                      <a:pt x="227" y="361"/>
                    </a:cubicBezTo>
                    <a:cubicBezTo>
                      <a:pt x="228" y="362"/>
                      <a:pt x="226" y="366"/>
                      <a:pt x="224" y="366"/>
                    </a:cubicBezTo>
                    <a:cubicBezTo>
                      <a:pt x="213" y="368"/>
                      <a:pt x="202" y="363"/>
                      <a:pt x="191" y="361"/>
                    </a:cubicBezTo>
                    <a:cubicBezTo>
                      <a:pt x="173" y="343"/>
                      <a:pt x="190" y="378"/>
                      <a:pt x="180" y="361"/>
                    </a:cubicBezTo>
                    <a:cubicBezTo>
                      <a:pt x="178" y="362"/>
                      <a:pt x="176" y="364"/>
                      <a:pt x="173" y="364"/>
                    </a:cubicBezTo>
                    <a:cubicBezTo>
                      <a:pt x="170" y="364"/>
                      <a:pt x="163" y="358"/>
                      <a:pt x="164" y="361"/>
                    </a:cubicBezTo>
                    <a:cubicBezTo>
                      <a:pt x="165" y="363"/>
                      <a:pt x="167" y="367"/>
                      <a:pt x="167" y="367"/>
                    </a:cubicBezTo>
                    <a:cubicBezTo>
                      <a:pt x="181" y="361"/>
                      <a:pt x="190" y="368"/>
                      <a:pt x="180" y="366"/>
                    </a:cubicBezTo>
                    <a:cubicBezTo>
                      <a:pt x="180" y="362"/>
                      <a:pt x="181" y="358"/>
                      <a:pt x="179" y="355"/>
                    </a:cubicBezTo>
                    <a:cubicBezTo>
                      <a:pt x="179" y="354"/>
                      <a:pt x="174" y="364"/>
                      <a:pt x="174" y="364"/>
                    </a:cubicBezTo>
                    <a:cubicBezTo>
                      <a:pt x="167" y="373"/>
                      <a:pt x="170" y="371"/>
                      <a:pt x="162" y="373"/>
                    </a:cubicBezTo>
                    <a:cubicBezTo>
                      <a:pt x="161" y="357"/>
                      <a:pt x="159" y="361"/>
                      <a:pt x="146" y="355"/>
                    </a:cubicBezTo>
                    <a:cubicBezTo>
                      <a:pt x="144" y="350"/>
                      <a:pt x="140" y="339"/>
                      <a:pt x="146" y="345"/>
                    </a:cubicBezTo>
                    <a:cubicBezTo>
                      <a:pt x="150" y="349"/>
                      <a:pt x="151" y="356"/>
                      <a:pt x="155" y="361"/>
                    </a:cubicBezTo>
                    <a:cubicBezTo>
                      <a:pt x="142" y="365"/>
                      <a:pt x="136" y="354"/>
                      <a:pt x="125" y="349"/>
                    </a:cubicBezTo>
                    <a:cubicBezTo>
                      <a:pt x="124" y="347"/>
                      <a:pt x="115" y="332"/>
                      <a:pt x="123" y="343"/>
                    </a:cubicBezTo>
                    <a:cubicBezTo>
                      <a:pt x="126" y="352"/>
                      <a:pt x="137" y="353"/>
                      <a:pt x="146" y="355"/>
                    </a:cubicBezTo>
                    <a:cubicBezTo>
                      <a:pt x="138" y="363"/>
                      <a:pt x="129" y="361"/>
                      <a:pt x="122" y="352"/>
                    </a:cubicBezTo>
                    <a:cubicBezTo>
                      <a:pt x="128" y="343"/>
                      <a:pt x="129" y="356"/>
                      <a:pt x="117" y="352"/>
                    </a:cubicBezTo>
                    <a:cubicBezTo>
                      <a:pt x="113" y="345"/>
                      <a:pt x="113" y="338"/>
                      <a:pt x="105" y="336"/>
                    </a:cubicBezTo>
                    <a:cubicBezTo>
                      <a:pt x="109" y="345"/>
                      <a:pt x="96" y="333"/>
                      <a:pt x="111" y="339"/>
                    </a:cubicBezTo>
                    <a:cubicBezTo>
                      <a:pt x="112" y="340"/>
                      <a:pt x="114" y="343"/>
                      <a:pt x="114" y="343"/>
                    </a:cubicBezTo>
                    <a:cubicBezTo>
                      <a:pt x="106" y="341"/>
                      <a:pt x="93" y="341"/>
                      <a:pt x="98" y="330"/>
                    </a:cubicBezTo>
                    <a:cubicBezTo>
                      <a:pt x="99" y="332"/>
                      <a:pt x="99" y="337"/>
                      <a:pt x="101" y="336"/>
                    </a:cubicBezTo>
                    <a:cubicBezTo>
                      <a:pt x="103" y="335"/>
                      <a:pt x="103" y="330"/>
                      <a:pt x="102" y="328"/>
                    </a:cubicBezTo>
                    <a:cubicBezTo>
                      <a:pt x="101" y="326"/>
                      <a:pt x="100" y="331"/>
                      <a:pt x="99" y="333"/>
                    </a:cubicBezTo>
                    <a:cubicBezTo>
                      <a:pt x="88" y="331"/>
                      <a:pt x="85" y="330"/>
                      <a:pt x="77" y="324"/>
                    </a:cubicBezTo>
                    <a:cubicBezTo>
                      <a:pt x="74" y="319"/>
                      <a:pt x="70" y="310"/>
                      <a:pt x="80" y="316"/>
                    </a:cubicBezTo>
                    <a:cubicBezTo>
                      <a:pt x="83" y="329"/>
                      <a:pt x="75" y="322"/>
                      <a:pt x="69" y="316"/>
                    </a:cubicBezTo>
                    <a:cubicBezTo>
                      <a:pt x="67" y="296"/>
                      <a:pt x="73" y="311"/>
                      <a:pt x="69" y="316"/>
                    </a:cubicBezTo>
                    <a:cubicBezTo>
                      <a:pt x="68" y="311"/>
                      <a:pt x="53" y="288"/>
                      <a:pt x="62" y="303"/>
                    </a:cubicBezTo>
                    <a:cubicBezTo>
                      <a:pt x="63" y="296"/>
                      <a:pt x="63" y="296"/>
                      <a:pt x="65" y="306"/>
                    </a:cubicBezTo>
                    <a:cubicBezTo>
                      <a:pt x="67" y="315"/>
                      <a:pt x="67" y="313"/>
                      <a:pt x="59" y="307"/>
                    </a:cubicBezTo>
                    <a:cubicBezTo>
                      <a:pt x="53" y="294"/>
                      <a:pt x="55" y="300"/>
                      <a:pt x="51" y="289"/>
                    </a:cubicBezTo>
                    <a:cubicBezTo>
                      <a:pt x="38" y="295"/>
                      <a:pt x="30" y="267"/>
                      <a:pt x="39" y="282"/>
                    </a:cubicBezTo>
                    <a:cubicBezTo>
                      <a:pt x="41" y="281"/>
                      <a:pt x="43" y="279"/>
                      <a:pt x="45" y="280"/>
                    </a:cubicBezTo>
                    <a:cubicBezTo>
                      <a:pt x="48" y="282"/>
                      <a:pt x="52" y="292"/>
                      <a:pt x="48" y="291"/>
                    </a:cubicBezTo>
                    <a:cubicBezTo>
                      <a:pt x="44" y="290"/>
                      <a:pt x="43" y="284"/>
                      <a:pt x="39" y="282"/>
                    </a:cubicBezTo>
                    <a:cubicBezTo>
                      <a:pt x="36" y="276"/>
                      <a:pt x="35" y="270"/>
                      <a:pt x="33" y="264"/>
                    </a:cubicBezTo>
                    <a:cubicBezTo>
                      <a:pt x="33" y="261"/>
                      <a:pt x="30" y="258"/>
                      <a:pt x="32" y="256"/>
                    </a:cubicBezTo>
                    <a:cubicBezTo>
                      <a:pt x="34" y="254"/>
                      <a:pt x="38" y="257"/>
                      <a:pt x="38" y="259"/>
                    </a:cubicBezTo>
                    <a:cubicBezTo>
                      <a:pt x="39" y="266"/>
                      <a:pt x="36" y="272"/>
                      <a:pt x="35" y="279"/>
                    </a:cubicBezTo>
                    <a:cubicBezTo>
                      <a:pt x="32" y="271"/>
                      <a:pt x="35" y="242"/>
                      <a:pt x="30" y="265"/>
                    </a:cubicBezTo>
                    <a:cubicBezTo>
                      <a:pt x="29" y="264"/>
                      <a:pt x="28" y="262"/>
                      <a:pt x="26" y="262"/>
                    </a:cubicBezTo>
                    <a:cubicBezTo>
                      <a:pt x="24" y="262"/>
                      <a:pt x="22" y="266"/>
                      <a:pt x="21" y="264"/>
                    </a:cubicBezTo>
                    <a:cubicBezTo>
                      <a:pt x="19" y="261"/>
                      <a:pt x="19" y="256"/>
                      <a:pt x="20" y="252"/>
                    </a:cubicBezTo>
                    <a:cubicBezTo>
                      <a:pt x="21" y="250"/>
                      <a:pt x="22" y="257"/>
                      <a:pt x="23" y="259"/>
                    </a:cubicBezTo>
                    <a:cubicBezTo>
                      <a:pt x="23" y="253"/>
                      <a:pt x="22" y="246"/>
                      <a:pt x="24" y="240"/>
                    </a:cubicBezTo>
                    <a:cubicBezTo>
                      <a:pt x="25" y="238"/>
                      <a:pt x="32" y="258"/>
                      <a:pt x="29" y="255"/>
                    </a:cubicBezTo>
                    <a:cubicBezTo>
                      <a:pt x="26" y="251"/>
                      <a:pt x="26" y="245"/>
                      <a:pt x="23" y="241"/>
                    </a:cubicBezTo>
                    <a:cubicBezTo>
                      <a:pt x="21" y="238"/>
                      <a:pt x="19" y="236"/>
                      <a:pt x="17" y="234"/>
                    </a:cubicBezTo>
                    <a:cubicBezTo>
                      <a:pt x="14" y="222"/>
                      <a:pt x="2" y="224"/>
                      <a:pt x="20" y="226"/>
                    </a:cubicBezTo>
                    <a:cubicBezTo>
                      <a:pt x="25" y="235"/>
                      <a:pt x="28" y="229"/>
                      <a:pt x="32" y="240"/>
                    </a:cubicBezTo>
                    <a:cubicBezTo>
                      <a:pt x="27" y="252"/>
                      <a:pt x="24" y="240"/>
                      <a:pt x="21" y="232"/>
                    </a:cubicBezTo>
                    <a:cubicBezTo>
                      <a:pt x="20" y="222"/>
                      <a:pt x="14" y="217"/>
                      <a:pt x="9" y="208"/>
                    </a:cubicBezTo>
                    <a:cubicBezTo>
                      <a:pt x="10" y="212"/>
                      <a:pt x="10" y="215"/>
                      <a:pt x="11" y="219"/>
                    </a:cubicBezTo>
                    <a:cubicBezTo>
                      <a:pt x="12" y="221"/>
                      <a:pt x="13" y="221"/>
                      <a:pt x="14" y="223"/>
                    </a:cubicBezTo>
                    <a:cubicBezTo>
                      <a:pt x="15" y="225"/>
                      <a:pt x="15" y="230"/>
                      <a:pt x="15" y="228"/>
                    </a:cubicBezTo>
                    <a:cubicBezTo>
                      <a:pt x="15" y="225"/>
                      <a:pt x="14" y="223"/>
                      <a:pt x="14" y="220"/>
                    </a:cubicBezTo>
                    <a:cubicBezTo>
                      <a:pt x="14" y="215"/>
                      <a:pt x="13" y="209"/>
                      <a:pt x="15" y="204"/>
                    </a:cubicBezTo>
                    <a:cubicBezTo>
                      <a:pt x="18" y="197"/>
                      <a:pt x="27" y="225"/>
                      <a:pt x="20" y="225"/>
                    </a:cubicBezTo>
                    <a:cubicBezTo>
                      <a:pt x="15" y="225"/>
                      <a:pt x="16" y="215"/>
                      <a:pt x="14" y="211"/>
                    </a:cubicBezTo>
                    <a:cubicBezTo>
                      <a:pt x="12" y="207"/>
                      <a:pt x="8" y="203"/>
                      <a:pt x="6" y="199"/>
                    </a:cubicBezTo>
                    <a:cubicBezTo>
                      <a:pt x="5" y="196"/>
                      <a:pt x="0" y="190"/>
                      <a:pt x="3" y="190"/>
                    </a:cubicBezTo>
                    <a:cubicBezTo>
                      <a:pt x="7" y="190"/>
                      <a:pt x="7" y="196"/>
                      <a:pt x="9" y="199"/>
                    </a:cubicBezTo>
                    <a:cubicBezTo>
                      <a:pt x="14" y="197"/>
                      <a:pt x="26" y="190"/>
                      <a:pt x="26" y="201"/>
                    </a:cubicBezTo>
                    <a:cubicBezTo>
                      <a:pt x="26" y="203"/>
                      <a:pt x="25" y="198"/>
                      <a:pt x="24" y="196"/>
                    </a:cubicBezTo>
                    <a:cubicBezTo>
                      <a:pt x="11" y="209"/>
                      <a:pt x="15" y="186"/>
                      <a:pt x="14" y="177"/>
                    </a:cubicBezTo>
                    <a:cubicBezTo>
                      <a:pt x="17" y="154"/>
                      <a:pt x="13" y="180"/>
                      <a:pt x="17" y="198"/>
                    </a:cubicBezTo>
                    <a:cubicBezTo>
                      <a:pt x="17" y="200"/>
                      <a:pt x="19" y="194"/>
                      <a:pt x="20" y="192"/>
                    </a:cubicBezTo>
                    <a:cubicBezTo>
                      <a:pt x="24" y="186"/>
                      <a:pt x="23" y="187"/>
                      <a:pt x="29" y="186"/>
                    </a:cubicBezTo>
                    <a:cubicBezTo>
                      <a:pt x="20" y="197"/>
                      <a:pt x="21" y="197"/>
                      <a:pt x="12" y="186"/>
                    </a:cubicBezTo>
                    <a:cubicBezTo>
                      <a:pt x="10" y="188"/>
                      <a:pt x="11" y="198"/>
                      <a:pt x="12" y="195"/>
                    </a:cubicBezTo>
                    <a:cubicBezTo>
                      <a:pt x="22" y="170"/>
                      <a:pt x="7" y="183"/>
                      <a:pt x="18" y="175"/>
                    </a:cubicBezTo>
                    <a:cubicBezTo>
                      <a:pt x="22" y="147"/>
                      <a:pt x="24" y="167"/>
                      <a:pt x="11" y="163"/>
                    </a:cubicBezTo>
                    <a:cubicBezTo>
                      <a:pt x="13" y="147"/>
                      <a:pt x="17" y="154"/>
                      <a:pt x="18" y="163"/>
                    </a:cubicBezTo>
                    <a:cubicBezTo>
                      <a:pt x="16" y="187"/>
                      <a:pt x="14" y="168"/>
                      <a:pt x="12" y="160"/>
                    </a:cubicBezTo>
                    <a:cubicBezTo>
                      <a:pt x="16" y="153"/>
                      <a:pt x="20" y="161"/>
                      <a:pt x="12" y="163"/>
                    </a:cubicBezTo>
                    <a:cubicBezTo>
                      <a:pt x="15" y="152"/>
                      <a:pt x="14" y="149"/>
                      <a:pt x="23" y="144"/>
                    </a:cubicBezTo>
                    <a:cubicBezTo>
                      <a:pt x="19" y="162"/>
                      <a:pt x="17" y="163"/>
                      <a:pt x="12" y="147"/>
                    </a:cubicBezTo>
                    <a:cubicBezTo>
                      <a:pt x="13" y="142"/>
                      <a:pt x="12" y="137"/>
                      <a:pt x="14" y="132"/>
                    </a:cubicBezTo>
                    <a:cubicBezTo>
                      <a:pt x="15" y="130"/>
                      <a:pt x="13" y="137"/>
                      <a:pt x="15" y="138"/>
                    </a:cubicBezTo>
                    <a:cubicBezTo>
                      <a:pt x="16" y="139"/>
                      <a:pt x="18" y="137"/>
                      <a:pt x="20" y="136"/>
                    </a:cubicBezTo>
                    <a:cubicBezTo>
                      <a:pt x="21" y="138"/>
                      <a:pt x="23" y="139"/>
                      <a:pt x="23" y="141"/>
                    </a:cubicBezTo>
                    <a:cubicBezTo>
                      <a:pt x="23" y="143"/>
                      <a:pt x="18" y="146"/>
                      <a:pt x="18" y="144"/>
                    </a:cubicBezTo>
                    <a:cubicBezTo>
                      <a:pt x="18" y="140"/>
                      <a:pt x="21" y="136"/>
                      <a:pt x="23" y="132"/>
                    </a:cubicBezTo>
                    <a:cubicBezTo>
                      <a:pt x="24" y="131"/>
                      <a:pt x="26" y="131"/>
                      <a:pt x="27" y="130"/>
                    </a:cubicBezTo>
                    <a:cubicBezTo>
                      <a:pt x="39" y="137"/>
                      <a:pt x="45" y="162"/>
                      <a:pt x="30" y="150"/>
                    </a:cubicBezTo>
                    <a:cubicBezTo>
                      <a:pt x="29" y="137"/>
                      <a:pt x="27" y="131"/>
                      <a:pt x="29" y="117"/>
                    </a:cubicBezTo>
                    <a:cubicBezTo>
                      <a:pt x="31" y="131"/>
                      <a:pt x="20" y="123"/>
                      <a:pt x="32" y="118"/>
                    </a:cubicBezTo>
                    <a:cubicBezTo>
                      <a:pt x="34" y="129"/>
                      <a:pt x="22" y="127"/>
                      <a:pt x="26" y="115"/>
                    </a:cubicBezTo>
                    <a:cubicBezTo>
                      <a:pt x="25" y="121"/>
                      <a:pt x="29" y="129"/>
                      <a:pt x="24" y="132"/>
                    </a:cubicBezTo>
                    <a:cubicBezTo>
                      <a:pt x="18" y="135"/>
                      <a:pt x="20" y="109"/>
                      <a:pt x="21" y="108"/>
                    </a:cubicBezTo>
                    <a:cubicBezTo>
                      <a:pt x="23" y="106"/>
                      <a:pt x="26" y="106"/>
                      <a:pt x="29" y="105"/>
                    </a:cubicBezTo>
                    <a:cubicBezTo>
                      <a:pt x="35" y="111"/>
                      <a:pt x="36" y="112"/>
                      <a:pt x="32" y="120"/>
                    </a:cubicBezTo>
                    <a:cubicBezTo>
                      <a:pt x="23" y="110"/>
                      <a:pt x="33" y="91"/>
                      <a:pt x="26" y="111"/>
                    </a:cubicBezTo>
                    <a:cubicBezTo>
                      <a:pt x="25" y="103"/>
                      <a:pt x="22" y="88"/>
                      <a:pt x="35" y="96"/>
                    </a:cubicBezTo>
                    <a:cubicBezTo>
                      <a:pt x="31" y="121"/>
                      <a:pt x="30" y="100"/>
                      <a:pt x="32" y="93"/>
                    </a:cubicBezTo>
                    <a:cubicBezTo>
                      <a:pt x="39" y="99"/>
                      <a:pt x="38" y="89"/>
                      <a:pt x="44" y="97"/>
                    </a:cubicBezTo>
                    <a:cubicBezTo>
                      <a:pt x="40" y="123"/>
                      <a:pt x="37" y="94"/>
                      <a:pt x="48" y="88"/>
                    </a:cubicBezTo>
                    <a:cubicBezTo>
                      <a:pt x="47" y="93"/>
                      <a:pt x="47" y="98"/>
                      <a:pt x="45" y="102"/>
                    </a:cubicBezTo>
                    <a:cubicBezTo>
                      <a:pt x="44" y="104"/>
                      <a:pt x="40" y="105"/>
                      <a:pt x="39" y="103"/>
                    </a:cubicBezTo>
                    <a:cubicBezTo>
                      <a:pt x="37" y="96"/>
                      <a:pt x="41" y="90"/>
                      <a:pt x="44" y="85"/>
                    </a:cubicBezTo>
                    <a:cubicBezTo>
                      <a:pt x="45" y="92"/>
                      <a:pt x="43" y="113"/>
                      <a:pt x="41" y="88"/>
                    </a:cubicBezTo>
                    <a:cubicBezTo>
                      <a:pt x="43" y="69"/>
                      <a:pt x="50" y="79"/>
                      <a:pt x="48" y="94"/>
                    </a:cubicBezTo>
                    <a:cubicBezTo>
                      <a:pt x="43" y="78"/>
                      <a:pt x="42" y="66"/>
                      <a:pt x="60" y="63"/>
                    </a:cubicBezTo>
                    <a:cubicBezTo>
                      <a:pt x="61" y="67"/>
                      <a:pt x="65" y="74"/>
                      <a:pt x="59" y="78"/>
                    </a:cubicBezTo>
                    <a:cubicBezTo>
                      <a:pt x="57" y="79"/>
                      <a:pt x="55" y="75"/>
                      <a:pt x="56" y="73"/>
                    </a:cubicBezTo>
                    <a:cubicBezTo>
                      <a:pt x="57" y="72"/>
                      <a:pt x="59" y="75"/>
                      <a:pt x="60" y="76"/>
                    </a:cubicBezTo>
                    <a:cubicBezTo>
                      <a:pt x="58" y="99"/>
                      <a:pt x="55" y="79"/>
                      <a:pt x="57" y="70"/>
                    </a:cubicBezTo>
                    <a:cubicBezTo>
                      <a:pt x="58" y="72"/>
                      <a:pt x="60" y="74"/>
                      <a:pt x="60" y="76"/>
                    </a:cubicBezTo>
                    <a:cubicBezTo>
                      <a:pt x="60" y="78"/>
                      <a:pt x="57" y="74"/>
                      <a:pt x="57" y="72"/>
                    </a:cubicBezTo>
                    <a:cubicBezTo>
                      <a:pt x="57" y="67"/>
                      <a:pt x="60" y="63"/>
                      <a:pt x="62" y="58"/>
                    </a:cubicBezTo>
                    <a:cubicBezTo>
                      <a:pt x="72" y="63"/>
                      <a:pt x="67" y="71"/>
                      <a:pt x="65" y="60"/>
                    </a:cubicBezTo>
                    <a:cubicBezTo>
                      <a:pt x="68" y="54"/>
                      <a:pt x="71" y="48"/>
                      <a:pt x="77" y="55"/>
                    </a:cubicBezTo>
                    <a:cubicBezTo>
                      <a:pt x="65" y="65"/>
                      <a:pt x="70" y="52"/>
                      <a:pt x="72" y="43"/>
                    </a:cubicBezTo>
                    <a:cubicBezTo>
                      <a:pt x="85" y="47"/>
                      <a:pt x="79" y="58"/>
                      <a:pt x="78" y="70"/>
                    </a:cubicBezTo>
                    <a:cubicBezTo>
                      <a:pt x="77" y="62"/>
                      <a:pt x="77" y="56"/>
                      <a:pt x="84" y="51"/>
                    </a:cubicBezTo>
                    <a:cubicBezTo>
                      <a:pt x="77" y="66"/>
                      <a:pt x="77" y="45"/>
                      <a:pt x="87" y="40"/>
                    </a:cubicBezTo>
                    <a:cubicBezTo>
                      <a:pt x="80" y="60"/>
                      <a:pt x="83" y="33"/>
                      <a:pt x="93" y="28"/>
                    </a:cubicBezTo>
                    <a:cubicBezTo>
                      <a:pt x="97" y="34"/>
                      <a:pt x="99" y="59"/>
                      <a:pt x="92" y="34"/>
                    </a:cubicBezTo>
                    <a:cubicBezTo>
                      <a:pt x="106" y="20"/>
                      <a:pt x="99" y="42"/>
                      <a:pt x="93" y="48"/>
                    </a:cubicBezTo>
                    <a:cubicBezTo>
                      <a:pt x="90" y="35"/>
                      <a:pt x="101" y="38"/>
                      <a:pt x="110" y="40"/>
                    </a:cubicBezTo>
                    <a:cubicBezTo>
                      <a:pt x="106" y="62"/>
                      <a:pt x="102" y="44"/>
                      <a:pt x="108" y="30"/>
                    </a:cubicBezTo>
                    <a:cubicBezTo>
                      <a:pt x="109" y="28"/>
                      <a:pt x="111" y="29"/>
                      <a:pt x="113" y="28"/>
                    </a:cubicBezTo>
                    <a:cubicBezTo>
                      <a:pt x="113" y="30"/>
                      <a:pt x="115" y="32"/>
                      <a:pt x="114" y="33"/>
                    </a:cubicBezTo>
                    <a:cubicBezTo>
                      <a:pt x="108" y="43"/>
                      <a:pt x="106" y="29"/>
                      <a:pt x="116" y="27"/>
                    </a:cubicBezTo>
                    <a:cubicBezTo>
                      <a:pt x="124" y="15"/>
                      <a:pt x="126" y="15"/>
                      <a:pt x="122" y="34"/>
                    </a:cubicBezTo>
                    <a:cubicBezTo>
                      <a:pt x="112" y="28"/>
                      <a:pt x="119" y="19"/>
                      <a:pt x="128" y="16"/>
                    </a:cubicBezTo>
                    <a:cubicBezTo>
                      <a:pt x="127" y="18"/>
                      <a:pt x="127" y="21"/>
                      <a:pt x="125" y="21"/>
                    </a:cubicBezTo>
                    <a:cubicBezTo>
                      <a:pt x="123" y="21"/>
                      <a:pt x="124" y="16"/>
                      <a:pt x="126" y="16"/>
                    </a:cubicBezTo>
                    <a:cubicBezTo>
                      <a:pt x="129" y="15"/>
                      <a:pt x="132" y="17"/>
                      <a:pt x="135" y="18"/>
                    </a:cubicBezTo>
                    <a:cubicBezTo>
                      <a:pt x="133" y="29"/>
                      <a:pt x="130" y="19"/>
                      <a:pt x="137" y="18"/>
                    </a:cubicBezTo>
                    <a:cubicBezTo>
                      <a:pt x="157" y="25"/>
                      <a:pt x="138" y="13"/>
                      <a:pt x="153" y="16"/>
                    </a:cubicBezTo>
                    <a:cubicBezTo>
                      <a:pt x="151" y="29"/>
                      <a:pt x="146" y="17"/>
                      <a:pt x="155" y="13"/>
                    </a:cubicBezTo>
                    <a:cubicBezTo>
                      <a:pt x="162" y="17"/>
                      <a:pt x="152" y="6"/>
                      <a:pt x="162" y="1"/>
                    </a:cubicBezTo>
                    <a:cubicBezTo>
                      <a:pt x="169" y="17"/>
                      <a:pt x="167" y="15"/>
                      <a:pt x="185" y="18"/>
                    </a:cubicBezTo>
                    <a:cubicBezTo>
                      <a:pt x="173" y="19"/>
                      <a:pt x="166" y="16"/>
                      <a:pt x="156" y="10"/>
                    </a:cubicBezTo>
                    <a:cubicBezTo>
                      <a:pt x="163" y="0"/>
                      <a:pt x="197" y="13"/>
                      <a:pt x="210" y="13"/>
                    </a:cubicBezTo>
                  </a:path>
                </a:pathLst>
              </a:custGeom>
              <a:noFill/>
              <a:ln w="9525">
                <a:solidFill>
                  <a:srgbClr val="000000"/>
                </a:solidFill>
                <a:round/>
                <a:headEnd/>
                <a:tailEnd/>
              </a:ln>
              <a:effectLst/>
            </p:spPr>
            <p:txBody>
              <a:bodyPr/>
              <a:lstStyle/>
              <a:p>
                <a:endParaRPr lang="de-DE"/>
              </a:p>
            </p:txBody>
          </p:sp>
        </p:grpSp>
        <p:grpSp>
          <p:nvGrpSpPr>
            <p:cNvPr id="5" name="Group 54"/>
            <p:cNvGrpSpPr>
              <a:grpSpLocks/>
            </p:cNvGrpSpPr>
            <p:nvPr/>
          </p:nvGrpSpPr>
          <p:grpSpPr bwMode="auto">
            <a:xfrm>
              <a:off x="612" y="1253"/>
              <a:ext cx="827" cy="896"/>
              <a:chOff x="1680" y="816"/>
              <a:chExt cx="912" cy="912"/>
            </a:xfrm>
          </p:grpSpPr>
          <p:grpSp>
            <p:nvGrpSpPr>
              <p:cNvPr id="6" name="Group 55"/>
              <p:cNvGrpSpPr>
                <a:grpSpLocks/>
              </p:cNvGrpSpPr>
              <p:nvPr/>
            </p:nvGrpSpPr>
            <p:grpSpPr bwMode="auto">
              <a:xfrm>
                <a:off x="1680" y="816"/>
                <a:ext cx="912" cy="912"/>
                <a:chOff x="2429" y="2939"/>
                <a:chExt cx="349" cy="338"/>
              </a:xfrm>
            </p:grpSpPr>
            <p:sp>
              <p:nvSpPr>
                <p:cNvPr id="523320" name="Oval 56"/>
                <p:cNvSpPr>
                  <a:spLocks noChangeArrowheads="1"/>
                </p:cNvSpPr>
                <p:nvPr/>
              </p:nvSpPr>
              <p:spPr bwMode="auto">
                <a:xfrm>
                  <a:off x="2529" y="294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1" name="Oval 57"/>
                <p:cNvSpPr>
                  <a:spLocks noChangeArrowheads="1"/>
                </p:cNvSpPr>
                <p:nvPr/>
              </p:nvSpPr>
              <p:spPr bwMode="auto">
                <a:xfrm>
                  <a:off x="2643" y="2948"/>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2" name="Oval 58"/>
                <p:cNvSpPr>
                  <a:spLocks noChangeArrowheads="1"/>
                </p:cNvSpPr>
                <p:nvPr/>
              </p:nvSpPr>
              <p:spPr bwMode="auto">
                <a:xfrm>
                  <a:off x="2686" y="296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3" name="Oval 59"/>
                <p:cNvSpPr>
                  <a:spLocks noChangeArrowheads="1"/>
                </p:cNvSpPr>
                <p:nvPr/>
              </p:nvSpPr>
              <p:spPr bwMode="auto">
                <a:xfrm>
                  <a:off x="2666" y="295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4" name="Oval 60"/>
                <p:cNvSpPr>
                  <a:spLocks noChangeArrowheads="1"/>
                </p:cNvSpPr>
                <p:nvPr/>
              </p:nvSpPr>
              <p:spPr bwMode="auto">
                <a:xfrm>
                  <a:off x="2701" y="298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5" name="Oval 61"/>
                <p:cNvSpPr>
                  <a:spLocks noChangeArrowheads="1"/>
                </p:cNvSpPr>
                <p:nvPr/>
              </p:nvSpPr>
              <p:spPr bwMode="auto">
                <a:xfrm>
                  <a:off x="2719" y="3001"/>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6" name="Oval 62"/>
                <p:cNvSpPr>
                  <a:spLocks noChangeArrowheads="1"/>
                </p:cNvSpPr>
                <p:nvPr/>
              </p:nvSpPr>
              <p:spPr bwMode="auto">
                <a:xfrm>
                  <a:off x="2737" y="3022"/>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7" name="Oval 63"/>
                <p:cNvSpPr>
                  <a:spLocks noChangeArrowheads="1"/>
                </p:cNvSpPr>
                <p:nvPr/>
              </p:nvSpPr>
              <p:spPr bwMode="auto">
                <a:xfrm>
                  <a:off x="2745" y="304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8" name="Oval 64"/>
                <p:cNvSpPr>
                  <a:spLocks noChangeArrowheads="1"/>
                </p:cNvSpPr>
                <p:nvPr/>
              </p:nvSpPr>
              <p:spPr bwMode="auto">
                <a:xfrm>
                  <a:off x="2750" y="306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9" name="Oval 65"/>
                <p:cNvSpPr>
                  <a:spLocks noChangeArrowheads="1"/>
                </p:cNvSpPr>
                <p:nvPr/>
              </p:nvSpPr>
              <p:spPr bwMode="auto">
                <a:xfrm>
                  <a:off x="2621" y="293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0" name="Oval 66"/>
                <p:cNvSpPr>
                  <a:spLocks noChangeArrowheads="1"/>
                </p:cNvSpPr>
                <p:nvPr/>
              </p:nvSpPr>
              <p:spPr bwMode="auto">
                <a:xfrm>
                  <a:off x="2599" y="293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1" name="Oval 67"/>
                <p:cNvSpPr>
                  <a:spLocks noChangeArrowheads="1"/>
                </p:cNvSpPr>
                <p:nvPr/>
              </p:nvSpPr>
              <p:spPr bwMode="auto">
                <a:xfrm>
                  <a:off x="2575" y="294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2" name="Oval 68"/>
                <p:cNvSpPr>
                  <a:spLocks noChangeArrowheads="1"/>
                </p:cNvSpPr>
                <p:nvPr/>
              </p:nvSpPr>
              <p:spPr bwMode="auto">
                <a:xfrm>
                  <a:off x="2553" y="294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3" name="Oval 69"/>
                <p:cNvSpPr>
                  <a:spLocks noChangeArrowheads="1"/>
                </p:cNvSpPr>
                <p:nvPr/>
              </p:nvSpPr>
              <p:spPr bwMode="auto">
                <a:xfrm>
                  <a:off x="2520" y="2958"/>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4" name="Oval 70"/>
                <p:cNvSpPr>
                  <a:spLocks noChangeArrowheads="1"/>
                </p:cNvSpPr>
                <p:nvPr/>
              </p:nvSpPr>
              <p:spPr bwMode="auto">
                <a:xfrm>
                  <a:off x="2501" y="297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5" name="Oval 71"/>
                <p:cNvSpPr>
                  <a:spLocks noChangeArrowheads="1"/>
                </p:cNvSpPr>
                <p:nvPr/>
              </p:nvSpPr>
              <p:spPr bwMode="auto">
                <a:xfrm>
                  <a:off x="2481" y="2981"/>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6" name="Oval 72"/>
                <p:cNvSpPr>
                  <a:spLocks noChangeArrowheads="1"/>
                </p:cNvSpPr>
                <p:nvPr/>
              </p:nvSpPr>
              <p:spPr bwMode="auto">
                <a:xfrm>
                  <a:off x="2462" y="300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7" name="Oval 73"/>
                <p:cNvSpPr>
                  <a:spLocks noChangeArrowheads="1"/>
                </p:cNvSpPr>
                <p:nvPr/>
              </p:nvSpPr>
              <p:spPr bwMode="auto">
                <a:xfrm>
                  <a:off x="2447" y="3024"/>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8" name="Oval 74"/>
                <p:cNvSpPr>
                  <a:spLocks noChangeArrowheads="1"/>
                </p:cNvSpPr>
                <p:nvPr/>
              </p:nvSpPr>
              <p:spPr bwMode="auto">
                <a:xfrm>
                  <a:off x="2439" y="3044"/>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9" name="Oval 75"/>
                <p:cNvSpPr>
                  <a:spLocks noChangeArrowheads="1"/>
                </p:cNvSpPr>
                <p:nvPr/>
              </p:nvSpPr>
              <p:spPr bwMode="auto">
                <a:xfrm>
                  <a:off x="2432" y="306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0" name="Oval 76"/>
                <p:cNvSpPr>
                  <a:spLocks noChangeArrowheads="1"/>
                </p:cNvSpPr>
                <p:nvPr/>
              </p:nvSpPr>
              <p:spPr bwMode="auto">
                <a:xfrm>
                  <a:off x="2429" y="309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1" name="Oval 77"/>
                <p:cNvSpPr>
                  <a:spLocks noChangeArrowheads="1"/>
                </p:cNvSpPr>
                <p:nvPr/>
              </p:nvSpPr>
              <p:spPr bwMode="auto">
                <a:xfrm>
                  <a:off x="2430" y="311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2" name="Oval 78"/>
                <p:cNvSpPr>
                  <a:spLocks noChangeArrowheads="1"/>
                </p:cNvSpPr>
                <p:nvPr/>
              </p:nvSpPr>
              <p:spPr bwMode="auto">
                <a:xfrm>
                  <a:off x="2436" y="313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3" name="Oval 79"/>
                <p:cNvSpPr>
                  <a:spLocks noChangeArrowheads="1"/>
                </p:cNvSpPr>
                <p:nvPr/>
              </p:nvSpPr>
              <p:spPr bwMode="auto">
                <a:xfrm>
                  <a:off x="2753" y="308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4" name="Oval 80"/>
                <p:cNvSpPr>
                  <a:spLocks noChangeArrowheads="1"/>
                </p:cNvSpPr>
                <p:nvPr/>
              </p:nvSpPr>
              <p:spPr bwMode="auto">
                <a:xfrm>
                  <a:off x="2756" y="310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5" name="Oval 81"/>
                <p:cNvSpPr>
                  <a:spLocks noChangeArrowheads="1"/>
                </p:cNvSpPr>
                <p:nvPr/>
              </p:nvSpPr>
              <p:spPr bwMode="auto">
                <a:xfrm>
                  <a:off x="2755" y="312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6" name="Oval 82"/>
                <p:cNvSpPr>
                  <a:spLocks noChangeArrowheads="1"/>
                </p:cNvSpPr>
                <p:nvPr/>
              </p:nvSpPr>
              <p:spPr bwMode="auto">
                <a:xfrm>
                  <a:off x="2748" y="3152"/>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7" name="Oval 83"/>
                <p:cNvSpPr>
                  <a:spLocks noChangeArrowheads="1"/>
                </p:cNvSpPr>
                <p:nvPr/>
              </p:nvSpPr>
              <p:spPr bwMode="auto">
                <a:xfrm>
                  <a:off x="2721" y="3184"/>
                  <a:ext cx="23"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8" name="Oval 84"/>
                <p:cNvSpPr>
                  <a:spLocks noChangeArrowheads="1"/>
                </p:cNvSpPr>
                <p:nvPr/>
              </p:nvSpPr>
              <p:spPr bwMode="auto">
                <a:xfrm>
                  <a:off x="2741" y="3171"/>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9" name="Oval 85"/>
                <p:cNvSpPr>
                  <a:spLocks noChangeArrowheads="1"/>
                </p:cNvSpPr>
                <p:nvPr/>
              </p:nvSpPr>
              <p:spPr bwMode="auto">
                <a:xfrm>
                  <a:off x="2712" y="320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0" name="Oval 86"/>
                <p:cNvSpPr>
                  <a:spLocks noChangeArrowheads="1"/>
                </p:cNvSpPr>
                <p:nvPr/>
              </p:nvSpPr>
              <p:spPr bwMode="auto">
                <a:xfrm>
                  <a:off x="2695" y="321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1" name="Oval 87"/>
                <p:cNvSpPr>
                  <a:spLocks noChangeArrowheads="1"/>
                </p:cNvSpPr>
                <p:nvPr/>
              </p:nvSpPr>
              <p:spPr bwMode="auto">
                <a:xfrm>
                  <a:off x="2679" y="322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2" name="Oval 88"/>
                <p:cNvSpPr>
                  <a:spLocks noChangeArrowheads="1"/>
                </p:cNvSpPr>
                <p:nvPr/>
              </p:nvSpPr>
              <p:spPr bwMode="auto">
                <a:xfrm>
                  <a:off x="2661" y="324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3" name="Oval 89"/>
                <p:cNvSpPr>
                  <a:spLocks noChangeArrowheads="1"/>
                </p:cNvSpPr>
                <p:nvPr/>
              </p:nvSpPr>
              <p:spPr bwMode="auto">
                <a:xfrm>
                  <a:off x="2636" y="324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4" name="Oval 90"/>
                <p:cNvSpPr>
                  <a:spLocks noChangeArrowheads="1"/>
                </p:cNvSpPr>
                <p:nvPr/>
              </p:nvSpPr>
              <p:spPr bwMode="auto">
                <a:xfrm>
                  <a:off x="2614" y="325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5" name="Oval 91"/>
                <p:cNvSpPr>
                  <a:spLocks noChangeArrowheads="1"/>
                </p:cNvSpPr>
                <p:nvPr/>
              </p:nvSpPr>
              <p:spPr bwMode="auto">
                <a:xfrm>
                  <a:off x="2439" y="3158"/>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6" name="Oval 92"/>
                <p:cNvSpPr>
                  <a:spLocks noChangeArrowheads="1"/>
                </p:cNvSpPr>
                <p:nvPr/>
              </p:nvSpPr>
              <p:spPr bwMode="auto">
                <a:xfrm>
                  <a:off x="2451" y="317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7" name="Oval 93"/>
                <p:cNvSpPr>
                  <a:spLocks noChangeArrowheads="1"/>
                </p:cNvSpPr>
                <p:nvPr/>
              </p:nvSpPr>
              <p:spPr bwMode="auto">
                <a:xfrm>
                  <a:off x="2463" y="3194"/>
                  <a:ext cx="23"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8" name="Oval 94"/>
                <p:cNvSpPr>
                  <a:spLocks noChangeArrowheads="1"/>
                </p:cNvSpPr>
                <p:nvPr/>
              </p:nvSpPr>
              <p:spPr bwMode="auto">
                <a:xfrm>
                  <a:off x="2479" y="321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9" name="Oval 95"/>
                <p:cNvSpPr>
                  <a:spLocks noChangeArrowheads="1"/>
                </p:cNvSpPr>
                <p:nvPr/>
              </p:nvSpPr>
              <p:spPr bwMode="auto">
                <a:xfrm>
                  <a:off x="2494" y="3224"/>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60" name="Oval 96"/>
                <p:cNvSpPr>
                  <a:spLocks noChangeArrowheads="1"/>
                </p:cNvSpPr>
                <p:nvPr/>
              </p:nvSpPr>
              <p:spPr bwMode="auto">
                <a:xfrm>
                  <a:off x="2516" y="323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61" name="Oval 97"/>
                <p:cNvSpPr>
                  <a:spLocks noChangeArrowheads="1"/>
                </p:cNvSpPr>
                <p:nvPr/>
              </p:nvSpPr>
              <p:spPr bwMode="auto">
                <a:xfrm>
                  <a:off x="2589" y="325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62" name="Oval 98"/>
                <p:cNvSpPr>
                  <a:spLocks noChangeArrowheads="1"/>
                </p:cNvSpPr>
                <p:nvPr/>
              </p:nvSpPr>
              <p:spPr bwMode="auto">
                <a:xfrm>
                  <a:off x="2538" y="324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63" name="Oval 99"/>
                <p:cNvSpPr>
                  <a:spLocks noChangeArrowheads="1"/>
                </p:cNvSpPr>
                <p:nvPr/>
              </p:nvSpPr>
              <p:spPr bwMode="auto">
                <a:xfrm>
                  <a:off x="2563" y="3255"/>
                  <a:ext cx="22" cy="22"/>
                </a:xfrm>
                <a:prstGeom prst="ellipse">
                  <a:avLst/>
                </a:prstGeom>
                <a:solidFill>
                  <a:srgbClr val="FFCC00"/>
                </a:solidFill>
                <a:ln w="9525">
                  <a:solidFill>
                    <a:srgbClr val="000000"/>
                  </a:solidFill>
                  <a:round/>
                  <a:headEnd/>
                  <a:tailEnd/>
                </a:ln>
              </p:spPr>
              <p:txBody>
                <a:bodyPr wrap="none" anchor="ctr"/>
                <a:lstStyle/>
                <a:p>
                  <a:endParaRPr lang="de-DE"/>
                </a:p>
              </p:txBody>
            </p:sp>
          </p:grpSp>
          <p:grpSp>
            <p:nvGrpSpPr>
              <p:cNvPr id="7" name="Group 100"/>
              <p:cNvGrpSpPr>
                <a:grpSpLocks/>
              </p:cNvGrpSpPr>
              <p:nvPr/>
            </p:nvGrpSpPr>
            <p:grpSpPr bwMode="auto">
              <a:xfrm>
                <a:off x="1728" y="864"/>
                <a:ext cx="816" cy="816"/>
                <a:chOff x="1728" y="864"/>
                <a:chExt cx="816" cy="816"/>
              </a:xfrm>
            </p:grpSpPr>
            <p:grpSp>
              <p:nvGrpSpPr>
                <p:cNvPr id="8" name="Group 101"/>
                <p:cNvGrpSpPr>
                  <a:grpSpLocks/>
                </p:cNvGrpSpPr>
                <p:nvPr/>
              </p:nvGrpSpPr>
              <p:grpSpPr bwMode="auto">
                <a:xfrm>
                  <a:off x="1728" y="864"/>
                  <a:ext cx="816" cy="816"/>
                  <a:chOff x="2409" y="2870"/>
                  <a:chExt cx="386" cy="378"/>
                </a:xfrm>
              </p:grpSpPr>
              <p:sp>
                <p:nvSpPr>
                  <p:cNvPr id="523366" name="Freeform 102"/>
                  <p:cNvSpPr>
                    <a:spLocks/>
                  </p:cNvSpPr>
                  <p:nvPr/>
                </p:nvSpPr>
                <p:spPr bwMode="auto">
                  <a:xfrm>
                    <a:off x="2546" y="2870"/>
                    <a:ext cx="241" cy="202"/>
                  </a:xfrm>
                  <a:custGeom>
                    <a:avLst/>
                    <a:gdLst/>
                    <a:ahLst/>
                    <a:cxnLst>
                      <a:cxn ang="0">
                        <a:pos x="27" y="21"/>
                      </a:cxn>
                      <a:cxn ang="0">
                        <a:pos x="31" y="21"/>
                      </a:cxn>
                      <a:cxn ang="0">
                        <a:pos x="48" y="9"/>
                      </a:cxn>
                      <a:cxn ang="0">
                        <a:pos x="48" y="13"/>
                      </a:cxn>
                      <a:cxn ang="0">
                        <a:pos x="63" y="16"/>
                      </a:cxn>
                      <a:cxn ang="0">
                        <a:pos x="66" y="18"/>
                      </a:cxn>
                      <a:cxn ang="0">
                        <a:pos x="79" y="30"/>
                      </a:cxn>
                      <a:cxn ang="0">
                        <a:pos x="60" y="12"/>
                      </a:cxn>
                      <a:cxn ang="0">
                        <a:pos x="84" y="19"/>
                      </a:cxn>
                      <a:cxn ang="0">
                        <a:pos x="79" y="19"/>
                      </a:cxn>
                      <a:cxn ang="0">
                        <a:pos x="67" y="3"/>
                      </a:cxn>
                      <a:cxn ang="0">
                        <a:pos x="97" y="18"/>
                      </a:cxn>
                      <a:cxn ang="0">
                        <a:pos x="105" y="15"/>
                      </a:cxn>
                      <a:cxn ang="0">
                        <a:pos x="112" y="28"/>
                      </a:cxn>
                      <a:cxn ang="0">
                        <a:pos x="100" y="16"/>
                      </a:cxn>
                      <a:cxn ang="0">
                        <a:pos x="129" y="24"/>
                      </a:cxn>
                      <a:cxn ang="0">
                        <a:pos x="126" y="22"/>
                      </a:cxn>
                      <a:cxn ang="0">
                        <a:pos x="145" y="42"/>
                      </a:cxn>
                      <a:cxn ang="0">
                        <a:pos x="145" y="39"/>
                      </a:cxn>
                      <a:cxn ang="0">
                        <a:pos x="144" y="40"/>
                      </a:cxn>
                      <a:cxn ang="0">
                        <a:pos x="151" y="49"/>
                      </a:cxn>
                      <a:cxn ang="0">
                        <a:pos x="160" y="45"/>
                      </a:cxn>
                      <a:cxn ang="0">
                        <a:pos x="142" y="33"/>
                      </a:cxn>
                      <a:cxn ang="0">
                        <a:pos x="162" y="57"/>
                      </a:cxn>
                      <a:cxn ang="0">
                        <a:pos x="175" y="63"/>
                      </a:cxn>
                      <a:cxn ang="0">
                        <a:pos x="175" y="58"/>
                      </a:cxn>
                      <a:cxn ang="0">
                        <a:pos x="178" y="67"/>
                      </a:cxn>
                      <a:cxn ang="0">
                        <a:pos x="195" y="76"/>
                      </a:cxn>
                      <a:cxn ang="0">
                        <a:pos x="196" y="82"/>
                      </a:cxn>
                      <a:cxn ang="0">
                        <a:pos x="190" y="72"/>
                      </a:cxn>
                      <a:cxn ang="0">
                        <a:pos x="205" y="94"/>
                      </a:cxn>
                      <a:cxn ang="0">
                        <a:pos x="223" y="108"/>
                      </a:cxn>
                      <a:cxn ang="0">
                        <a:pos x="205" y="88"/>
                      </a:cxn>
                      <a:cxn ang="0">
                        <a:pos x="216" y="97"/>
                      </a:cxn>
                      <a:cxn ang="0">
                        <a:pos x="231" y="139"/>
                      </a:cxn>
                      <a:cxn ang="0">
                        <a:pos x="237" y="138"/>
                      </a:cxn>
                      <a:cxn ang="0">
                        <a:pos x="228" y="151"/>
                      </a:cxn>
                      <a:cxn ang="0">
                        <a:pos x="231" y="171"/>
                      </a:cxn>
                      <a:cxn ang="0">
                        <a:pos x="232" y="175"/>
                      </a:cxn>
                      <a:cxn ang="0">
                        <a:pos x="238" y="190"/>
                      </a:cxn>
                    </a:cxnLst>
                    <a:rect l="0" t="0" r="r" b="b"/>
                    <a:pathLst>
                      <a:path w="241" h="202">
                        <a:moveTo>
                          <a:pt x="10" y="30"/>
                        </a:moveTo>
                        <a:cubicBezTo>
                          <a:pt x="16" y="24"/>
                          <a:pt x="19" y="22"/>
                          <a:pt x="27" y="21"/>
                        </a:cubicBezTo>
                        <a:cubicBezTo>
                          <a:pt x="26" y="19"/>
                          <a:pt x="24" y="16"/>
                          <a:pt x="24" y="16"/>
                        </a:cubicBezTo>
                        <a:cubicBezTo>
                          <a:pt x="14" y="20"/>
                          <a:pt x="0" y="18"/>
                          <a:pt x="31" y="21"/>
                        </a:cubicBezTo>
                        <a:cubicBezTo>
                          <a:pt x="29" y="18"/>
                          <a:pt x="30" y="20"/>
                          <a:pt x="33" y="15"/>
                        </a:cubicBezTo>
                        <a:cubicBezTo>
                          <a:pt x="33" y="15"/>
                          <a:pt x="43" y="10"/>
                          <a:pt x="48" y="9"/>
                        </a:cubicBezTo>
                        <a:cubicBezTo>
                          <a:pt x="53" y="12"/>
                          <a:pt x="57" y="14"/>
                          <a:pt x="60" y="19"/>
                        </a:cubicBezTo>
                        <a:cubicBezTo>
                          <a:pt x="52" y="24"/>
                          <a:pt x="52" y="20"/>
                          <a:pt x="48" y="13"/>
                        </a:cubicBezTo>
                        <a:cubicBezTo>
                          <a:pt x="60" y="4"/>
                          <a:pt x="40" y="19"/>
                          <a:pt x="57" y="13"/>
                        </a:cubicBezTo>
                        <a:cubicBezTo>
                          <a:pt x="59" y="14"/>
                          <a:pt x="62" y="14"/>
                          <a:pt x="63" y="16"/>
                        </a:cubicBezTo>
                        <a:cubicBezTo>
                          <a:pt x="64" y="18"/>
                          <a:pt x="59" y="21"/>
                          <a:pt x="61" y="22"/>
                        </a:cubicBezTo>
                        <a:cubicBezTo>
                          <a:pt x="63" y="23"/>
                          <a:pt x="64" y="19"/>
                          <a:pt x="66" y="18"/>
                        </a:cubicBezTo>
                        <a:cubicBezTo>
                          <a:pt x="69" y="17"/>
                          <a:pt x="73" y="17"/>
                          <a:pt x="76" y="16"/>
                        </a:cubicBezTo>
                        <a:cubicBezTo>
                          <a:pt x="79" y="18"/>
                          <a:pt x="91" y="23"/>
                          <a:pt x="79" y="30"/>
                        </a:cubicBezTo>
                        <a:cubicBezTo>
                          <a:pt x="74" y="33"/>
                          <a:pt x="79" y="17"/>
                          <a:pt x="72" y="13"/>
                        </a:cubicBezTo>
                        <a:cubicBezTo>
                          <a:pt x="69" y="11"/>
                          <a:pt x="64" y="12"/>
                          <a:pt x="60" y="12"/>
                        </a:cubicBezTo>
                        <a:cubicBezTo>
                          <a:pt x="66" y="3"/>
                          <a:pt x="70" y="7"/>
                          <a:pt x="67" y="16"/>
                        </a:cubicBezTo>
                        <a:cubicBezTo>
                          <a:pt x="73" y="17"/>
                          <a:pt x="79" y="16"/>
                          <a:pt x="84" y="19"/>
                        </a:cubicBezTo>
                        <a:cubicBezTo>
                          <a:pt x="86" y="20"/>
                          <a:pt x="84" y="24"/>
                          <a:pt x="82" y="24"/>
                        </a:cubicBezTo>
                        <a:cubicBezTo>
                          <a:pt x="80" y="24"/>
                          <a:pt x="80" y="21"/>
                          <a:pt x="79" y="19"/>
                        </a:cubicBezTo>
                        <a:cubicBezTo>
                          <a:pt x="89" y="15"/>
                          <a:pt x="95" y="22"/>
                          <a:pt x="91" y="15"/>
                        </a:cubicBezTo>
                        <a:cubicBezTo>
                          <a:pt x="80" y="17"/>
                          <a:pt x="76" y="8"/>
                          <a:pt x="67" y="3"/>
                        </a:cubicBezTo>
                        <a:cubicBezTo>
                          <a:pt x="74" y="0"/>
                          <a:pt x="76" y="2"/>
                          <a:pt x="82" y="6"/>
                        </a:cubicBezTo>
                        <a:cubicBezTo>
                          <a:pt x="77" y="12"/>
                          <a:pt x="90" y="14"/>
                          <a:pt x="97" y="18"/>
                        </a:cubicBezTo>
                        <a:cubicBezTo>
                          <a:pt x="102" y="28"/>
                          <a:pt x="96" y="17"/>
                          <a:pt x="97" y="16"/>
                        </a:cubicBezTo>
                        <a:cubicBezTo>
                          <a:pt x="99" y="14"/>
                          <a:pt x="102" y="15"/>
                          <a:pt x="105" y="15"/>
                        </a:cubicBezTo>
                        <a:cubicBezTo>
                          <a:pt x="108" y="15"/>
                          <a:pt x="113" y="13"/>
                          <a:pt x="114" y="16"/>
                        </a:cubicBezTo>
                        <a:cubicBezTo>
                          <a:pt x="116" y="20"/>
                          <a:pt x="114" y="25"/>
                          <a:pt x="112" y="28"/>
                        </a:cubicBezTo>
                        <a:cubicBezTo>
                          <a:pt x="111" y="29"/>
                          <a:pt x="110" y="25"/>
                          <a:pt x="109" y="24"/>
                        </a:cubicBezTo>
                        <a:cubicBezTo>
                          <a:pt x="100" y="29"/>
                          <a:pt x="99" y="26"/>
                          <a:pt x="100" y="16"/>
                        </a:cubicBezTo>
                        <a:cubicBezTo>
                          <a:pt x="108" y="24"/>
                          <a:pt x="105" y="17"/>
                          <a:pt x="115" y="19"/>
                        </a:cubicBezTo>
                        <a:cubicBezTo>
                          <a:pt x="120" y="27"/>
                          <a:pt x="121" y="21"/>
                          <a:pt x="129" y="24"/>
                        </a:cubicBezTo>
                        <a:cubicBezTo>
                          <a:pt x="126" y="31"/>
                          <a:pt x="127" y="40"/>
                          <a:pt x="120" y="33"/>
                        </a:cubicBezTo>
                        <a:cubicBezTo>
                          <a:pt x="117" y="26"/>
                          <a:pt x="119" y="25"/>
                          <a:pt x="126" y="22"/>
                        </a:cubicBezTo>
                        <a:cubicBezTo>
                          <a:pt x="135" y="27"/>
                          <a:pt x="127" y="32"/>
                          <a:pt x="139" y="30"/>
                        </a:cubicBezTo>
                        <a:cubicBezTo>
                          <a:pt x="147" y="31"/>
                          <a:pt x="148" y="34"/>
                          <a:pt x="145" y="42"/>
                        </a:cubicBezTo>
                        <a:cubicBezTo>
                          <a:pt x="144" y="36"/>
                          <a:pt x="137" y="28"/>
                          <a:pt x="147" y="34"/>
                        </a:cubicBezTo>
                        <a:cubicBezTo>
                          <a:pt x="146" y="36"/>
                          <a:pt x="147" y="39"/>
                          <a:pt x="145" y="39"/>
                        </a:cubicBezTo>
                        <a:cubicBezTo>
                          <a:pt x="143" y="39"/>
                          <a:pt x="136" y="31"/>
                          <a:pt x="126" y="30"/>
                        </a:cubicBezTo>
                        <a:cubicBezTo>
                          <a:pt x="136" y="21"/>
                          <a:pt x="139" y="30"/>
                          <a:pt x="144" y="40"/>
                        </a:cubicBezTo>
                        <a:cubicBezTo>
                          <a:pt x="139" y="52"/>
                          <a:pt x="143" y="39"/>
                          <a:pt x="150" y="42"/>
                        </a:cubicBezTo>
                        <a:cubicBezTo>
                          <a:pt x="152" y="43"/>
                          <a:pt x="151" y="47"/>
                          <a:pt x="151" y="49"/>
                        </a:cubicBezTo>
                        <a:cubicBezTo>
                          <a:pt x="155" y="42"/>
                          <a:pt x="159" y="38"/>
                          <a:pt x="163" y="49"/>
                        </a:cubicBezTo>
                        <a:cubicBezTo>
                          <a:pt x="164" y="51"/>
                          <a:pt x="160" y="43"/>
                          <a:pt x="160" y="45"/>
                        </a:cubicBezTo>
                        <a:cubicBezTo>
                          <a:pt x="160" y="47"/>
                          <a:pt x="162" y="49"/>
                          <a:pt x="163" y="51"/>
                        </a:cubicBezTo>
                        <a:cubicBezTo>
                          <a:pt x="155" y="62"/>
                          <a:pt x="147" y="39"/>
                          <a:pt x="142" y="33"/>
                        </a:cubicBezTo>
                        <a:cubicBezTo>
                          <a:pt x="148" y="23"/>
                          <a:pt x="151" y="36"/>
                          <a:pt x="159" y="39"/>
                        </a:cubicBezTo>
                        <a:cubicBezTo>
                          <a:pt x="160" y="46"/>
                          <a:pt x="163" y="50"/>
                          <a:pt x="162" y="57"/>
                        </a:cubicBezTo>
                        <a:cubicBezTo>
                          <a:pt x="159" y="49"/>
                          <a:pt x="165" y="44"/>
                          <a:pt x="168" y="55"/>
                        </a:cubicBezTo>
                        <a:cubicBezTo>
                          <a:pt x="177" y="54"/>
                          <a:pt x="178" y="55"/>
                          <a:pt x="175" y="63"/>
                        </a:cubicBezTo>
                        <a:cubicBezTo>
                          <a:pt x="174" y="62"/>
                          <a:pt x="165" y="57"/>
                          <a:pt x="172" y="54"/>
                        </a:cubicBezTo>
                        <a:cubicBezTo>
                          <a:pt x="173" y="53"/>
                          <a:pt x="174" y="57"/>
                          <a:pt x="175" y="58"/>
                        </a:cubicBezTo>
                        <a:cubicBezTo>
                          <a:pt x="180" y="65"/>
                          <a:pt x="175" y="62"/>
                          <a:pt x="184" y="66"/>
                        </a:cubicBezTo>
                        <a:cubicBezTo>
                          <a:pt x="190" y="84"/>
                          <a:pt x="183" y="81"/>
                          <a:pt x="178" y="67"/>
                        </a:cubicBezTo>
                        <a:cubicBezTo>
                          <a:pt x="193" y="64"/>
                          <a:pt x="173" y="66"/>
                          <a:pt x="181" y="73"/>
                        </a:cubicBezTo>
                        <a:cubicBezTo>
                          <a:pt x="185" y="76"/>
                          <a:pt x="190" y="75"/>
                          <a:pt x="195" y="76"/>
                        </a:cubicBezTo>
                        <a:cubicBezTo>
                          <a:pt x="197" y="84"/>
                          <a:pt x="200" y="81"/>
                          <a:pt x="207" y="84"/>
                        </a:cubicBezTo>
                        <a:cubicBezTo>
                          <a:pt x="195" y="93"/>
                          <a:pt x="208" y="80"/>
                          <a:pt x="196" y="82"/>
                        </a:cubicBezTo>
                        <a:cubicBezTo>
                          <a:pt x="195" y="80"/>
                          <a:pt x="193" y="78"/>
                          <a:pt x="192" y="76"/>
                        </a:cubicBezTo>
                        <a:cubicBezTo>
                          <a:pt x="191" y="75"/>
                          <a:pt x="189" y="71"/>
                          <a:pt x="190" y="72"/>
                        </a:cubicBezTo>
                        <a:cubicBezTo>
                          <a:pt x="193" y="73"/>
                          <a:pt x="199" y="79"/>
                          <a:pt x="199" y="79"/>
                        </a:cubicBezTo>
                        <a:cubicBezTo>
                          <a:pt x="204" y="93"/>
                          <a:pt x="196" y="87"/>
                          <a:pt x="205" y="94"/>
                        </a:cubicBezTo>
                        <a:cubicBezTo>
                          <a:pt x="208" y="102"/>
                          <a:pt x="217" y="100"/>
                          <a:pt x="208" y="105"/>
                        </a:cubicBezTo>
                        <a:cubicBezTo>
                          <a:pt x="214" y="88"/>
                          <a:pt x="214" y="105"/>
                          <a:pt x="223" y="108"/>
                        </a:cubicBezTo>
                        <a:cubicBezTo>
                          <a:pt x="222" y="131"/>
                          <a:pt x="218" y="129"/>
                          <a:pt x="216" y="115"/>
                        </a:cubicBezTo>
                        <a:cubicBezTo>
                          <a:pt x="218" y="104"/>
                          <a:pt x="213" y="96"/>
                          <a:pt x="205" y="88"/>
                        </a:cubicBezTo>
                        <a:cubicBezTo>
                          <a:pt x="207" y="87"/>
                          <a:pt x="208" y="84"/>
                          <a:pt x="210" y="85"/>
                        </a:cubicBezTo>
                        <a:cubicBezTo>
                          <a:pt x="213" y="88"/>
                          <a:pt x="216" y="97"/>
                          <a:pt x="216" y="97"/>
                        </a:cubicBezTo>
                        <a:cubicBezTo>
                          <a:pt x="217" y="104"/>
                          <a:pt x="220" y="109"/>
                          <a:pt x="217" y="115"/>
                        </a:cubicBezTo>
                        <a:cubicBezTo>
                          <a:pt x="222" y="125"/>
                          <a:pt x="220" y="137"/>
                          <a:pt x="231" y="139"/>
                        </a:cubicBezTo>
                        <a:cubicBezTo>
                          <a:pt x="227" y="156"/>
                          <a:pt x="227" y="138"/>
                          <a:pt x="226" y="132"/>
                        </a:cubicBezTo>
                        <a:cubicBezTo>
                          <a:pt x="232" y="123"/>
                          <a:pt x="234" y="131"/>
                          <a:pt x="237" y="138"/>
                        </a:cubicBezTo>
                        <a:cubicBezTo>
                          <a:pt x="235" y="146"/>
                          <a:pt x="234" y="147"/>
                          <a:pt x="226" y="150"/>
                        </a:cubicBezTo>
                        <a:cubicBezTo>
                          <a:pt x="219" y="160"/>
                          <a:pt x="225" y="150"/>
                          <a:pt x="228" y="151"/>
                        </a:cubicBezTo>
                        <a:cubicBezTo>
                          <a:pt x="231" y="152"/>
                          <a:pt x="230" y="157"/>
                          <a:pt x="232" y="160"/>
                        </a:cubicBezTo>
                        <a:cubicBezTo>
                          <a:pt x="232" y="164"/>
                          <a:pt x="229" y="168"/>
                          <a:pt x="231" y="171"/>
                        </a:cubicBezTo>
                        <a:cubicBezTo>
                          <a:pt x="233" y="173"/>
                          <a:pt x="233" y="160"/>
                          <a:pt x="234" y="163"/>
                        </a:cubicBezTo>
                        <a:cubicBezTo>
                          <a:pt x="235" y="167"/>
                          <a:pt x="233" y="171"/>
                          <a:pt x="232" y="175"/>
                        </a:cubicBezTo>
                        <a:cubicBezTo>
                          <a:pt x="239" y="177"/>
                          <a:pt x="241" y="185"/>
                          <a:pt x="232" y="181"/>
                        </a:cubicBezTo>
                        <a:cubicBezTo>
                          <a:pt x="233" y="184"/>
                          <a:pt x="237" y="187"/>
                          <a:pt x="238" y="190"/>
                        </a:cubicBezTo>
                        <a:cubicBezTo>
                          <a:pt x="239" y="194"/>
                          <a:pt x="234" y="202"/>
                          <a:pt x="234" y="202"/>
                        </a:cubicBezTo>
                      </a:path>
                    </a:pathLst>
                  </a:custGeom>
                  <a:noFill/>
                  <a:ln w="9525">
                    <a:solidFill>
                      <a:srgbClr val="000000"/>
                    </a:solidFill>
                    <a:round/>
                    <a:headEnd/>
                    <a:tailEnd/>
                  </a:ln>
                  <a:effectLst/>
                </p:spPr>
                <p:txBody>
                  <a:bodyPr/>
                  <a:lstStyle/>
                  <a:p>
                    <a:endParaRPr lang="de-DE"/>
                  </a:p>
                </p:txBody>
              </p:sp>
              <p:sp>
                <p:nvSpPr>
                  <p:cNvPr id="523367" name="Freeform 103"/>
                  <p:cNvSpPr>
                    <a:spLocks/>
                  </p:cNvSpPr>
                  <p:nvPr/>
                </p:nvSpPr>
                <p:spPr bwMode="auto">
                  <a:xfrm>
                    <a:off x="2409" y="2870"/>
                    <a:ext cx="386" cy="378"/>
                  </a:xfrm>
                  <a:custGeom>
                    <a:avLst/>
                    <a:gdLst/>
                    <a:ahLst/>
                    <a:cxnLst>
                      <a:cxn ang="0">
                        <a:pos x="372" y="210"/>
                      </a:cxn>
                      <a:cxn ang="0">
                        <a:pos x="374" y="234"/>
                      </a:cxn>
                      <a:cxn ang="0">
                        <a:pos x="371" y="234"/>
                      </a:cxn>
                      <a:cxn ang="0">
                        <a:pos x="363" y="258"/>
                      </a:cxn>
                      <a:cxn ang="0">
                        <a:pos x="351" y="270"/>
                      </a:cxn>
                      <a:cxn ang="0">
                        <a:pos x="351" y="280"/>
                      </a:cxn>
                      <a:cxn ang="0">
                        <a:pos x="342" y="291"/>
                      </a:cxn>
                      <a:cxn ang="0">
                        <a:pos x="327" y="306"/>
                      </a:cxn>
                      <a:cxn ang="0">
                        <a:pos x="330" y="312"/>
                      </a:cxn>
                      <a:cxn ang="0">
                        <a:pos x="312" y="318"/>
                      </a:cxn>
                      <a:cxn ang="0">
                        <a:pos x="305" y="322"/>
                      </a:cxn>
                      <a:cxn ang="0">
                        <a:pos x="288" y="348"/>
                      </a:cxn>
                      <a:cxn ang="0">
                        <a:pos x="285" y="348"/>
                      </a:cxn>
                      <a:cxn ang="0">
                        <a:pos x="255" y="349"/>
                      </a:cxn>
                      <a:cxn ang="0">
                        <a:pos x="245" y="351"/>
                      </a:cxn>
                      <a:cxn ang="0">
                        <a:pos x="248" y="355"/>
                      </a:cxn>
                      <a:cxn ang="0">
                        <a:pos x="240" y="360"/>
                      </a:cxn>
                      <a:cxn ang="0">
                        <a:pos x="203" y="361"/>
                      </a:cxn>
                      <a:cxn ang="0">
                        <a:pos x="221" y="363"/>
                      </a:cxn>
                      <a:cxn ang="0">
                        <a:pos x="180" y="361"/>
                      </a:cxn>
                      <a:cxn ang="0">
                        <a:pos x="180" y="366"/>
                      </a:cxn>
                      <a:cxn ang="0">
                        <a:pos x="146" y="355"/>
                      </a:cxn>
                      <a:cxn ang="0">
                        <a:pos x="123" y="343"/>
                      </a:cxn>
                      <a:cxn ang="0">
                        <a:pos x="105" y="336"/>
                      </a:cxn>
                      <a:cxn ang="0">
                        <a:pos x="101" y="336"/>
                      </a:cxn>
                      <a:cxn ang="0">
                        <a:pos x="80" y="316"/>
                      </a:cxn>
                      <a:cxn ang="0">
                        <a:pos x="65" y="306"/>
                      </a:cxn>
                      <a:cxn ang="0">
                        <a:pos x="45" y="280"/>
                      </a:cxn>
                      <a:cxn ang="0">
                        <a:pos x="32" y="256"/>
                      </a:cxn>
                      <a:cxn ang="0">
                        <a:pos x="26" y="262"/>
                      </a:cxn>
                      <a:cxn ang="0">
                        <a:pos x="24" y="240"/>
                      </a:cxn>
                      <a:cxn ang="0">
                        <a:pos x="20" y="226"/>
                      </a:cxn>
                      <a:cxn ang="0">
                        <a:pos x="11" y="219"/>
                      </a:cxn>
                      <a:cxn ang="0">
                        <a:pos x="15" y="204"/>
                      </a:cxn>
                      <a:cxn ang="0">
                        <a:pos x="3" y="190"/>
                      </a:cxn>
                      <a:cxn ang="0">
                        <a:pos x="14" y="177"/>
                      </a:cxn>
                      <a:cxn ang="0">
                        <a:pos x="12" y="186"/>
                      </a:cxn>
                      <a:cxn ang="0">
                        <a:pos x="18" y="163"/>
                      </a:cxn>
                      <a:cxn ang="0">
                        <a:pos x="12" y="147"/>
                      </a:cxn>
                      <a:cxn ang="0">
                        <a:pos x="23" y="141"/>
                      </a:cxn>
                      <a:cxn ang="0">
                        <a:pos x="30" y="150"/>
                      </a:cxn>
                      <a:cxn ang="0">
                        <a:pos x="24" y="132"/>
                      </a:cxn>
                      <a:cxn ang="0">
                        <a:pos x="26" y="111"/>
                      </a:cxn>
                      <a:cxn ang="0">
                        <a:pos x="48" y="88"/>
                      </a:cxn>
                      <a:cxn ang="0">
                        <a:pos x="41" y="88"/>
                      </a:cxn>
                      <a:cxn ang="0">
                        <a:pos x="56" y="73"/>
                      </a:cxn>
                      <a:cxn ang="0">
                        <a:pos x="57" y="72"/>
                      </a:cxn>
                      <a:cxn ang="0">
                        <a:pos x="72" y="43"/>
                      </a:cxn>
                      <a:cxn ang="0">
                        <a:pos x="93" y="28"/>
                      </a:cxn>
                      <a:cxn ang="0">
                        <a:pos x="108" y="30"/>
                      </a:cxn>
                      <a:cxn ang="0">
                        <a:pos x="122" y="34"/>
                      </a:cxn>
                      <a:cxn ang="0">
                        <a:pos x="135" y="18"/>
                      </a:cxn>
                      <a:cxn ang="0">
                        <a:pos x="162" y="1"/>
                      </a:cxn>
                    </a:cxnLst>
                    <a:rect l="0" t="0" r="r" b="b"/>
                    <a:pathLst>
                      <a:path w="386" h="378">
                        <a:moveTo>
                          <a:pt x="372" y="201"/>
                        </a:moveTo>
                        <a:cubicBezTo>
                          <a:pt x="382" y="198"/>
                          <a:pt x="386" y="201"/>
                          <a:pt x="377" y="208"/>
                        </a:cubicBezTo>
                        <a:cubicBezTo>
                          <a:pt x="375" y="207"/>
                          <a:pt x="373" y="204"/>
                          <a:pt x="371" y="205"/>
                        </a:cubicBezTo>
                        <a:cubicBezTo>
                          <a:pt x="369" y="206"/>
                          <a:pt x="372" y="208"/>
                          <a:pt x="372" y="210"/>
                        </a:cubicBezTo>
                        <a:cubicBezTo>
                          <a:pt x="372" y="212"/>
                          <a:pt x="370" y="218"/>
                          <a:pt x="371" y="216"/>
                        </a:cubicBezTo>
                        <a:cubicBezTo>
                          <a:pt x="379" y="203"/>
                          <a:pt x="370" y="206"/>
                          <a:pt x="380" y="204"/>
                        </a:cubicBezTo>
                        <a:cubicBezTo>
                          <a:pt x="381" y="212"/>
                          <a:pt x="382" y="216"/>
                          <a:pt x="375" y="220"/>
                        </a:cubicBezTo>
                        <a:cubicBezTo>
                          <a:pt x="375" y="225"/>
                          <a:pt x="376" y="230"/>
                          <a:pt x="374" y="234"/>
                        </a:cubicBezTo>
                        <a:cubicBezTo>
                          <a:pt x="373" y="236"/>
                          <a:pt x="370" y="234"/>
                          <a:pt x="369" y="232"/>
                        </a:cubicBezTo>
                        <a:cubicBezTo>
                          <a:pt x="368" y="230"/>
                          <a:pt x="371" y="229"/>
                          <a:pt x="372" y="228"/>
                        </a:cubicBezTo>
                        <a:cubicBezTo>
                          <a:pt x="377" y="238"/>
                          <a:pt x="365" y="241"/>
                          <a:pt x="357" y="243"/>
                        </a:cubicBezTo>
                        <a:cubicBezTo>
                          <a:pt x="354" y="230"/>
                          <a:pt x="356" y="232"/>
                          <a:pt x="371" y="234"/>
                        </a:cubicBezTo>
                        <a:cubicBezTo>
                          <a:pt x="371" y="238"/>
                          <a:pt x="374" y="243"/>
                          <a:pt x="372" y="246"/>
                        </a:cubicBezTo>
                        <a:cubicBezTo>
                          <a:pt x="371" y="248"/>
                          <a:pt x="366" y="246"/>
                          <a:pt x="365" y="244"/>
                        </a:cubicBezTo>
                        <a:cubicBezTo>
                          <a:pt x="364" y="243"/>
                          <a:pt x="367" y="241"/>
                          <a:pt x="368" y="240"/>
                        </a:cubicBezTo>
                        <a:cubicBezTo>
                          <a:pt x="371" y="250"/>
                          <a:pt x="373" y="254"/>
                          <a:pt x="363" y="258"/>
                        </a:cubicBezTo>
                        <a:cubicBezTo>
                          <a:pt x="361" y="243"/>
                          <a:pt x="370" y="255"/>
                          <a:pt x="360" y="261"/>
                        </a:cubicBezTo>
                        <a:cubicBezTo>
                          <a:pt x="364" y="270"/>
                          <a:pt x="355" y="267"/>
                          <a:pt x="350" y="265"/>
                        </a:cubicBezTo>
                        <a:cubicBezTo>
                          <a:pt x="361" y="263"/>
                          <a:pt x="360" y="268"/>
                          <a:pt x="357" y="277"/>
                        </a:cubicBezTo>
                        <a:cubicBezTo>
                          <a:pt x="355" y="275"/>
                          <a:pt x="354" y="268"/>
                          <a:pt x="351" y="270"/>
                        </a:cubicBezTo>
                        <a:cubicBezTo>
                          <a:pt x="350" y="271"/>
                          <a:pt x="348" y="279"/>
                          <a:pt x="342" y="283"/>
                        </a:cubicBezTo>
                        <a:cubicBezTo>
                          <a:pt x="347" y="276"/>
                          <a:pt x="349" y="285"/>
                          <a:pt x="342" y="286"/>
                        </a:cubicBezTo>
                        <a:cubicBezTo>
                          <a:pt x="330" y="282"/>
                          <a:pt x="329" y="280"/>
                          <a:pt x="338" y="271"/>
                        </a:cubicBezTo>
                        <a:cubicBezTo>
                          <a:pt x="346" y="285"/>
                          <a:pt x="341" y="285"/>
                          <a:pt x="351" y="280"/>
                        </a:cubicBezTo>
                        <a:cubicBezTo>
                          <a:pt x="354" y="290"/>
                          <a:pt x="353" y="293"/>
                          <a:pt x="344" y="298"/>
                        </a:cubicBezTo>
                        <a:cubicBezTo>
                          <a:pt x="334" y="292"/>
                          <a:pt x="344" y="283"/>
                          <a:pt x="339" y="292"/>
                        </a:cubicBezTo>
                        <a:cubicBezTo>
                          <a:pt x="338" y="290"/>
                          <a:pt x="334" y="287"/>
                          <a:pt x="336" y="286"/>
                        </a:cubicBezTo>
                        <a:cubicBezTo>
                          <a:pt x="338" y="285"/>
                          <a:pt x="343" y="289"/>
                          <a:pt x="342" y="291"/>
                        </a:cubicBezTo>
                        <a:cubicBezTo>
                          <a:pt x="341" y="294"/>
                          <a:pt x="336" y="293"/>
                          <a:pt x="333" y="294"/>
                        </a:cubicBezTo>
                        <a:cubicBezTo>
                          <a:pt x="336" y="304"/>
                          <a:pt x="340" y="307"/>
                          <a:pt x="327" y="304"/>
                        </a:cubicBezTo>
                        <a:cubicBezTo>
                          <a:pt x="327" y="307"/>
                          <a:pt x="326" y="309"/>
                          <a:pt x="326" y="312"/>
                        </a:cubicBezTo>
                        <a:cubicBezTo>
                          <a:pt x="326" y="314"/>
                          <a:pt x="327" y="304"/>
                          <a:pt x="327" y="306"/>
                        </a:cubicBezTo>
                        <a:cubicBezTo>
                          <a:pt x="327" y="310"/>
                          <a:pt x="326" y="315"/>
                          <a:pt x="326" y="319"/>
                        </a:cubicBezTo>
                        <a:cubicBezTo>
                          <a:pt x="326" y="322"/>
                          <a:pt x="329" y="313"/>
                          <a:pt x="327" y="310"/>
                        </a:cubicBezTo>
                        <a:cubicBezTo>
                          <a:pt x="326" y="308"/>
                          <a:pt x="325" y="314"/>
                          <a:pt x="324" y="316"/>
                        </a:cubicBezTo>
                        <a:cubicBezTo>
                          <a:pt x="318" y="312"/>
                          <a:pt x="317" y="312"/>
                          <a:pt x="330" y="312"/>
                        </a:cubicBezTo>
                        <a:cubicBezTo>
                          <a:pt x="332" y="312"/>
                          <a:pt x="326" y="313"/>
                          <a:pt x="324" y="313"/>
                        </a:cubicBezTo>
                        <a:cubicBezTo>
                          <a:pt x="321" y="314"/>
                          <a:pt x="318" y="314"/>
                          <a:pt x="315" y="315"/>
                        </a:cubicBezTo>
                        <a:cubicBezTo>
                          <a:pt x="314" y="314"/>
                          <a:pt x="312" y="312"/>
                          <a:pt x="311" y="313"/>
                        </a:cubicBezTo>
                        <a:cubicBezTo>
                          <a:pt x="310" y="314"/>
                          <a:pt x="314" y="319"/>
                          <a:pt x="312" y="318"/>
                        </a:cubicBezTo>
                        <a:cubicBezTo>
                          <a:pt x="310" y="317"/>
                          <a:pt x="310" y="314"/>
                          <a:pt x="309" y="312"/>
                        </a:cubicBezTo>
                        <a:cubicBezTo>
                          <a:pt x="321" y="308"/>
                          <a:pt x="319" y="320"/>
                          <a:pt x="311" y="324"/>
                        </a:cubicBezTo>
                        <a:cubicBezTo>
                          <a:pt x="304" y="333"/>
                          <a:pt x="302" y="333"/>
                          <a:pt x="291" y="331"/>
                        </a:cubicBezTo>
                        <a:cubicBezTo>
                          <a:pt x="294" y="325"/>
                          <a:pt x="299" y="325"/>
                          <a:pt x="305" y="322"/>
                        </a:cubicBezTo>
                        <a:cubicBezTo>
                          <a:pt x="311" y="325"/>
                          <a:pt x="304" y="336"/>
                          <a:pt x="308" y="318"/>
                        </a:cubicBezTo>
                        <a:cubicBezTo>
                          <a:pt x="310" y="322"/>
                          <a:pt x="315" y="338"/>
                          <a:pt x="305" y="330"/>
                        </a:cubicBezTo>
                        <a:cubicBezTo>
                          <a:pt x="300" y="317"/>
                          <a:pt x="308" y="338"/>
                          <a:pt x="297" y="340"/>
                        </a:cubicBezTo>
                        <a:cubicBezTo>
                          <a:pt x="289" y="356"/>
                          <a:pt x="292" y="359"/>
                          <a:pt x="288" y="348"/>
                        </a:cubicBezTo>
                        <a:cubicBezTo>
                          <a:pt x="287" y="336"/>
                          <a:pt x="286" y="333"/>
                          <a:pt x="276" y="339"/>
                        </a:cubicBezTo>
                        <a:cubicBezTo>
                          <a:pt x="274" y="336"/>
                          <a:pt x="270" y="321"/>
                          <a:pt x="275" y="333"/>
                        </a:cubicBezTo>
                        <a:cubicBezTo>
                          <a:pt x="271" y="349"/>
                          <a:pt x="273" y="338"/>
                          <a:pt x="281" y="336"/>
                        </a:cubicBezTo>
                        <a:cubicBezTo>
                          <a:pt x="292" y="330"/>
                          <a:pt x="288" y="342"/>
                          <a:pt x="285" y="348"/>
                        </a:cubicBezTo>
                        <a:cubicBezTo>
                          <a:pt x="282" y="347"/>
                          <a:pt x="278" y="348"/>
                          <a:pt x="276" y="345"/>
                        </a:cubicBezTo>
                        <a:cubicBezTo>
                          <a:pt x="275" y="343"/>
                          <a:pt x="278" y="334"/>
                          <a:pt x="278" y="337"/>
                        </a:cubicBezTo>
                        <a:cubicBezTo>
                          <a:pt x="278" y="349"/>
                          <a:pt x="276" y="350"/>
                          <a:pt x="266" y="352"/>
                        </a:cubicBezTo>
                        <a:cubicBezTo>
                          <a:pt x="262" y="351"/>
                          <a:pt x="258" y="351"/>
                          <a:pt x="255" y="349"/>
                        </a:cubicBezTo>
                        <a:cubicBezTo>
                          <a:pt x="254" y="348"/>
                          <a:pt x="259" y="347"/>
                          <a:pt x="260" y="348"/>
                        </a:cubicBezTo>
                        <a:cubicBezTo>
                          <a:pt x="261" y="349"/>
                          <a:pt x="258" y="353"/>
                          <a:pt x="258" y="352"/>
                        </a:cubicBezTo>
                        <a:cubicBezTo>
                          <a:pt x="259" y="350"/>
                          <a:pt x="260" y="347"/>
                          <a:pt x="261" y="345"/>
                        </a:cubicBezTo>
                        <a:cubicBezTo>
                          <a:pt x="269" y="356"/>
                          <a:pt x="250" y="351"/>
                          <a:pt x="245" y="351"/>
                        </a:cubicBezTo>
                        <a:cubicBezTo>
                          <a:pt x="245" y="348"/>
                          <a:pt x="244" y="340"/>
                          <a:pt x="246" y="342"/>
                        </a:cubicBezTo>
                        <a:cubicBezTo>
                          <a:pt x="250" y="346"/>
                          <a:pt x="249" y="352"/>
                          <a:pt x="251" y="357"/>
                        </a:cubicBezTo>
                        <a:cubicBezTo>
                          <a:pt x="252" y="359"/>
                          <a:pt x="248" y="353"/>
                          <a:pt x="246" y="351"/>
                        </a:cubicBezTo>
                        <a:cubicBezTo>
                          <a:pt x="260" y="346"/>
                          <a:pt x="254" y="352"/>
                          <a:pt x="248" y="355"/>
                        </a:cubicBezTo>
                        <a:cubicBezTo>
                          <a:pt x="244" y="357"/>
                          <a:pt x="241" y="357"/>
                          <a:pt x="236" y="358"/>
                        </a:cubicBezTo>
                        <a:cubicBezTo>
                          <a:pt x="224" y="357"/>
                          <a:pt x="211" y="363"/>
                          <a:pt x="234" y="355"/>
                        </a:cubicBezTo>
                        <a:cubicBezTo>
                          <a:pt x="247" y="357"/>
                          <a:pt x="247" y="357"/>
                          <a:pt x="245" y="369"/>
                        </a:cubicBezTo>
                        <a:cubicBezTo>
                          <a:pt x="243" y="366"/>
                          <a:pt x="243" y="361"/>
                          <a:pt x="240" y="360"/>
                        </a:cubicBezTo>
                        <a:cubicBezTo>
                          <a:pt x="238" y="360"/>
                          <a:pt x="238" y="363"/>
                          <a:pt x="236" y="363"/>
                        </a:cubicBezTo>
                        <a:cubicBezTo>
                          <a:pt x="228" y="365"/>
                          <a:pt x="219" y="365"/>
                          <a:pt x="210" y="366"/>
                        </a:cubicBezTo>
                        <a:cubicBezTo>
                          <a:pt x="206" y="365"/>
                          <a:pt x="201" y="366"/>
                          <a:pt x="198" y="364"/>
                        </a:cubicBezTo>
                        <a:cubicBezTo>
                          <a:pt x="196" y="363"/>
                          <a:pt x="201" y="361"/>
                          <a:pt x="203" y="361"/>
                        </a:cubicBezTo>
                        <a:cubicBezTo>
                          <a:pt x="206" y="361"/>
                          <a:pt x="216" y="364"/>
                          <a:pt x="213" y="363"/>
                        </a:cubicBezTo>
                        <a:cubicBezTo>
                          <a:pt x="209" y="362"/>
                          <a:pt x="204" y="361"/>
                          <a:pt x="200" y="360"/>
                        </a:cubicBezTo>
                        <a:cubicBezTo>
                          <a:pt x="201" y="346"/>
                          <a:pt x="201" y="347"/>
                          <a:pt x="210" y="354"/>
                        </a:cubicBezTo>
                        <a:cubicBezTo>
                          <a:pt x="213" y="359"/>
                          <a:pt x="216" y="360"/>
                          <a:pt x="221" y="363"/>
                        </a:cubicBezTo>
                        <a:cubicBezTo>
                          <a:pt x="223" y="362"/>
                          <a:pt x="226" y="360"/>
                          <a:pt x="227" y="361"/>
                        </a:cubicBezTo>
                        <a:cubicBezTo>
                          <a:pt x="228" y="362"/>
                          <a:pt x="226" y="366"/>
                          <a:pt x="224" y="366"/>
                        </a:cubicBezTo>
                        <a:cubicBezTo>
                          <a:pt x="213" y="368"/>
                          <a:pt x="202" y="363"/>
                          <a:pt x="191" y="361"/>
                        </a:cubicBezTo>
                        <a:cubicBezTo>
                          <a:pt x="173" y="343"/>
                          <a:pt x="190" y="378"/>
                          <a:pt x="180" y="361"/>
                        </a:cubicBezTo>
                        <a:cubicBezTo>
                          <a:pt x="178" y="362"/>
                          <a:pt x="176" y="364"/>
                          <a:pt x="173" y="364"/>
                        </a:cubicBezTo>
                        <a:cubicBezTo>
                          <a:pt x="170" y="364"/>
                          <a:pt x="163" y="358"/>
                          <a:pt x="164" y="361"/>
                        </a:cubicBezTo>
                        <a:cubicBezTo>
                          <a:pt x="165" y="363"/>
                          <a:pt x="167" y="367"/>
                          <a:pt x="167" y="367"/>
                        </a:cubicBezTo>
                        <a:cubicBezTo>
                          <a:pt x="181" y="361"/>
                          <a:pt x="190" y="368"/>
                          <a:pt x="180" y="366"/>
                        </a:cubicBezTo>
                        <a:cubicBezTo>
                          <a:pt x="180" y="362"/>
                          <a:pt x="181" y="358"/>
                          <a:pt x="179" y="355"/>
                        </a:cubicBezTo>
                        <a:cubicBezTo>
                          <a:pt x="179" y="354"/>
                          <a:pt x="174" y="364"/>
                          <a:pt x="174" y="364"/>
                        </a:cubicBezTo>
                        <a:cubicBezTo>
                          <a:pt x="167" y="373"/>
                          <a:pt x="170" y="371"/>
                          <a:pt x="162" y="373"/>
                        </a:cubicBezTo>
                        <a:cubicBezTo>
                          <a:pt x="161" y="357"/>
                          <a:pt x="159" y="361"/>
                          <a:pt x="146" y="355"/>
                        </a:cubicBezTo>
                        <a:cubicBezTo>
                          <a:pt x="144" y="350"/>
                          <a:pt x="140" y="339"/>
                          <a:pt x="146" y="345"/>
                        </a:cubicBezTo>
                        <a:cubicBezTo>
                          <a:pt x="150" y="349"/>
                          <a:pt x="151" y="356"/>
                          <a:pt x="155" y="361"/>
                        </a:cubicBezTo>
                        <a:cubicBezTo>
                          <a:pt x="142" y="365"/>
                          <a:pt x="136" y="354"/>
                          <a:pt x="125" y="349"/>
                        </a:cubicBezTo>
                        <a:cubicBezTo>
                          <a:pt x="124" y="347"/>
                          <a:pt x="115" y="332"/>
                          <a:pt x="123" y="343"/>
                        </a:cubicBezTo>
                        <a:cubicBezTo>
                          <a:pt x="126" y="352"/>
                          <a:pt x="137" y="353"/>
                          <a:pt x="146" y="355"/>
                        </a:cubicBezTo>
                        <a:cubicBezTo>
                          <a:pt x="138" y="363"/>
                          <a:pt x="129" y="361"/>
                          <a:pt x="122" y="352"/>
                        </a:cubicBezTo>
                        <a:cubicBezTo>
                          <a:pt x="128" y="343"/>
                          <a:pt x="129" y="356"/>
                          <a:pt x="117" y="352"/>
                        </a:cubicBezTo>
                        <a:cubicBezTo>
                          <a:pt x="113" y="345"/>
                          <a:pt x="113" y="338"/>
                          <a:pt x="105" y="336"/>
                        </a:cubicBezTo>
                        <a:cubicBezTo>
                          <a:pt x="109" y="345"/>
                          <a:pt x="96" y="333"/>
                          <a:pt x="111" y="339"/>
                        </a:cubicBezTo>
                        <a:cubicBezTo>
                          <a:pt x="112" y="340"/>
                          <a:pt x="114" y="343"/>
                          <a:pt x="114" y="343"/>
                        </a:cubicBezTo>
                        <a:cubicBezTo>
                          <a:pt x="106" y="341"/>
                          <a:pt x="93" y="341"/>
                          <a:pt x="98" y="330"/>
                        </a:cubicBezTo>
                        <a:cubicBezTo>
                          <a:pt x="99" y="332"/>
                          <a:pt x="99" y="337"/>
                          <a:pt x="101" y="336"/>
                        </a:cubicBezTo>
                        <a:cubicBezTo>
                          <a:pt x="103" y="335"/>
                          <a:pt x="103" y="330"/>
                          <a:pt x="102" y="328"/>
                        </a:cubicBezTo>
                        <a:cubicBezTo>
                          <a:pt x="101" y="326"/>
                          <a:pt x="100" y="331"/>
                          <a:pt x="99" y="333"/>
                        </a:cubicBezTo>
                        <a:cubicBezTo>
                          <a:pt x="88" y="331"/>
                          <a:pt x="85" y="330"/>
                          <a:pt x="77" y="324"/>
                        </a:cubicBezTo>
                        <a:cubicBezTo>
                          <a:pt x="74" y="319"/>
                          <a:pt x="70" y="310"/>
                          <a:pt x="80" y="316"/>
                        </a:cubicBezTo>
                        <a:cubicBezTo>
                          <a:pt x="83" y="329"/>
                          <a:pt x="75" y="322"/>
                          <a:pt x="69" y="316"/>
                        </a:cubicBezTo>
                        <a:cubicBezTo>
                          <a:pt x="67" y="296"/>
                          <a:pt x="73" y="311"/>
                          <a:pt x="69" y="316"/>
                        </a:cubicBezTo>
                        <a:cubicBezTo>
                          <a:pt x="68" y="311"/>
                          <a:pt x="53" y="288"/>
                          <a:pt x="62" y="303"/>
                        </a:cubicBezTo>
                        <a:cubicBezTo>
                          <a:pt x="63" y="296"/>
                          <a:pt x="63" y="296"/>
                          <a:pt x="65" y="306"/>
                        </a:cubicBezTo>
                        <a:cubicBezTo>
                          <a:pt x="67" y="315"/>
                          <a:pt x="67" y="313"/>
                          <a:pt x="59" y="307"/>
                        </a:cubicBezTo>
                        <a:cubicBezTo>
                          <a:pt x="53" y="294"/>
                          <a:pt x="55" y="300"/>
                          <a:pt x="51" y="289"/>
                        </a:cubicBezTo>
                        <a:cubicBezTo>
                          <a:pt x="38" y="295"/>
                          <a:pt x="30" y="267"/>
                          <a:pt x="39" y="282"/>
                        </a:cubicBezTo>
                        <a:cubicBezTo>
                          <a:pt x="41" y="281"/>
                          <a:pt x="43" y="279"/>
                          <a:pt x="45" y="280"/>
                        </a:cubicBezTo>
                        <a:cubicBezTo>
                          <a:pt x="48" y="282"/>
                          <a:pt x="52" y="292"/>
                          <a:pt x="48" y="291"/>
                        </a:cubicBezTo>
                        <a:cubicBezTo>
                          <a:pt x="44" y="290"/>
                          <a:pt x="43" y="284"/>
                          <a:pt x="39" y="282"/>
                        </a:cubicBezTo>
                        <a:cubicBezTo>
                          <a:pt x="36" y="276"/>
                          <a:pt x="35" y="270"/>
                          <a:pt x="33" y="264"/>
                        </a:cubicBezTo>
                        <a:cubicBezTo>
                          <a:pt x="33" y="261"/>
                          <a:pt x="30" y="258"/>
                          <a:pt x="32" y="256"/>
                        </a:cubicBezTo>
                        <a:cubicBezTo>
                          <a:pt x="34" y="254"/>
                          <a:pt x="38" y="257"/>
                          <a:pt x="38" y="259"/>
                        </a:cubicBezTo>
                        <a:cubicBezTo>
                          <a:pt x="39" y="266"/>
                          <a:pt x="36" y="272"/>
                          <a:pt x="35" y="279"/>
                        </a:cubicBezTo>
                        <a:cubicBezTo>
                          <a:pt x="32" y="271"/>
                          <a:pt x="35" y="242"/>
                          <a:pt x="30" y="265"/>
                        </a:cubicBezTo>
                        <a:cubicBezTo>
                          <a:pt x="29" y="264"/>
                          <a:pt x="28" y="262"/>
                          <a:pt x="26" y="262"/>
                        </a:cubicBezTo>
                        <a:cubicBezTo>
                          <a:pt x="24" y="262"/>
                          <a:pt x="22" y="266"/>
                          <a:pt x="21" y="264"/>
                        </a:cubicBezTo>
                        <a:cubicBezTo>
                          <a:pt x="19" y="261"/>
                          <a:pt x="19" y="256"/>
                          <a:pt x="20" y="252"/>
                        </a:cubicBezTo>
                        <a:cubicBezTo>
                          <a:pt x="21" y="250"/>
                          <a:pt x="22" y="257"/>
                          <a:pt x="23" y="259"/>
                        </a:cubicBezTo>
                        <a:cubicBezTo>
                          <a:pt x="23" y="253"/>
                          <a:pt x="22" y="246"/>
                          <a:pt x="24" y="240"/>
                        </a:cubicBezTo>
                        <a:cubicBezTo>
                          <a:pt x="25" y="238"/>
                          <a:pt x="32" y="258"/>
                          <a:pt x="29" y="255"/>
                        </a:cubicBezTo>
                        <a:cubicBezTo>
                          <a:pt x="26" y="251"/>
                          <a:pt x="26" y="245"/>
                          <a:pt x="23" y="241"/>
                        </a:cubicBezTo>
                        <a:cubicBezTo>
                          <a:pt x="21" y="238"/>
                          <a:pt x="19" y="236"/>
                          <a:pt x="17" y="234"/>
                        </a:cubicBezTo>
                        <a:cubicBezTo>
                          <a:pt x="14" y="222"/>
                          <a:pt x="2" y="224"/>
                          <a:pt x="20" y="226"/>
                        </a:cubicBezTo>
                        <a:cubicBezTo>
                          <a:pt x="25" y="235"/>
                          <a:pt x="28" y="229"/>
                          <a:pt x="32" y="240"/>
                        </a:cubicBezTo>
                        <a:cubicBezTo>
                          <a:pt x="27" y="252"/>
                          <a:pt x="24" y="240"/>
                          <a:pt x="21" y="232"/>
                        </a:cubicBezTo>
                        <a:cubicBezTo>
                          <a:pt x="20" y="222"/>
                          <a:pt x="14" y="217"/>
                          <a:pt x="9" y="208"/>
                        </a:cubicBezTo>
                        <a:cubicBezTo>
                          <a:pt x="10" y="212"/>
                          <a:pt x="10" y="215"/>
                          <a:pt x="11" y="219"/>
                        </a:cubicBezTo>
                        <a:cubicBezTo>
                          <a:pt x="12" y="221"/>
                          <a:pt x="13" y="221"/>
                          <a:pt x="14" y="223"/>
                        </a:cubicBezTo>
                        <a:cubicBezTo>
                          <a:pt x="15" y="225"/>
                          <a:pt x="15" y="230"/>
                          <a:pt x="15" y="228"/>
                        </a:cubicBezTo>
                        <a:cubicBezTo>
                          <a:pt x="15" y="225"/>
                          <a:pt x="14" y="223"/>
                          <a:pt x="14" y="220"/>
                        </a:cubicBezTo>
                        <a:cubicBezTo>
                          <a:pt x="14" y="215"/>
                          <a:pt x="13" y="209"/>
                          <a:pt x="15" y="204"/>
                        </a:cubicBezTo>
                        <a:cubicBezTo>
                          <a:pt x="18" y="197"/>
                          <a:pt x="27" y="225"/>
                          <a:pt x="20" y="225"/>
                        </a:cubicBezTo>
                        <a:cubicBezTo>
                          <a:pt x="15" y="225"/>
                          <a:pt x="16" y="215"/>
                          <a:pt x="14" y="211"/>
                        </a:cubicBezTo>
                        <a:cubicBezTo>
                          <a:pt x="12" y="207"/>
                          <a:pt x="8" y="203"/>
                          <a:pt x="6" y="199"/>
                        </a:cubicBezTo>
                        <a:cubicBezTo>
                          <a:pt x="5" y="196"/>
                          <a:pt x="0" y="190"/>
                          <a:pt x="3" y="190"/>
                        </a:cubicBezTo>
                        <a:cubicBezTo>
                          <a:pt x="7" y="190"/>
                          <a:pt x="7" y="196"/>
                          <a:pt x="9" y="199"/>
                        </a:cubicBezTo>
                        <a:cubicBezTo>
                          <a:pt x="14" y="197"/>
                          <a:pt x="26" y="190"/>
                          <a:pt x="26" y="201"/>
                        </a:cubicBezTo>
                        <a:cubicBezTo>
                          <a:pt x="26" y="203"/>
                          <a:pt x="25" y="198"/>
                          <a:pt x="24" y="196"/>
                        </a:cubicBezTo>
                        <a:cubicBezTo>
                          <a:pt x="11" y="209"/>
                          <a:pt x="15" y="186"/>
                          <a:pt x="14" y="177"/>
                        </a:cubicBezTo>
                        <a:cubicBezTo>
                          <a:pt x="17" y="154"/>
                          <a:pt x="13" y="180"/>
                          <a:pt x="17" y="198"/>
                        </a:cubicBezTo>
                        <a:cubicBezTo>
                          <a:pt x="17" y="200"/>
                          <a:pt x="19" y="194"/>
                          <a:pt x="20" y="192"/>
                        </a:cubicBezTo>
                        <a:cubicBezTo>
                          <a:pt x="24" y="186"/>
                          <a:pt x="23" y="187"/>
                          <a:pt x="29" y="186"/>
                        </a:cubicBezTo>
                        <a:cubicBezTo>
                          <a:pt x="20" y="197"/>
                          <a:pt x="21" y="197"/>
                          <a:pt x="12" y="186"/>
                        </a:cubicBezTo>
                        <a:cubicBezTo>
                          <a:pt x="10" y="188"/>
                          <a:pt x="11" y="198"/>
                          <a:pt x="12" y="195"/>
                        </a:cubicBezTo>
                        <a:cubicBezTo>
                          <a:pt x="22" y="170"/>
                          <a:pt x="7" y="183"/>
                          <a:pt x="18" y="175"/>
                        </a:cubicBezTo>
                        <a:cubicBezTo>
                          <a:pt x="22" y="147"/>
                          <a:pt x="24" y="167"/>
                          <a:pt x="11" y="163"/>
                        </a:cubicBezTo>
                        <a:cubicBezTo>
                          <a:pt x="13" y="147"/>
                          <a:pt x="17" y="154"/>
                          <a:pt x="18" y="163"/>
                        </a:cubicBezTo>
                        <a:cubicBezTo>
                          <a:pt x="16" y="187"/>
                          <a:pt x="14" y="168"/>
                          <a:pt x="12" y="160"/>
                        </a:cubicBezTo>
                        <a:cubicBezTo>
                          <a:pt x="16" y="153"/>
                          <a:pt x="20" y="161"/>
                          <a:pt x="12" y="163"/>
                        </a:cubicBezTo>
                        <a:cubicBezTo>
                          <a:pt x="15" y="152"/>
                          <a:pt x="14" y="149"/>
                          <a:pt x="23" y="144"/>
                        </a:cubicBezTo>
                        <a:cubicBezTo>
                          <a:pt x="19" y="162"/>
                          <a:pt x="17" y="163"/>
                          <a:pt x="12" y="147"/>
                        </a:cubicBezTo>
                        <a:cubicBezTo>
                          <a:pt x="13" y="142"/>
                          <a:pt x="12" y="137"/>
                          <a:pt x="14" y="132"/>
                        </a:cubicBezTo>
                        <a:cubicBezTo>
                          <a:pt x="15" y="130"/>
                          <a:pt x="13" y="137"/>
                          <a:pt x="15" y="138"/>
                        </a:cubicBezTo>
                        <a:cubicBezTo>
                          <a:pt x="16" y="139"/>
                          <a:pt x="18" y="137"/>
                          <a:pt x="20" y="136"/>
                        </a:cubicBezTo>
                        <a:cubicBezTo>
                          <a:pt x="21" y="138"/>
                          <a:pt x="23" y="139"/>
                          <a:pt x="23" y="141"/>
                        </a:cubicBezTo>
                        <a:cubicBezTo>
                          <a:pt x="23" y="143"/>
                          <a:pt x="18" y="146"/>
                          <a:pt x="18" y="144"/>
                        </a:cubicBezTo>
                        <a:cubicBezTo>
                          <a:pt x="18" y="140"/>
                          <a:pt x="21" y="136"/>
                          <a:pt x="23" y="132"/>
                        </a:cubicBezTo>
                        <a:cubicBezTo>
                          <a:pt x="24" y="131"/>
                          <a:pt x="26" y="131"/>
                          <a:pt x="27" y="130"/>
                        </a:cubicBezTo>
                        <a:cubicBezTo>
                          <a:pt x="39" y="137"/>
                          <a:pt x="45" y="162"/>
                          <a:pt x="30" y="150"/>
                        </a:cubicBezTo>
                        <a:cubicBezTo>
                          <a:pt x="29" y="137"/>
                          <a:pt x="27" y="131"/>
                          <a:pt x="29" y="117"/>
                        </a:cubicBezTo>
                        <a:cubicBezTo>
                          <a:pt x="31" y="131"/>
                          <a:pt x="20" y="123"/>
                          <a:pt x="32" y="118"/>
                        </a:cubicBezTo>
                        <a:cubicBezTo>
                          <a:pt x="34" y="129"/>
                          <a:pt x="22" y="127"/>
                          <a:pt x="26" y="115"/>
                        </a:cubicBezTo>
                        <a:cubicBezTo>
                          <a:pt x="25" y="121"/>
                          <a:pt x="29" y="129"/>
                          <a:pt x="24" y="132"/>
                        </a:cubicBezTo>
                        <a:cubicBezTo>
                          <a:pt x="18" y="135"/>
                          <a:pt x="20" y="109"/>
                          <a:pt x="21" y="108"/>
                        </a:cubicBezTo>
                        <a:cubicBezTo>
                          <a:pt x="23" y="106"/>
                          <a:pt x="26" y="106"/>
                          <a:pt x="29" y="105"/>
                        </a:cubicBezTo>
                        <a:cubicBezTo>
                          <a:pt x="35" y="111"/>
                          <a:pt x="36" y="112"/>
                          <a:pt x="32" y="120"/>
                        </a:cubicBezTo>
                        <a:cubicBezTo>
                          <a:pt x="23" y="110"/>
                          <a:pt x="33" y="91"/>
                          <a:pt x="26" y="111"/>
                        </a:cubicBezTo>
                        <a:cubicBezTo>
                          <a:pt x="25" y="103"/>
                          <a:pt x="22" y="88"/>
                          <a:pt x="35" y="96"/>
                        </a:cubicBezTo>
                        <a:cubicBezTo>
                          <a:pt x="31" y="121"/>
                          <a:pt x="30" y="100"/>
                          <a:pt x="32" y="93"/>
                        </a:cubicBezTo>
                        <a:cubicBezTo>
                          <a:pt x="39" y="99"/>
                          <a:pt x="38" y="89"/>
                          <a:pt x="44" y="97"/>
                        </a:cubicBezTo>
                        <a:cubicBezTo>
                          <a:pt x="40" y="123"/>
                          <a:pt x="37" y="94"/>
                          <a:pt x="48" y="88"/>
                        </a:cubicBezTo>
                        <a:cubicBezTo>
                          <a:pt x="47" y="93"/>
                          <a:pt x="47" y="98"/>
                          <a:pt x="45" y="102"/>
                        </a:cubicBezTo>
                        <a:cubicBezTo>
                          <a:pt x="44" y="104"/>
                          <a:pt x="40" y="105"/>
                          <a:pt x="39" y="103"/>
                        </a:cubicBezTo>
                        <a:cubicBezTo>
                          <a:pt x="37" y="96"/>
                          <a:pt x="41" y="90"/>
                          <a:pt x="44" y="85"/>
                        </a:cubicBezTo>
                        <a:cubicBezTo>
                          <a:pt x="45" y="92"/>
                          <a:pt x="43" y="113"/>
                          <a:pt x="41" y="88"/>
                        </a:cubicBezTo>
                        <a:cubicBezTo>
                          <a:pt x="43" y="69"/>
                          <a:pt x="50" y="79"/>
                          <a:pt x="48" y="94"/>
                        </a:cubicBezTo>
                        <a:cubicBezTo>
                          <a:pt x="43" y="78"/>
                          <a:pt x="42" y="66"/>
                          <a:pt x="60" y="63"/>
                        </a:cubicBezTo>
                        <a:cubicBezTo>
                          <a:pt x="61" y="67"/>
                          <a:pt x="65" y="74"/>
                          <a:pt x="59" y="78"/>
                        </a:cubicBezTo>
                        <a:cubicBezTo>
                          <a:pt x="57" y="79"/>
                          <a:pt x="55" y="75"/>
                          <a:pt x="56" y="73"/>
                        </a:cubicBezTo>
                        <a:cubicBezTo>
                          <a:pt x="57" y="72"/>
                          <a:pt x="59" y="75"/>
                          <a:pt x="60" y="76"/>
                        </a:cubicBezTo>
                        <a:cubicBezTo>
                          <a:pt x="58" y="99"/>
                          <a:pt x="55" y="79"/>
                          <a:pt x="57" y="70"/>
                        </a:cubicBezTo>
                        <a:cubicBezTo>
                          <a:pt x="58" y="72"/>
                          <a:pt x="60" y="74"/>
                          <a:pt x="60" y="76"/>
                        </a:cubicBezTo>
                        <a:cubicBezTo>
                          <a:pt x="60" y="78"/>
                          <a:pt x="57" y="74"/>
                          <a:pt x="57" y="72"/>
                        </a:cubicBezTo>
                        <a:cubicBezTo>
                          <a:pt x="57" y="67"/>
                          <a:pt x="60" y="63"/>
                          <a:pt x="62" y="58"/>
                        </a:cubicBezTo>
                        <a:cubicBezTo>
                          <a:pt x="72" y="63"/>
                          <a:pt x="67" y="71"/>
                          <a:pt x="65" y="60"/>
                        </a:cubicBezTo>
                        <a:cubicBezTo>
                          <a:pt x="68" y="54"/>
                          <a:pt x="71" y="48"/>
                          <a:pt x="77" y="55"/>
                        </a:cubicBezTo>
                        <a:cubicBezTo>
                          <a:pt x="65" y="65"/>
                          <a:pt x="70" y="52"/>
                          <a:pt x="72" y="43"/>
                        </a:cubicBezTo>
                        <a:cubicBezTo>
                          <a:pt x="85" y="47"/>
                          <a:pt x="79" y="58"/>
                          <a:pt x="78" y="70"/>
                        </a:cubicBezTo>
                        <a:cubicBezTo>
                          <a:pt x="77" y="62"/>
                          <a:pt x="77" y="56"/>
                          <a:pt x="84" y="51"/>
                        </a:cubicBezTo>
                        <a:cubicBezTo>
                          <a:pt x="77" y="66"/>
                          <a:pt x="77" y="45"/>
                          <a:pt x="87" y="40"/>
                        </a:cubicBezTo>
                        <a:cubicBezTo>
                          <a:pt x="80" y="60"/>
                          <a:pt x="83" y="33"/>
                          <a:pt x="93" y="28"/>
                        </a:cubicBezTo>
                        <a:cubicBezTo>
                          <a:pt x="97" y="34"/>
                          <a:pt x="99" y="59"/>
                          <a:pt x="92" y="34"/>
                        </a:cubicBezTo>
                        <a:cubicBezTo>
                          <a:pt x="106" y="20"/>
                          <a:pt x="99" y="42"/>
                          <a:pt x="93" y="48"/>
                        </a:cubicBezTo>
                        <a:cubicBezTo>
                          <a:pt x="90" y="35"/>
                          <a:pt x="101" y="38"/>
                          <a:pt x="110" y="40"/>
                        </a:cubicBezTo>
                        <a:cubicBezTo>
                          <a:pt x="106" y="62"/>
                          <a:pt x="102" y="44"/>
                          <a:pt x="108" y="30"/>
                        </a:cubicBezTo>
                        <a:cubicBezTo>
                          <a:pt x="109" y="28"/>
                          <a:pt x="111" y="29"/>
                          <a:pt x="113" y="28"/>
                        </a:cubicBezTo>
                        <a:cubicBezTo>
                          <a:pt x="113" y="30"/>
                          <a:pt x="115" y="32"/>
                          <a:pt x="114" y="33"/>
                        </a:cubicBezTo>
                        <a:cubicBezTo>
                          <a:pt x="108" y="43"/>
                          <a:pt x="106" y="29"/>
                          <a:pt x="116" y="27"/>
                        </a:cubicBezTo>
                        <a:cubicBezTo>
                          <a:pt x="124" y="15"/>
                          <a:pt x="126" y="15"/>
                          <a:pt x="122" y="34"/>
                        </a:cubicBezTo>
                        <a:cubicBezTo>
                          <a:pt x="112" y="28"/>
                          <a:pt x="119" y="19"/>
                          <a:pt x="128" y="16"/>
                        </a:cubicBezTo>
                        <a:cubicBezTo>
                          <a:pt x="127" y="18"/>
                          <a:pt x="127" y="21"/>
                          <a:pt x="125" y="21"/>
                        </a:cubicBezTo>
                        <a:cubicBezTo>
                          <a:pt x="123" y="21"/>
                          <a:pt x="124" y="16"/>
                          <a:pt x="126" y="16"/>
                        </a:cubicBezTo>
                        <a:cubicBezTo>
                          <a:pt x="129" y="15"/>
                          <a:pt x="132" y="17"/>
                          <a:pt x="135" y="18"/>
                        </a:cubicBezTo>
                        <a:cubicBezTo>
                          <a:pt x="133" y="29"/>
                          <a:pt x="130" y="19"/>
                          <a:pt x="137" y="18"/>
                        </a:cubicBezTo>
                        <a:cubicBezTo>
                          <a:pt x="157" y="25"/>
                          <a:pt x="138" y="13"/>
                          <a:pt x="153" y="16"/>
                        </a:cubicBezTo>
                        <a:cubicBezTo>
                          <a:pt x="151" y="29"/>
                          <a:pt x="146" y="17"/>
                          <a:pt x="155" y="13"/>
                        </a:cubicBezTo>
                        <a:cubicBezTo>
                          <a:pt x="162" y="17"/>
                          <a:pt x="152" y="6"/>
                          <a:pt x="162" y="1"/>
                        </a:cubicBezTo>
                        <a:cubicBezTo>
                          <a:pt x="169" y="17"/>
                          <a:pt x="167" y="15"/>
                          <a:pt x="185" y="18"/>
                        </a:cubicBezTo>
                        <a:cubicBezTo>
                          <a:pt x="173" y="19"/>
                          <a:pt x="166" y="16"/>
                          <a:pt x="156" y="10"/>
                        </a:cubicBezTo>
                        <a:cubicBezTo>
                          <a:pt x="163" y="0"/>
                          <a:pt x="197" y="13"/>
                          <a:pt x="210" y="13"/>
                        </a:cubicBezTo>
                      </a:path>
                    </a:pathLst>
                  </a:custGeom>
                  <a:noFill/>
                  <a:ln w="9525">
                    <a:solidFill>
                      <a:srgbClr val="000000"/>
                    </a:solidFill>
                    <a:round/>
                    <a:headEnd/>
                    <a:tailEnd/>
                  </a:ln>
                  <a:effectLst/>
                </p:spPr>
                <p:txBody>
                  <a:bodyPr/>
                  <a:lstStyle/>
                  <a:p>
                    <a:endParaRPr lang="de-DE"/>
                  </a:p>
                </p:txBody>
              </p:sp>
            </p:grpSp>
            <p:grpSp>
              <p:nvGrpSpPr>
                <p:cNvPr id="9" name="Group 104"/>
                <p:cNvGrpSpPr>
                  <a:grpSpLocks/>
                </p:cNvGrpSpPr>
                <p:nvPr/>
              </p:nvGrpSpPr>
              <p:grpSpPr bwMode="auto">
                <a:xfrm>
                  <a:off x="1776" y="912"/>
                  <a:ext cx="720" cy="720"/>
                  <a:chOff x="1680" y="1344"/>
                  <a:chExt cx="720" cy="720"/>
                </a:xfrm>
              </p:grpSpPr>
              <p:grpSp>
                <p:nvGrpSpPr>
                  <p:cNvPr id="10" name="Group 105"/>
                  <p:cNvGrpSpPr>
                    <a:grpSpLocks/>
                  </p:cNvGrpSpPr>
                  <p:nvPr/>
                </p:nvGrpSpPr>
                <p:grpSpPr bwMode="auto">
                  <a:xfrm>
                    <a:off x="1680" y="1344"/>
                    <a:ext cx="720" cy="720"/>
                    <a:chOff x="2385" y="2918"/>
                    <a:chExt cx="415" cy="410"/>
                  </a:xfrm>
                </p:grpSpPr>
                <p:sp>
                  <p:nvSpPr>
                    <p:cNvPr id="523370" name="Oval 106"/>
                    <p:cNvSpPr>
                      <a:spLocks noChangeArrowheads="1"/>
                    </p:cNvSpPr>
                    <p:nvPr/>
                  </p:nvSpPr>
                  <p:spPr bwMode="auto">
                    <a:xfrm>
                      <a:off x="2542" y="291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1" name="Oval 107"/>
                    <p:cNvSpPr>
                      <a:spLocks noChangeArrowheads="1"/>
                    </p:cNvSpPr>
                    <p:nvPr/>
                  </p:nvSpPr>
                  <p:spPr bwMode="auto">
                    <a:xfrm>
                      <a:off x="2591" y="2918"/>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2" name="Oval 108"/>
                    <p:cNvSpPr>
                      <a:spLocks noChangeArrowheads="1"/>
                    </p:cNvSpPr>
                    <p:nvPr/>
                  </p:nvSpPr>
                  <p:spPr bwMode="auto">
                    <a:xfrm>
                      <a:off x="2567" y="2918"/>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3" name="Oval 109"/>
                    <p:cNvSpPr>
                      <a:spLocks noChangeArrowheads="1"/>
                    </p:cNvSpPr>
                    <p:nvPr/>
                  </p:nvSpPr>
                  <p:spPr bwMode="auto">
                    <a:xfrm>
                      <a:off x="2612" y="2921"/>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4" name="Oval 110"/>
                    <p:cNvSpPr>
                      <a:spLocks noChangeArrowheads="1"/>
                    </p:cNvSpPr>
                    <p:nvPr/>
                  </p:nvSpPr>
                  <p:spPr bwMode="auto">
                    <a:xfrm>
                      <a:off x="2634" y="2925"/>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5" name="Oval 111"/>
                    <p:cNvSpPr>
                      <a:spLocks noChangeArrowheads="1"/>
                    </p:cNvSpPr>
                    <p:nvPr/>
                  </p:nvSpPr>
                  <p:spPr bwMode="auto">
                    <a:xfrm>
                      <a:off x="2655" y="2934"/>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6" name="Oval 112"/>
                    <p:cNvSpPr>
                      <a:spLocks noChangeArrowheads="1"/>
                    </p:cNvSpPr>
                    <p:nvPr/>
                  </p:nvSpPr>
                  <p:spPr bwMode="auto">
                    <a:xfrm>
                      <a:off x="2678" y="2944"/>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7" name="Oval 113"/>
                    <p:cNvSpPr>
                      <a:spLocks noChangeArrowheads="1"/>
                    </p:cNvSpPr>
                    <p:nvPr/>
                  </p:nvSpPr>
                  <p:spPr bwMode="auto">
                    <a:xfrm>
                      <a:off x="2699" y="296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8" name="Oval 114"/>
                    <p:cNvSpPr>
                      <a:spLocks noChangeArrowheads="1"/>
                    </p:cNvSpPr>
                    <p:nvPr/>
                  </p:nvSpPr>
                  <p:spPr bwMode="auto">
                    <a:xfrm>
                      <a:off x="2522" y="292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9" name="Oval 115"/>
                    <p:cNvSpPr>
                      <a:spLocks noChangeArrowheads="1"/>
                    </p:cNvSpPr>
                    <p:nvPr/>
                  </p:nvSpPr>
                  <p:spPr bwMode="auto">
                    <a:xfrm>
                      <a:off x="2501" y="293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0" name="Oval 116"/>
                    <p:cNvSpPr>
                      <a:spLocks noChangeArrowheads="1"/>
                    </p:cNvSpPr>
                    <p:nvPr/>
                  </p:nvSpPr>
                  <p:spPr bwMode="auto">
                    <a:xfrm>
                      <a:off x="2476" y="2942"/>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1" name="Oval 117"/>
                    <p:cNvSpPr>
                      <a:spLocks noChangeArrowheads="1"/>
                    </p:cNvSpPr>
                    <p:nvPr/>
                  </p:nvSpPr>
                  <p:spPr bwMode="auto">
                    <a:xfrm>
                      <a:off x="2455" y="296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2" name="Oval 118"/>
                    <p:cNvSpPr>
                      <a:spLocks noChangeArrowheads="1"/>
                    </p:cNvSpPr>
                    <p:nvPr/>
                  </p:nvSpPr>
                  <p:spPr bwMode="auto">
                    <a:xfrm>
                      <a:off x="2439" y="297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3" name="Oval 119"/>
                    <p:cNvSpPr>
                      <a:spLocks noChangeArrowheads="1"/>
                    </p:cNvSpPr>
                    <p:nvPr/>
                  </p:nvSpPr>
                  <p:spPr bwMode="auto">
                    <a:xfrm>
                      <a:off x="2421" y="299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4" name="Oval 120"/>
                    <p:cNvSpPr>
                      <a:spLocks noChangeArrowheads="1"/>
                    </p:cNvSpPr>
                    <p:nvPr/>
                  </p:nvSpPr>
                  <p:spPr bwMode="auto">
                    <a:xfrm>
                      <a:off x="2406" y="301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5" name="Oval 121"/>
                    <p:cNvSpPr>
                      <a:spLocks noChangeArrowheads="1"/>
                    </p:cNvSpPr>
                    <p:nvPr/>
                  </p:nvSpPr>
                  <p:spPr bwMode="auto">
                    <a:xfrm>
                      <a:off x="2395" y="303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6" name="Oval 122"/>
                    <p:cNvSpPr>
                      <a:spLocks noChangeArrowheads="1"/>
                    </p:cNvSpPr>
                    <p:nvPr/>
                  </p:nvSpPr>
                  <p:spPr bwMode="auto">
                    <a:xfrm>
                      <a:off x="2394" y="3054"/>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7" name="Oval 123"/>
                    <p:cNvSpPr>
                      <a:spLocks noChangeArrowheads="1"/>
                    </p:cNvSpPr>
                    <p:nvPr/>
                  </p:nvSpPr>
                  <p:spPr bwMode="auto">
                    <a:xfrm>
                      <a:off x="2386" y="307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8" name="Oval 124"/>
                    <p:cNvSpPr>
                      <a:spLocks noChangeArrowheads="1"/>
                    </p:cNvSpPr>
                    <p:nvPr/>
                  </p:nvSpPr>
                  <p:spPr bwMode="auto">
                    <a:xfrm>
                      <a:off x="2388" y="310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9" name="Oval 125"/>
                    <p:cNvSpPr>
                      <a:spLocks noChangeArrowheads="1"/>
                    </p:cNvSpPr>
                    <p:nvPr/>
                  </p:nvSpPr>
                  <p:spPr bwMode="auto">
                    <a:xfrm>
                      <a:off x="2385" y="312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0" name="Oval 126"/>
                    <p:cNvSpPr>
                      <a:spLocks noChangeArrowheads="1"/>
                    </p:cNvSpPr>
                    <p:nvPr/>
                  </p:nvSpPr>
                  <p:spPr bwMode="auto">
                    <a:xfrm>
                      <a:off x="2386" y="314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1" name="Oval 127"/>
                    <p:cNvSpPr>
                      <a:spLocks noChangeArrowheads="1"/>
                    </p:cNvSpPr>
                    <p:nvPr/>
                  </p:nvSpPr>
                  <p:spPr bwMode="auto">
                    <a:xfrm>
                      <a:off x="2392" y="316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2" name="Oval 128"/>
                    <p:cNvSpPr>
                      <a:spLocks noChangeArrowheads="1"/>
                    </p:cNvSpPr>
                    <p:nvPr/>
                  </p:nvSpPr>
                  <p:spPr bwMode="auto">
                    <a:xfrm>
                      <a:off x="2718" y="2978"/>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3" name="Oval 129"/>
                    <p:cNvSpPr>
                      <a:spLocks noChangeArrowheads="1"/>
                    </p:cNvSpPr>
                    <p:nvPr/>
                  </p:nvSpPr>
                  <p:spPr bwMode="auto">
                    <a:xfrm>
                      <a:off x="2734" y="299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4" name="Oval 130"/>
                    <p:cNvSpPr>
                      <a:spLocks noChangeArrowheads="1"/>
                    </p:cNvSpPr>
                    <p:nvPr/>
                  </p:nvSpPr>
                  <p:spPr bwMode="auto">
                    <a:xfrm>
                      <a:off x="2740" y="3232"/>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5" name="Oval 131"/>
                    <p:cNvSpPr>
                      <a:spLocks noChangeArrowheads="1"/>
                    </p:cNvSpPr>
                    <p:nvPr/>
                  </p:nvSpPr>
                  <p:spPr bwMode="auto">
                    <a:xfrm>
                      <a:off x="2721" y="325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6" name="Oval 132"/>
                    <p:cNvSpPr>
                      <a:spLocks noChangeArrowheads="1"/>
                    </p:cNvSpPr>
                    <p:nvPr/>
                  </p:nvSpPr>
                  <p:spPr bwMode="auto">
                    <a:xfrm>
                      <a:off x="2678" y="3279"/>
                      <a:ext cx="23"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7" name="Oval 133"/>
                    <p:cNvSpPr>
                      <a:spLocks noChangeArrowheads="1"/>
                    </p:cNvSpPr>
                    <p:nvPr/>
                  </p:nvSpPr>
                  <p:spPr bwMode="auto">
                    <a:xfrm>
                      <a:off x="2702" y="326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8" name="Oval 134"/>
                    <p:cNvSpPr>
                      <a:spLocks noChangeArrowheads="1"/>
                    </p:cNvSpPr>
                    <p:nvPr/>
                  </p:nvSpPr>
                  <p:spPr bwMode="auto">
                    <a:xfrm>
                      <a:off x="2657" y="328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9" name="Oval 135"/>
                    <p:cNvSpPr>
                      <a:spLocks noChangeArrowheads="1"/>
                    </p:cNvSpPr>
                    <p:nvPr/>
                  </p:nvSpPr>
                  <p:spPr bwMode="auto">
                    <a:xfrm>
                      <a:off x="2635" y="3296"/>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0" name="Oval 136"/>
                    <p:cNvSpPr>
                      <a:spLocks noChangeArrowheads="1"/>
                    </p:cNvSpPr>
                    <p:nvPr/>
                  </p:nvSpPr>
                  <p:spPr bwMode="auto">
                    <a:xfrm>
                      <a:off x="2611" y="3302"/>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1" name="Oval 137"/>
                    <p:cNvSpPr>
                      <a:spLocks noChangeArrowheads="1"/>
                    </p:cNvSpPr>
                    <p:nvPr/>
                  </p:nvSpPr>
                  <p:spPr bwMode="auto">
                    <a:xfrm>
                      <a:off x="2588" y="330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2" name="Oval 138"/>
                    <p:cNvSpPr>
                      <a:spLocks noChangeArrowheads="1"/>
                    </p:cNvSpPr>
                    <p:nvPr/>
                  </p:nvSpPr>
                  <p:spPr bwMode="auto">
                    <a:xfrm>
                      <a:off x="2567" y="3306"/>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3" name="Oval 139"/>
                    <p:cNvSpPr>
                      <a:spLocks noChangeArrowheads="1"/>
                    </p:cNvSpPr>
                    <p:nvPr/>
                  </p:nvSpPr>
                  <p:spPr bwMode="auto">
                    <a:xfrm>
                      <a:off x="2395" y="3191"/>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4" name="Oval 140"/>
                    <p:cNvSpPr>
                      <a:spLocks noChangeArrowheads="1"/>
                    </p:cNvSpPr>
                    <p:nvPr/>
                  </p:nvSpPr>
                  <p:spPr bwMode="auto">
                    <a:xfrm>
                      <a:off x="2407" y="321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5" name="Oval 141"/>
                    <p:cNvSpPr>
                      <a:spLocks noChangeArrowheads="1"/>
                    </p:cNvSpPr>
                    <p:nvPr/>
                  </p:nvSpPr>
                  <p:spPr bwMode="auto">
                    <a:xfrm>
                      <a:off x="2419" y="3227"/>
                      <a:ext cx="23"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6" name="Oval 142"/>
                    <p:cNvSpPr>
                      <a:spLocks noChangeArrowheads="1"/>
                    </p:cNvSpPr>
                    <p:nvPr/>
                  </p:nvSpPr>
                  <p:spPr bwMode="auto">
                    <a:xfrm>
                      <a:off x="2435" y="324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7" name="Oval 143"/>
                    <p:cNvSpPr>
                      <a:spLocks noChangeArrowheads="1"/>
                    </p:cNvSpPr>
                    <p:nvPr/>
                  </p:nvSpPr>
                  <p:spPr bwMode="auto">
                    <a:xfrm>
                      <a:off x="2450" y="325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8" name="Oval 144"/>
                    <p:cNvSpPr>
                      <a:spLocks noChangeArrowheads="1"/>
                    </p:cNvSpPr>
                    <p:nvPr/>
                  </p:nvSpPr>
                  <p:spPr bwMode="auto">
                    <a:xfrm>
                      <a:off x="2472" y="3268"/>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9" name="Oval 145"/>
                    <p:cNvSpPr>
                      <a:spLocks noChangeArrowheads="1"/>
                    </p:cNvSpPr>
                    <p:nvPr/>
                  </p:nvSpPr>
                  <p:spPr bwMode="auto">
                    <a:xfrm>
                      <a:off x="2541" y="3302"/>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0" name="Oval 146"/>
                    <p:cNvSpPr>
                      <a:spLocks noChangeArrowheads="1"/>
                    </p:cNvSpPr>
                    <p:nvPr/>
                  </p:nvSpPr>
                  <p:spPr bwMode="auto">
                    <a:xfrm>
                      <a:off x="2494" y="328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1" name="Oval 147"/>
                    <p:cNvSpPr>
                      <a:spLocks noChangeArrowheads="1"/>
                    </p:cNvSpPr>
                    <p:nvPr/>
                  </p:nvSpPr>
                  <p:spPr bwMode="auto">
                    <a:xfrm>
                      <a:off x="2517" y="329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2" name="Oval 148"/>
                    <p:cNvSpPr>
                      <a:spLocks noChangeArrowheads="1"/>
                    </p:cNvSpPr>
                    <p:nvPr/>
                  </p:nvSpPr>
                  <p:spPr bwMode="auto">
                    <a:xfrm>
                      <a:off x="2749" y="3016"/>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3" name="Oval 149"/>
                    <p:cNvSpPr>
                      <a:spLocks noChangeArrowheads="1"/>
                    </p:cNvSpPr>
                    <p:nvPr/>
                  </p:nvSpPr>
                  <p:spPr bwMode="auto">
                    <a:xfrm>
                      <a:off x="2758" y="303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4" name="Oval 150"/>
                    <p:cNvSpPr>
                      <a:spLocks noChangeArrowheads="1"/>
                    </p:cNvSpPr>
                    <p:nvPr/>
                  </p:nvSpPr>
                  <p:spPr bwMode="auto">
                    <a:xfrm>
                      <a:off x="2764" y="306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5" name="Oval 151"/>
                    <p:cNvSpPr>
                      <a:spLocks noChangeArrowheads="1"/>
                    </p:cNvSpPr>
                    <p:nvPr/>
                  </p:nvSpPr>
                  <p:spPr bwMode="auto">
                    <a:xfrm>
                      <a:off x="2769" y="308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6" name="Oval 152"/>
                    <p:cNvSpPr>
                      <a:spLocks noChangeArrowheads="1"/>
                    </p:cNvSpPr>
                    <p:nvPr/>
                  </p:nvSpPr>
                  <p:spPr bwMode="auto">
                    <a:xfrm>
                      <a:off x="2777" y="3111"/>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7" name="Oval 153"/>
                    <p:cNvSpPr>
                      <a:spLocks noChangeArrowheads="1"/>
                    </p:cNvSpPr>
                    <p:nvPr/>
                  </p:nvSpPr>
                  <p:spPr bwMode="auto">
                    <a:xfrm>
                      <a:off x="2778" y="313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8" name="Oval 154"/>
                    <p:cNvSpPr>
                      <a:spLocks noChangeArrowheads="1"/>
                    </p:cNvSpPr>
                    <p:nvPr/>
                  </p:nvSpPr>
                  <p:spPr bwMode="auto">
                    <a:xfrm>
                      <a:off x="2775" y="315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9" name="Oval 155"/>
                    <p:cNvSpPr>
                      <a:spLocks noChangeArrowheads="1"/>
                    </p:cNvSpPr>
                    <p:nvPr/>
                  </p:nvSpPr>
                  <p:spPr bwMode="auto">
                    <a:xfrm>
                      <a:off x="2769" y="318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20" name="Oval 156"/>
                    <p:cNvSpPr>
                      <a:spLocks noChangeArrowheads="1"/>
                    </p:cNvSpPr>
                    <p:nvPr/>
                  </p:nvSpPr>
                  <p:spPr bwMode="auto">
                    <a:xfrm>
                      <a:off x="2756" y="3209"/>
                      <a:ext cx="22" cy="22"/>
                    </a:xfrm>
                    <a:prstGeom prst="ellipse">
                      <a:avLst/>
                    </a:prstGeom>
                    <a:solidFill>
                      <a:srgbClr val="FFCC00"/>
                    </a:solidFill>
                    <a:ln w="9525">
                      <a:solidFill>
                        <a:srgbClr val="000000"/>
                      </a:solidFill>
                      <a:round/>
                      <a:headEnd/>
                      <a:tailEnd/>
                    </a:ln>
                  </p:spPr>
                  <p:txBody>
                    <a:bodyPr wrap="none" anchor="ctr"/>
                    <a:lstStyle/>
                    <a:p>
                      <a:endParaRPr lang="de-DE"/>
                    </a:p>
                  </p:txBody>
                </p:sp>
              </p:grpSp>
              <p:grpSp>
                <p:nvGrpSpPr>
                  <p:cNvPr id="11" name="Group 157"/>
                  <p:cNvGrpSpPr>
                    <a:grpSpLocks/>
                  </p:cNvGrpSpPr>
                  <p:nvPr/>
                </p:nvGrpSpPr>
                <p:grpSpPr bwMode="auto">
                  <a:xfrm>
                    <a:off x="1728" y="1392"/>
                    <a:ext cx="624" cy="624"/>
                    <a:chOff x="2333" y="2810"/>
                    <a:chExt cx="438" cy="431"/>
                  </a:xfrm>
                </p:grpSpPr>
                <p:sp>
                  <p:nvSpPr>
                    <p:cNvPr id="523422" name="Freeform 158"/>
                    <p:cNvSpPr>
                      <a:spLocks/>
                    </p:cNvSpPr>
                    <p:nvPr/>
                  </p:nvSpPr>
                  <p:spPr bwMode="auto">
                    <a:xfrm>
                      <a:off x="2492" y="2810"/>
                      <a:ext cx="268" cy="205"/>
                    </a:xfrm>
                    <a:custGeom>
                      <a:avLst/>
                      <a:gdLst/>
                      <a:ahLst/>
                      <a:cxnLst>
                        <a:cxn ang="0">
                          <a:pos x="3" y="24"/>
                        </a:cxn>
                        <a:cxn ang="0">
                          <a:pos x="16" y="16"/>
                        </a:cxn>
                        <a:cxn ang="0">
                          <a:pos x="0" y="24"/>
                        </a:cxn>
                        <a:cxn ang="0">
                          <a:pos x="18" y="13"/>
                        </a:cxn>
                        <a:cxn ang="0">
                          <a:pos x="40" y="16"/>
                        </a:cxn>
                        <a:cxn ang="0">
                          <a:pos x="45" y="15"/>
                        </a:cxn>
                        <a:cxn ang="0">
                          <a:pos x="22" y="15"/>
                        </a:cxn>
                        <a:cxn ang="0">
                          <a:pos x="67" y="10"/>
                        </a:cxn>
                        <a:cxn ang="0">
                          <a:pos x="66" y="18"/>
                        </a:cxn>
                        <a:cxn ang="0">
                          <a:pos x="67" y="12"/>
                        </a:cxn>
                        <a:cxn ang="0">
                          <a:pos x="79" y="12"/>
                        </a:cxn>
                        <a:cxn ang="0">
                          <a:pos x="64" y="12"/>
                        </a:cxn>
                        <a:cxn ang="0">
                          <a:pos x="99" y="7"/>
                        </a:cxn>
                        <a:cxn ang="0">
                          <a:pos x="90" y="24"/>
                        </a:cxn>
                        <a:cxn ang="0">
                          <a:pos x="90" y="13"/>
                        </a:cxn>
                        <a:cxn ang="0">
                          <a:pos x="117" y="16"/>
                        </a:cxn>
                        <a:cxn ang="0">
                          <a:pos x="127" y="19"/>
                        </a:cxn>
                        <a:cxn ang="0">
                          <a:pos x="130" y="24"/>
                        </a:cxn>
                        <a:cxn ang="0">
                          <a:pos x="151" y="36"/>
                        </a:cxn>
                        <a:cxn ang="0">
                          <a:pos x="147" y="34"/>
                        </a:cxn>
                        <a:cxn ang="0">
                          <a:pos x="157" y="36"/>
                        </a:cxn>
                        <a:cxn ang="0">
                          <a:pos x="175" y="45"/>
                        </a:cxn>
                        <a:cxn ang="0">
                          <a:pos x="177" y="49"/>
                        </a:cxn>
                        <a:cxn ang="0">
                          <a:pos x="193" y="63"/>
                        </a:cxn>
                        <a:cxn ang="0">
                          <a:pos x="190" y="75"/>
                        </a:cxn>
                        <a:cxn ang="0">
                          <a:pos x="202" y="67"/>
                        </a:cxn>
                        <a:cxn ang="0">
                          <a:pos x="217" y="81"/>
                        </a:cxn>
                        <a:cxn ang="0">
                          <a:pos x="210" y="94"/>
                        </a:cxn>
                        <a:cxn ang="0">
                          <a:pos x="223" y="91"/>
                        </a:cxn>
                        <a:cxn ang="0">
                          <a:pos x="226" y="100"/>
                        </a:cxn>
                        <a:cxn ang="0">
                          <a:pos x="220" y="97"/>
                        </a:cxn>
                        <a:cxn ang="0">
                          <a:pos x="228" y="102"/>
                        </a:cxn>
                        <a:cxn ang="0">
                          <a:pos x="231" y="114"/>
                        </a:cxn>
                        <a:cxn ang="0">
                          <a:pos x="225" y="106"/>
                        </a:cxn>
                        <a:cxn ang="0">
                          <a:pos x="222" y="102"/>
                        </a:cxn>
                        <a:cxn ang="0">
                          <a:pos x="238" y="112"/>
                        </a:cxn>
                        <a:cxn ang="0">
                          <a:pos x="243" y="130"/>
                        </a:cxn>
                        <a:cxn ang="0">
                          <a:pos x="249" y="141"/>
                        </a:cxn>
                        <a:cxn ang="0">
                          <a:pos x="244" y="130"/>
                        </a:cxn>
                        <a:cxn ang="0">
                          <a:pos x="261" y="136"/>
                        </a:cxn>
                        <a:cxn ang="0">
                          <a:pos x="265" y="148"/>
                        </a:cxn>
                        <a:cxn ang="0">
                          <a:pos x="255" y="142"/>
                        </a:cxn>
                        <a:cxn ang="0">
                          <a:pos x="253" y="162"/>
                        </a:cxn>
                        <a:cxn ang="0">
                          <a:pos x="249" y="160"/>
                        </a:cxn>
                        <a:cxn ang="0">
                          <a:pos x="253" y="157"/>
                        </a:cxn>
                        <a:cxn ang="0">
                          <a:pos x="261" y="172"/>
                        </a:cxn>
                        <a:cxn ang="0">
                          <a:pos x="256" y="187"/>
                        </a:cxn>
                        <a:cxn ang="0">
                          <a:pos x="261" y="184"/>
                        </a:cxn>
                        <a:cxn ang="0">
                          <a:pos x="264" y="189"/>
                        </a:cxn>
                        <a:cxn ang="0">
                          <a:pos x="261" y="205"/>
                        </a:cxn>
                      </a:cxnLst>
                      <a:rect l="0" t="0" r="r" b="b"/>
                      <a:pathLst>
                        <a:path w="268" h="205">
                          <a:moveTo>
                            <a:pt x="3" y="24"/>
                          </a:moveTo>
                          <a:cubicBezTo>
                            <a:pt x="4" y="23"/>
                            <a:pt x="18" y="20"/>
                            <a:pt x="16" y="16"/>
                          </a:cubicBezTo>
                          <a:cubicBezTo>
                            <a:pt x="15" y="14"/>
                            <a:pt x="2" y="23"/>
                            <a:pt x="0" y="24"/>
                          </a:cubicBezTo>
                          <a:cubicBezTo>
                            <a:pt x="2" y="14"/>
                            <a:pt x="9" y="16"/>
                            <a:pt x="18" y="13"/>
                          </a:cubicBezTo>
                          <a:cubicBezTo>
                            <a:pt x="28" y="16"/>
                            <a:pt x="31" y="12"/>
                            <a:pt x="40" y="16"/>
                          </a:cubicBezTo>
                          <a:cubicBezTo>
                            <a:pt x="43" y="11"/>
                            <a:pt x="54" y="11"/>
                            <a:pt x="45" y="15"/>
                          </a:cubicBezTo>
                          <a:cubicBezTo>
                            <a:pt x="39" y="5"/>
                            <a:pt x="31" y="11"/>
                            <a:pt x="22" y="15"/>
                          </a:cubicBezTo>
                          <a:cubicBezTo>
                            <a:pt x="28" y="0"/>
                            <a:pt x="54" y="9"/>
                            <a:pt x="67" y="10"/>
                          </a:cubicBezTo>
                          <a:cubicBezTo>
                            <a:pt x="67" y="13"/>
                            <a:pt x="68" y="17"/>
                            <a:pt x="66" y="18"/>
                          </a:cubicBezTo>
                          <a:cubicBezTo>
                            <a:pt x="51" y="25"/>
                            <a:pt x="52" y="15"/>
                            <a:pt x="67" y="12"/>
                          </a:cubicBezTo>
                          <a:cubicBezTo>
                            <a:pt x="78" y="8"/>
                            <a:pt x="70" y="21"/>
                            <a:pt x="79" y="12"/>
                          </a:cubicBezTo>
                          <a:cubicBezTo>
                            <a:pt x="92" y="15"/>
                            <a:pt x="108" y="17"/>
                            <a:pt x="64" y="12"/>
                          </a:cubicBezTo>
                          <a:cubicBezTo>
                            <a:pt x="76" y="2"/>
                            <a:pt x="80" y="6"/>
                            <a:pt x="99" y="7"/>
                          </a:cubicBezTo>
                          <a:cubicBezTo>
                            <a:pt x="109" y="14"/>
                            <a:pt x="97" y="21"/>
                            <a:pt x="90" y="24"/>
                          </a:cubicBezTo>
                          <a:cubicBezTo>
                            <a:pt x="78" y="21"/>
                            <a:pt x="78" y="17"/>
                            <a:pt x="90" y="13"/>
                          </a:cubicBezTo>
                          <a:cubicBezTo>
                            <a:pt x="100" y="15"/>
                            <a:pt x="108" y="20"/>
                            <a:pt x="117" y="16"/>
                          </a:cubicBezTo>
                          <a:cubicBezTo>
                            <a:pt x="120" y="17"/>
                            <a:pt x="124" y="17"/>
                            <a:pt x="127" y="19"/>
                          </a:cubicBezTo>
                          <a:cubicBezTo>
                            <a:pt x="137" y="26"/>
                            <a:pt x="113" y="27"/>
                            <a:pt x="130" y="24"/>
                          </a:cubicBezTo>
                          <a:cubicBezTo>
                            <a:pt x="133" y="24"/>
                            <a:pt x="154" y="26"/>
                            <a:pt x="151" y="36"/>
                          </a:cubicBezTo>
                          <a:cubicBezTo>
                            <a:pt x="151" y="37"/>
                            <a:pt x="146" y="34"/>
                            <a:pt x="147" y="34"/>
                          </a:cubicBezTo>
                          <a:cubicBezTo>
                            <a:pt x="150" y="34"/>
                            <a:pt x="154" y="35"/>
                            <a:pt x="157" y="36"/>
                          </a:cubicBezTo>
                          <a:cubicBezTo>
                            <a:pt x="163" y="41"/>
                            <a:pt x="168" y="42"/>
                            <a:pt x="175" y="45"/>
                          </a:cubicBezTo>
                          <a:cubicBezTo>
                            <a:pt x="176" y="46"/>
                            <a:pt x="177" y="49"/>
                            <a:pt x="177" y="49"/>
                          </a:cubicBezTo>
                          <a:cubicBezTo>
                            <a:pt x="184" y="51"/>
                            <a:pt x="186" y="58"/>
                            <a:pt x="193" y="63"/>
                          </a:cubicBezTo>
                          <a:cubicBezTo>
                            <a:pt x="196" y="69"/>
                            <a:pt x="200" y="77"/>
                            <a:pt x="190" y="75"/>
                          </a:cubicBezTo>
                          <a:cubicBezTo>
                            <a:pt x="188" y="65"/>
                            <a:pt x="193" y="66"/>
                            <a:pt x="202" y="67"/>
                          </a:cubicBezTo>
                          <a:cubicBezTo>
                            <a:pt x="205" y="75"/>
                            <a:pt x="209" y="78"/>
                            <a:pt x="217" y="81"/>
                          </a:cubicBezTo>
                          <a:cubicBezTo>
                            <a:pt x="224" y="90"/>
                            <a:pt x="222" y="97"/>
                            <a:pt x="210" y="94"/>
                          </a:cubicBezTo>
                          <a:cubicBezTo>
                            <a:pt x="212" y="85"/>
                            <a:pt x="215" y="90"/>
                            <a:pt x="223" y="91"/>
                          </a:cubicBezTo>
                          <a:cubicBezTo>
                            <a:pt x="224" y="91"/>
                            <a:pt x="237" y="95"/>
                            <a:pt x="226" y="100"/>
                          </a:cubicBezTo>
                          <a:cubicBezTo>
                            <a:pt x="224" y="101"/>
                            <a:pt x="218" y="95"/>
                            <a:pt x="220" y="97"/>
                          </a:cubicBezTo>
                          <a:cubicBezTo>
                            <a:pt x="222" y="99"/>
                            <a:pt x="225" y="100"/>
                            <a:pt x="228" y="102"/>
                          </a:cubicBezTo>
                          <a:cubicBezTo>
                            <a:pt x="236" y="112"/>
                            <a:pt x="238" y="109"/>
                            <a:pt x="231" y="114"/>
                          </a:cubicBezTo>
                          <a:cubicBezTo>
                            <a:pt x="227" y="105"/>
                            <a:pt x="231" y="112"/>
                            <a:pt x="225" y="106"/>
                          </a:cubicBezTo>
                          <a:cubicBezTo>
                            <a:pt x="224" y="105"/>
                            <a:pt x="220" y="102"/>
                            <a:pt x="222" y="102"/>
                          </a:cubicBezTo>
                          <a:cubicBezTo>
                            <a:pt x="227" y="101"/>
                            <a:pt x="235" y="109"/>
                            <a:pt x="238" y="112"/>
                          </a:cubicBezTo>
                          <a:cubicBezTo>
                            <a:pt x="242" y="122"/>
                            <a:pt x="244" y="116"/>
                            <a:pt x="243" y="130"/>
                          </a:cubicBezTo>
                          <a:cubicBezTo>
                            <a:pt x="249" y="133"/>
                            <a:pt x="250" y="134"/>
                            <a:pt x="249" y="141"/>
                          </a:cubicBezTo>
                          <a:cubicBezTo>
                            <a:pt x="245" y="140"/>
                            <a:pt x="232" y="140"/>
                            <a:pt x="244" y="130"/>
                          </a:cubicBezTo>
                          <a:cubicBezTo>
                            <a:pt x="245" y="129"/>
                            <a:pt x="259" y="136"/>
                            <a:pt x="261" y="136"/>
                          </a:cubicBezTo>
                          <a:cubicBezTo>
                            <a:pt x="266" y="140"/>
                            <a:pt x="268" y="142"/>
                            <a:pt x="265" y="148"/>
                          </a:cubicBezTo>
                          <a:cubicBezTo>
                            <a:pt x="243" y="145"/>
                            <a:pt x="237" y="140"/>
                            <a:pt x="255" y="142"/>
                          </a:cubicBezTo>
                          <a:cubicBezTo>
                            <a:pt x="256" y="149"/>
                            <a:pt x="253" y="162"/>
                            <a:pt x="253" y="162"/>
                          </a:cubicBezTo>
                          <a:cubicBezTo>
                            <a:pt x="252" y="161"/>
                            <a:pt x="249" y="161"/>
                            <a:pt x="249" y="160"/>
                          </a:cubicBezTo>
                          <a:cubicBezTo>
                            <a:pt x="249" y="158"/>
                            <a:pt x="251" y="157"/>
                            <a:pt x="253" y="157"/>
                          </a:cubicBezTo>
                          <a:cubicBezTo>
                            <a:pt x="256" y="158"/>
                            <a:pt x="259" y="169"/>
                            <a:pt x="261" y="172"/>
                          </a:cubicBezTo>
                          <a:cubicBezTo>
                            <a:pt x="259" y="177"/>
                            <a:pt x="256" y="182"/>
                            <a:pt x="256" y="187"/>
                          </a:cubicBezTo>
                          <a:cubicBezTo>
                            <a:pt x="256" y="189"/>
                            <a:pt x="259" y="184"/>
                            <a:pt x="261" y="184"/>
                          </a:cubicBezTo>
                          <a:cubicBezTo>
                            <a:pt x="263" y="184"/>
                            <a:pt x="263" y="187"/>
                            <a:pt x="264" y="189"/>
                          </a:cubicBezTo>
                          <a:cubicBezTo>
                            <a:pt x="262" y="205"/>
                            <a:pt x="267" y="205"/>
                            <a:pt x="261" y="205"/>
                          </a:cubicBezTo>
                        </a:path>
                      </a:pathLst>
                    </a:custGeom>
                    <a:noFill/>
                    <a:ln w="9525">
                      <a:solidFill>
                        <a:srgbClr val="000000"/>
                      </a:solidFill>
                      <a:round/>
                      <a:headEnd/>
                      <a:tailEnd/>
                    </a:ln>
                    <a:effectLst/>
                  </p:spPr>
                  <p:txBody>
                    <a:bodyPr/>
                    <a:lstStyle/>
                    <a:p>
                      <a:endParaRPr lang="de-DE"/>
                    </a:p>
                  </p:txBody>
                </p:sp>
                <p:sp>
                  <p:nvSpPr>
                    <p:cNvPr id="523423" name="Freeform 159"/>
                    <p:cNvSpPr>
                      <a:spLocks/>
                    </p:cNvSpPr>
                    <p:nvPr/>
                  </p:nvSpPr>
                  <p:spPr bwMode="auto">
                    <a:xfrm>
                      <a:off x="2333" y="2822"/>
                      <a:ext cx="438" cy="419"/>
                    </a:xfrm>
                    <a:custGeom>
                      <a:avLst/>
                      <a:gdLst/>
                      <a:ahLst/>
                      <a:cxnLst>
                        <a:cxn ang="0">
                          <a:pos x="426" y="211"/>
                        </a:cxn>
                        <a:cxn ang="0">
                          <a:pos x="432" y="232"/>
                        </a:cxn>
                        <a:cxn ang="0">
                          <a:pos x="420" y="265"/>
                        </a:cxn>
                        <a:cxn ang="0">
                          <a:pos x="417" y="283"/>
                        </a:cxn>
                        <a:cxn ang="0">
                          <a:pos x="411" y="301"/>
                        </a:cxn>
                        <a:cxn ang="0">
                          <a:pos x="394" y="322"/>
                        </a:cxn>
                        <a:cxn ang="0">
                          <a:pos x="379" y="346"/>
                        </a:cxn>
                        <a:cxn ang="0">
                          <a:pos x="369" y="357"/>
                        </a:cxn>
                        <a:cxn ang="0">
                          <a:pos x="339" y="382"/>
                        </a:cxn>
                        <a:cxn ang="0">
                          <a:pos x="337" y="382"/>
                        </a:cxn>
                        <a:cxn ang="0">
                          <a:pos x="318" y="391"/>
                        </a:cxn>
                        <a:cxn ang="0">
                          <a:pos x="286" y="402"/>
                        </a:cxn>
                        <a:cxn ang="0">
                          <a:pos x="246" y="415"/>
                        </a:cxn>
                        <a:cxn ang="0">
                          <a:pos x="183" y="415"/>
                        </a:cxn>
                        <a:cxn ang="0">
                          <a:pos x="162" y="412"/>
                        </a:cxn>
                        <a:cxn ang="0">
                          <a:pos x="135" y="394"/>
                        </a:cxn>
                        <a:cxn ang="0">
                          <a:pos x="118" y="379"/>
                        </a:cxn>
                        <a:cxn ang="0">
                          <a:pos x="96" y="367"/>
                        </a:cxn>
                        <a:cxn ang="0">
                          <a:pos x="79" y="367"/>
                        </a:cxn>
                        <a:cxn ang="0">
                          <a:pos x="75" y="367"/>
                        </a:cxn>
                        <a:cxn ang="0">
                          <a:pos x="51" y="337"/>
                        </a:cxn>
                        <a:cxn ang="0">
                          <a:pos x="51" y="343"/>
                        </a:cxn>
                        <a:cxn ang="0">
                          <a:pos x="51" y="342"/>
                        </a:cxn>
                        <a:cxn ang="0">
                          <a:pos x="39" y="319"/>
                        </a:cxn>
                        <a:cxn ang="0">
                          <a:pos x="28" y="315"/>
                        </a:cxn>
                        <a:cxn ang="0">
                          <a:pos x="16" y="301"/>
                        </a:cxn>
                        <a:cxn ang="0">
                          <a:pos x="21" y="303"/>
                        </a:cxn>
                        <a:cxn ang="0">
                          <a:pos x="13" y="268"/>
                        </a:cxn>
                        <a:cxn ang="0">
                          <a:pos x="18" y="282"/>
                        </a:cxn>
                        <a:cxn ang="0">
                          <a:pos x="9" y="262"/>
                        </a:cxn>
                        <a:cxn ang="0">
                          <a:pos x="13" y="256"/>
                        </a:cxn>
                        <a:cxn ang="0">
                          <a:pos x="7" y="231"/>
                        </a:cxn>
                        <a:cxn ang="0">
                          <a:pos x="6" y="229"/>
                        </a:cxn>
                        <a:cxn ang="0">
                          <a:pos x="12" y="204"/>
                        </a:cxn>
                        <a:cxn ang="0">
                          <a:pos x="9" y="187"/>
                        </a:cxn>
                        <a:cxn ang="0">
                          <a:pos x="0" y="181"/>
                        </a:cxn>
                        <a:cxn ang="0">
                          <a:pos x="10" y="186"/>
                        </a:cxn>
                        <a:cxn ang="0">
                          <a:pos x="15" y="162"/>
                        </a:cxn>
                        <a:cxn ang="0">
                          <a:pos x="18" y="153"/>
                        </a:cxn>
                        <a:cxn ang="0">
                          <a:pos x="15" y="142"/>
                        </a:cxn>
                        <a:cxn ang="0">
                          <a:pos x="12" y="145"/>
                        </a:cxn>
                        <a:cxn ang="0">
                          <a:pos x="19" y="124"/>
                        </a:cxn>
                        <a:cxn ang="0">
                          <a:pos x="18" y="117"/>
                        </a:cxn>
                        <a:cxn ang="0">
                          <a:pos x="25" y="109"/>
                        </a:cxn>
                        <a:cxn ang="0">
                          <a:pos x="40" y="99"/>
                        </a:cxn>
                        <a:cxn ang="0">
                          <a:pos x="37" y="94"/>
                        </a:cxn>
                        <a:cxn ang="0">
                          <a:pos x="34" y="85"/>
                        </a:cxn>
                        <a:cxn ang="0">
                          <a:pos x="27" y="100"/>
                        </a:cxn>
                        <a:cxn ang="0">
                          <a:pos x="57" y="78"/>
                        </a:cxn>
                        <a:cxn ang="0">
                          <a:pos x="45" y="81"/>
                        </a:cxn>
                        <a:cxn ang="0">
                          <a:pos x="58" y="63"/>
                        </a:cxn>
                        <a:cxn ang="0">
                          <a:pos x="75" y="57"/>
                        </a:cxn>
                        <a:cxn ang="0">
                          <a:pos x="72" y="45"/>
                        </a:cxn>
                        <a:cxn ang="0">
                          <a:pos x="81" y="46"/>
                        </a:cxn>
                        <a:cxn ang="0">
                          <a:pos x="91" y="39"/>
                        </a:cxn>
                        <a:cxn ang="0">
                          <a:pos x="123" y="22"/>
                        </a:cxn>
                        <a:cxn ang="0">
                          <a:pos x="127" y="28"/>
                        </a:cxn>
                        <a:cxn ang="0">
                          <a:pos x="145" y="18"/>
                        </a:cxn>
                        <a:cxn ang="0">
                          <a:pos x="133" y="9"/>
                        </a:cxn>
                        <a:cxn ang="0">
                          <a:pos x="139" y="7"/>
                        </a:cxn>
                        <a:cxn ang="0">
                          <a:pos x="157" y="6"/>
                        </a:cxn>
                        <a:cxn ang="0">
                          <a:pos x="184" y="1"/>
                        </a:cxn>
                      </a:cxnLst>
                      <a:rect l="0" t="0" r="r" b="b"/>
                      <a:pathLst>
                        <a:path w="438" h="419">
                          <a:moveTo>
                            <a:pt x="420" y="190"/>
                          </a:moveTo>
                          <a:cubicBezTo>
                            <a:pt x="422" y="192"/>
                            <a:pt x="438" y="217"/>
                            <a:pt x="426" y="211"/>
                          </a:cubicBezTo>
                          <a:cubicBezTo>
                            <a:pt x="427" y="207"/>
                            <a:pt x="428" y="194"/>
                            <a:pt x="430" y="207"/>
                          </a:cubicBezTo>
                          <a:cubicBezTo>
                            <a:pt x="429" y="217"/>
                            <a:pt x="428" y="223"/>
                            <a:pt x="432" y="232"/>
                          </a:cubicBezTo>
                          <a:cubicBezTo>
                            <a:pt x="428" y="239"/>
                            <a:pt x="428" y="248"/>
                            <a:pt x="421" y="252"/>
                          </a:cubicBezTo>
                          <a:cubicBezTo>
                            <a:pt x="430" y="254"/>
                            <a:pt x="429" y="264"/>
                            <a:pt x="420" y="265"/>
                          </a:cubicBezTo>
                          <a:cubicBezTo>
                            <a:pt x="417" y="272"/>
                            <a:pt x="424" y="276"/>
                            <a:pt x="417" y="271"/>
                          </a:cubicBezTo>
                          <a:cubicBezTo>
                            <a:pt x="430" y="269"/>
                            <a:pt x="423" y="279"/>
                            <a:pt x="417" y="283"/>
                          </a:cubicBezTo>
                          <a:cubicBezTo>
                            <a:pt x="414" y="289"/>
                            <a:pt x="415" y="295"/>
                            <a:pt x="411" y="301"/>
                          </a:cubicBezTo>
                          <a:cubicBezTo>
                            <a:pt x="396" y="299"/>
                            <a:pt x="407" y="296"/>
                            <a:pt x="411" y="301"/>
                          </a:cubicBezTo>
                          <a:cubicBezTo>
                            <a:pt x="413" y="309"/>
                            <a:pt x="414" y="312"/>
                            <a:pt x="405" y="313"/>
                          </a:cubicBezTo>
                          <a:cubicBezTo>
                            <a:pt x="402" y="319"/>
                            <a:pt x="401" y="321"/>
                            <a:pt x="394" y="322"/>
                          </a:cubicBezTo>
                          <a:cubicBezTo>
                            <a:pt x="397" y="330"/>
                            <a:pt x="392" y="328"/>
                            <a:pt x="390" y="336"/>
                          </a:cubicBezTo>
                          <a:cubicBezTo>
                            <a:pt x="392" y="346"/>
                            <a:pt x="388" y="345"/>
                            <a:pt x="379" y="346"/>
                          </a:cubicBezTo>
                          <a:cubicBezTo>
                            <a:pt x="338" y="344"/>
                            <a:pt x="368" y="343"/>
                            <a:pt x="381" y="342"/>
                          </a:cubicBezTo>
                          <a:cubicBezTo>
                            <a:pt x="378" y="348"/>
                            <a:pt x="375" y="354"/>
                            <a:pt x="369" y="357"/>
                          </a:cubicBezTo>
                          <a:cubicBezTo>
                            <a:pt x="359" y="349"/>
                            <a:pt x="362" y="359"/>
                            <a:pt x="354" y="367"/>
                          </a:cubicBezTo>
                          <a:cubicBezTo>
                            <a:pt x="334" y="363"/>
                            <a:pt x="366" y="388"/>
                            <a:pt x="339" y="382"/>
                          </a:cubicBezTo>
                          <a:cubicBezTo>
                            <a:pt x="334" y="375"/>
                            <a:pt x="321" y="374"/>
                            <a:pt x="343" y="378"/>
                          </a:cubicBezTo>
                          <a:cubicBezTo>
                            <a:pt x="341" y="379"/>
                            <a:pt x="339" y="381"/>
                            <a:pt x="337" y="382"/>
                          </a:cubicBezTo>
                          <a:cubicBezTo>
                            <a:pt x="332" y="383"/>
                            <a:pt x="326" y="382"/>
                            <a:pt x="321" y="384"/>
                          </a:cubicBezTo>
                          <a:cubicBezTo>
                            <a:pt x="319" y="385"/>
                            <a:pt x="320" y="389"/>
                            <a:pt x="318" y="391"/>
                          </a:cubicBezTo>
                          <a:cubicBezTo>
                            <a:pt x="316" y="393"/>
                            <a:pt x="312" y="392"/>
                            <a:pt x="309" y="393"/>
                          </a:cubicBezTo>
                          <a:cubicBezTo>
                            <a:pt x="305" y="405"/>
                            <a:pt x="296" y="398"/>
                            <a:pt x="286" y="402"/>
                          </a:cubicBezTo>
                          <a:cubicBezTo>
                            <a:pt x="280" y="399"/>
                            <a:pt x="281" y="404"/>
                            <a:pt x="276" y="409"/>
                          </a:cubicBezTo>
                          <a:cubicBezTo>
                            <a:pt x="261" y="406"/>
                            <a:pt x="260" y="414"/>
                            <a:pt x="246" y="415"/>
                          </a:cubicBezTo>
                          <a:cubicBezTo>
                            <a:pt x="235" y="419"/>
                            <a:pt x="235" y="414"/>
                            <a:pt x="220" y="415"/>
                          </a:cubicBezTo>
                          <a:cubicBezTo>
                            <a:pt x="205" y="414"/>
                            <a:pt x="201" y="417"/>
                            <a:pt x="183" y="415"/>
                          </a:cubicBezTo>
                          <a:cubicBezTo>
                            <a:pt x="189" y="411"/>
                            <a:pt x="206" y="414"/>
                            <a:pt x="192" y="409"/>
                          </a:cubicBezTo>
                          <a:cubicBezTo>
                            <a:pt x="186" y="410"/>
                            <a:pt x="167" y="415"/>
                            <a:pt x="162" y="412"/>
                          </a:cubicBezTo>
                          <a:cubicBezTo>
                            <a:pt x="163" y="399"/>
                            <a:pt x="161" y="407"/>
                            <a:pt x="147" y="403"/>
                          </a:cubicBezTo>
                          <a:cubicBezTo>
                            <a:pt x="139" y="388"/>
                            <a:pt x="130" y="408"/>
                            <a:pt x="135" y="394"/>
                          </a:cubicBezTo>
                          <a:cubicBezTo>
                            <a:pt x="133" y="390"/>
                            <a:pt x="124" y="394"/>
                            <a:pt x="115" y="393"/>
                          </a:cubicBezTo>
                          <a:cubicBezTo>
                            <a:pt x="120" y="365"/>
                            <a:pt x="123" y="403"/>
                            <a:pt x="118" y="379"/>
                          </a:cubicBezTo>
                          <a:cubicBezTo>
                            <a:pt x="108" y="382"/>
                            <a:pt x="92" y="387"/>
                            <a:pt x="96" y="372"/>
                          </a:cubicBezTo>
                          <a:cubicBezTo>
                            <a:pt x="103" y="381"/>
                            <a:pt x="97" y="370"/>
                            <a:pt x="96" y="367"/>
                          </a:cubicBezTo>
                          <a:cubicBezTo>
                            <a:pt x="84" y="372"/>
                            <a:pt x="89" y="357"/>
                            <a:pt x="87" y="369"/>
                          </a:cubicBezTo>
                          <a:cubicBezTo>
                            <a:pt x="84" y="368"/>
                            <a:pt x="82" y="366"/>
                            <a:pt x="79" y="367"/>
                          </a:cubicBezTo>
                          <a:cubicBezTo>
                            <a:pt x="77" y="368"/>
                            <a:pt x="80" y="372"/>
                            <a:pt x="78" y="372"/>
                          </a:cubicBezTo>
                          <a:cubicBezTo>
                            <a:pt x="76" y="372"/>
                            <a:pt x="77" y="368"/>
                            <a:pt x="75" y="367"/>
                          </a:cubicBezTo>
                          <a:cubicBezTo>
                            <a:pt x="73" y="366"/>
                            <a:pt x="71" y="366"/>
                            <a:pt x="69" y="366"/>
                          </a:cubicBezTo>
                          <a:cubicBezTo>
                            <a:pt x="65" y="353"/>
                            <a:pt x="64" y="344"/>
                            <a:pt x="51" y="337"/>
                          </a:cubicBezTo>
                          <a:cubicBezTo>
                            <a:pt x="45" y="325"/>
                            <a:pt x="57" y="342"/>
                            <a:pt x="55" y="345"/>
                          </a:cubicBezTo>
                          <a:cubicBezTo>
                            <a:pt x="54" y="346"/>
                            <a:pt x="51" y="342"/>
                            <a:pt x="51" y="343"/>
                          </a:cubicBezTo>
                          <a:cubicBezTo>
                            <a:pt x="51" y="345"/>
                            <a:pt x="55" y="348"/>
                            <a:pt x="55" y="346"/>
                          </a:cubicBezTo>
                          <a:cubicBezTo>
                            <a:pt x="55" y="344"/>
                            <a:pt x="52" y="343"/>
                            <a:pt x="51" y="342"/>
                          </a:cubicBezTo>
                          <a:cubicBezTo>
                            <a:pt x="45" y="328"/>
                            <a:pt x="47" y="325"/>
                            <a:pt x="30" y="322"/>
                          </a:cubicBezTo>
                          <a:cubicBezTo>
                            <a:pt x="24" y="311"/>
                            <a:pt x="33" y="314"/>
                            <a:pt x="39" y="319"/>
                          </a:cubicBezTo>
                          <a:cubicBezTo>
                            <a:pt x="40" y="325"/>
                            <a:pt x="43" y="328"/>
                            <a:pt x="40" y="334"/>
                          </a:cubicBezTo>
                          <a:cubicBezTo>
                            <a:pt x="35" y="327"/>
                            <a:pt x="35" y="319"/>
                            <a:pt x="28" y="315"/>
                          </a:cubicBezTo>
                          <a:cubicBezTo>
                            <a:pt x="27" y="308"/>
                            <a:pt x="22" y="308"/>
                            <a:pt x="28" y="303"/>
                          </a:cubicBezTo>
                          <a:cubicBezTo>
                            <a:pt x="36" y="319"/>
                            <a:pt x="23" y="305"/>
                            <a:pt x="16" y="301"/>
                          </a:cubicBezTo>
                          <a:cubicBezTo>
                            <a:pt x="15" y="293"/>
                            <a:pt x="11" y="284"/>
                            <a:pt x="22" y="286"/>
                          </a:cubicBezTo>
                          <a:cubicBezTo>
                            <a:pt x="24" y="294"/>
                            <a:pt x="27" y="298"/>
                            <a:pt x="21" y="303"/>
                          </a:cubicBezTo>
                          <a:cubicBezTo>
                            <a:pt x="16" y="294"/>
                            <a:pt x="18" y="284"/>
                            <a:pt x="15" y="274"/>
                          </a:cubicBezTo>
                          <a:cubicBezTo>
                            <a:pt x="14" y="272"/>
                            <a:pt x="12" y="269"/>
                            <a:pt x="13" y="268"/>
                          </a:cubicBezTo>
                          <a:cubicBezTo>
                            <a:pt x="14" y="267"/>
                            <a:pt x="16" y="270"/>
                            <a:pt x="18" y="271"/>
                          </a:cubicBezTo>
                          <a:cubicBezTo>
                            <a:pt x="19" y="276"/>
                            <a:pt x="27" y="289"/>
                            <a:pt x="18" y="282"/>
                          </a:cubicBezTo>
                          <a:cubicBezTo>
                            <a:pt x="15" y="277"/>
                            <a:pt x="10" y="267"/>
                            <a:pt x="10" y="267"/>
                          </a:cubicBezTo>
                          <a:cubicBezTo>
                            <a:pt x="10" y="265"/>
                            <a:pt x="7" y="263"/>
                            <a:pt x="9" y="262"/>
                          </a:cubicBezTo>
                          <a:cubicBezTo>
                            <a:pt x="17" y="258"/>
                            <a:pt x="22" y="276"/>
                            <a:pt x="19" y="268"/>
                          </a:cubicBezTo>
                          <a:cubicBezTo>
                            <a:pt x="18" y="264"/>
                            <a:pt x="15" y="260"/>
                            <a:pt x="13" y="256"/>
                          </a:cubicBezTo>
                          <a:cubicBezTo>
                            <a:pt x="10" y="238"/>
                            <a:pt x="17" y="263"/>
                            <a:pt x="6" y="255"/>
                          </a:cubicBezTo>
                          <a:cubicBezTo>
                            <a:pt x="6" y="249"/>
                            <a:pt x="10" y="237"/>
                            <a:pt x="7" y="231"/>
                          </a:cubicBezTo>
                          <a:cubicBezTo>
                            <a:pt x="6" y="227"/>
                            <a:pt x="4" y="210"/>
                            <a:pt x="9" y="225"/>
                          </a:cubicBezTo>
                          <a:cubicBezTo>
                            <a:pt x="6" y="240"/>
                            <a:pt x="8" y="237"/>
                            <a:pt x="6" y="229"/>
                          </a:cubicBezTo>
                          <a:cubicBezTo>
                            <a:pt x="2" y="213"/>
                            <a:pt x="6" y="233"/>
                            <a:pt x="3" y="217"/>
                          </a:cubicBezTo>
                          <a:cubicBezTo>
                            <a:pt x="4" y="207"/>
                            <a:pt x="7" y="211"/>
                            <a:pt x="12" y="204"/>
                          </a:cubicBezTo>
                          <a:cubicBezTo>
                            <a:pt x="13" y="209"/>
                            <a:pt x="13" y="218"/>
                            <a:pt x="7" y="210"/>
                          </a:cubicBezTo>
                          <a:cubicBezTo>
                            <a:pt x="9" y="201"/>
                            <a:pt x="6" y="195"/>
                            <a:pt x="9" y="187"/>
                          </a:cubicBezTo>
                          <a:cubicBezTo>
                            <a:pt x="12" y="188"/>
                            <a:pt x="15" y="195"/>
                            <a:pt x="12" y="195"/>
                          </a:cubicBezTo>
                          <a:cubicBezTo>
                            <a:pt x="8" y="196"/>
                            <a:pt x="2" y="184"/>
                            <a:pt x="0" y="181"/>
                          </a:cubicBezTo>
                          <a:cubicBezTo>
                            <a:pt x="4" y="173"/>
                            <a:pt x="6" y="174"/>
                            <a:pt x="15" y="175"/>
                          </a:cubicBezTo>
                          <a:cubicBezTo>
                            <a:pt x="16" y="182"/>
                            <a:pt x="20" y="192"/>
                            <a:pt x="10" y="186"/>
                          </a:cubicBezTo>
                          <a:cubicBezTo>
                            <a:pt x="9" y="180"/>
                            <a:pt x="7" y="175"/>
                            <a:pt x="6" y="169"/>
                          </a:cubicBezTo>
                          <a:cubicBezTo>
                            <a:pt x="6" y="165"/>
                            <a:pt x="5" y="152"/>
                            <a:pt x="15" y="162"/>
                          </a:cubicBezTo>
                          <a:cubicBezTo>
                            <a:pt x="16" y="163"/>
                            <a:pt x="14" y="165"/>
                            <a:pt x="13" y="166"/>
                          </a:cubicBezTo>
                          <a:cubicBezTo>
                            <a:pt x="12" y="159"/>
                            <a:pt x="10" y="155"/>
                            <a:pt x="18" y="153"/>
                          </a:cubicBezTo>
                          <a:cubicBezTo>
                            <a:pt x="26" y="149"/>
                            <a:pt x="26" y="158"/>
                            <a:pt x="15" y="156"/>
                          </a:cubicBezTo>
                          <a:cubicBezTo>
                            <a:pt x="14" y="152"/>
                            <a:pt x="11" y="146"/>
                            <a:pt x="15" y="142"/>
                          </a:cubicBezTo>
                          <a:cubicBezTo>
                            <a:pt x="16" y="141"/>
                            <a:pt x="17" y="146"/>
                            <a:pt x="16" y="147"/>
                          </a:cubicBezTo>
                          <a:cubicBezTo>
                            <a:pt x="15" y="148"/>
                            <a:pt x="13" y="146"/>
                            <a:pt x="12" y="145"/>
                          </a:cubicBezTo>
                          <a:cubicBezTo>
                            <a:pt x="13" y="134"/>
                            <a:pt x="21" y="131"/>
                            <a:pt x="21" y="120"/>
                          </a:cubicBezTo>
                          <a:cubicBezTo>
                            <a:pt x="21" y="119"/>
                            <a:pt x="20" y="123"/>
                            <a:pt x="19" y="124"/>
                          </a:cubicBezTo>
                          <a:cubicBezTo>
                            <a:pt x="12" y="136"/>
                            <a:pt x="20" y="121"/>
                            <a:pt x="13" y="135"/>
                          </a:cubicBezTo>
                          <a:cubicBezTo>
                            <a:pt x="12" y="127"/>
                            <a:pt x="9" y="119"/>
                            <a:pt x="18" y="117"/>
                          </a:cubicBezTo>
                          <a:cubicBezTo>
                            <a:pt x="21" y="116"/>
                            <a:pt x="34" y="110"/>
                            <a:pt x="22" y="117"/>
                          </a:cubicBezTo>
                          <a:cubicBezTo>
                            <a:pt x="20" y="108"/>
                            <a:pt x="34" y="103"/>
                            <a:pt x="25" y="109"/>
                          </a:cubicBezTo>
                          <a:cubicBezTo>
                            <a:pt x="23" y="94"/>
                            <a:pt x="26" y="96"/>
                            <a:pt x="42" y="94"/>
                          </a:cubicBezTo>
                          <a:cubicBezTo>
                            <a:pt x="41" y="96"/>
                            <a:pt x="38" y="99"/>
                            <a:pt x="40" y="99"/>
                          </a:cubicBezTo>
                          <a:cubicBezTo>
                            <a:pt x="44" y="99"/>
                            <a:pt x="52" y="92"/>
                            <a:pt x="48" y="90"/>
                          </a:cubicBezTo>
                          <a:cubicBezTo>
                            <a:pt x="45" y="88"/>
                            <a:pt x="41" y="93"/>
                            <a:pt x="37" y="94"/>
                          </a:cubicBezTo>
                          <a:cubicBezTo>
                            <a:pt x="43" y="90"/>
                            <a:pt x="48" y="90"/>
                            <a:pt x="43" y="84"/>
                          </a:cubicBezTo>
                          <a:cubicBezTo>
                            <a:pt x="40" y="84"/>
                            <a:pt x="31" y="85"/>
                            <a:pt x="34" y="85"/>
                          </a:cubicBezTo>
                          <a:cubicBezTo>
                            <a:pt x="37" y="85"/>
                            <a:pt x="40" y="84"/>
                            <a:pt x="43" y="84"/>
                          </a:cubicBezTo>
                          <a:cubicBezTo>
                            <a:pt x="39" y="90"/>
                            <a:pt x="33" y="96"/>
                            <a:pt x="27" y="100"/>
                          </a:cubicBezTo>
                          <a:cubicBezTo>
                            <a:pt x="23" y="92"/>
                            <a:pt x="37" y="91"/>
                            <a:pt x="43" y="90"/>
                          </a:cubicBezTo>
                          <a:cubicBezTo>
                            <a:pt x="45" y="79"/>
                            <a:pt x="47" y="80"/>
                            <a:pt x="57" y="78"/>
                          </a:cubicBezTo>
                          <a:cubicBezTo>
                            <a:pt x="62" y="70"/>
                            <a:pt x="60" y="69"/>
                            <a:pt x="51" y="70"/>
                          </a:cubicBezTo>
                          <a:cubicBezTo>
                            <a:pt x="48" y="83"/>
                            <a:pt x="47" y="87"/>
                            <a:pt x="45" y="81"/>
                          </a:cubicBezTo>
                          <a:cubicBezTo>
                            <a:pt x="42" y="72"/>
                            <a:pt x="58" y="67"/>
                            <a:pt x="63" y="66"/>
                          </a:cubicBezTo>
                          <a:cubicBezTo>
                            <a:pt x="73" y="61"/>
                            <a:pt x="62" y="67"/>
                            <a:pt x="58" y="63"/>
                          </a:cubicBezTo>
                          <a:cubicBezTo>
                            <a:pt x="57" y="62"/>
                            <a:pt x="71" y="57"/>
                            <a:pt x="72" y="57"/>
                          </a:cubicBezTo>
                          <a:cubicBezTo>
                            <a:pt x="66" y="69"/>
                            <a:pt x="56" y="61"/>
                            <a:pt x="75" y="57"/>
                          </a:cubicBezTo>
                          <a:cubicBezTo>
                            <a:pt x="80" y="53"/>
                            <a:pt x="93" y="50"/>
                            <a:pt x="75" y="54"/>
                          </a:cubicBezTo>
                          <a:cubicBezTo>
                            <a:pt x="70" y="51"/>
                            <a:pt x="62" y="47"/>
                            <a:pt x="72" y="45"/>
                          </a:cubicBezTo>
                          <a:cubicBezTo>
                            <a:pt x="77" y="41"/>
                            <a:pt x="83" y="45"/>
                            <a:pt x="91" y="43"/>
                          </a:cubicBezTo>
                          <a:cubicBezTo>
                            <a:pt x="89" y="46"/>
                            <a:pt x="80" y="49"/>
                            <a:pt x="81" y="46"/>
                          </a:cubicBezTo>
                          <a:cubicBezTo>
                            <a:pt x="82" y="42"/>
                            <a:pt x="90" y="37"/>
                            <a:pt x="90" y="37"/>
                          </a:cubicBezTo>
                          <a:cubicBezTo>
                            <a:pt x="99" y="40"/>
                            <a:pt x="96" y="45"/>
                            <a:pt x="91" y="39"/>
                          </a:cubicBezTo>
                          <a:cubicBezTo>
                            <a:pt x="99" y="34"/>
                            <a:pt x="97" y="29"/>
                            <a:pt x="108" y="27"/>
                          </a:cubicBezTo>
                          <a:cubicBezTo>
                            <a:pt x="117" y="22"/>
                            <a:pt x="109" y="20"/>
                            <a:pt x="123" y="22"/>
                          </a:cubicBezTo>
                          <a:cubicBezTo>
                            <a:pt x="112" y="26"/>
                            <a:pt x="121" y="18"/>
                            <a:pt x="124" y="16"/>
                          </a:cubicBezTo>
                          <a:cubicBezTo>
                            <a:pt x="131" y="19"/>
                            <a:pt x="132" y="22"/>
                            <a:pt x="127" y="28"/>
                          </a:cubicBezTo>
                          <a:cubicBezTo>
                            <a:pt x="122" y="22"/>
                            <a:pt x="122" y="14"/>
                            <a:pt x="130" y="10"/>
                          </a:cubicBezTo>
                          <a:cubicBezTo>
                            <a:pt x="136" y="11"/>
                            <a:pt x="162" y="9"/>
                            <a:pt x="145" y="18"/>
                          </a:cubicBezTo>
                          <a:cubicBezTo>
                            <a:pt x="143" y="19"/>
                            <a:pt x="141" y="19"/>
                            <a:pt x="139" y="19"/>
                          </a:cubicBezTo>
                          <a:cubicBezTo>
                            <a:pt x="136" y="19"/>
                            <a:pt x="121" y="12"/>
                            <a:pt x="133" y="9"/>
                          </a:cubicBezTo>
                          <a:cubicBezTo>
                            <a:pt x="140" y="7"/>
                            <a:pt x="148" y="8"/>
                            <a:pt x="156" y="6"/>
                          </a:cubicBezTo>
                          <a:cubicBezTo>
                            <a:pt x="152" y="19"/>
                            <a:pt x="148" y="15"/>
                            <a:pt x="139" y="7"/>
                          </a:cubicBezTo>
                          <a:cubicBezTo>
                            <a:pt x="144" y="0"/>
                            <a:pt x="150" y="4"/>
                            <a:pt x="157" y="6"/>
                          </a:cubicBezTo>
                          <a:cubicBezTo>
                            <a:pt x="167" y="2"/>
                            <a:pt x="167" y="0"/>
                            <a:pt x="157" y="6"/>
                          </a:cubicBezTo>
                          <a:cubicBezTo>
                            <a:pt x="137" y="0"/>
                            <a:pt x="166" y="3"/>
                            <a:pt x="168" y="3"/>
                          </a:cubicBezTo>
                          <a:cubicBezTo>
                            <a:pt x="180" y="1"/>
                            <a:pt x="175" y="1"/>
                            <a:pt x="184" y="1"/>
                          </a:cubicBezTo>
                        </a:path>
                      </a:pathLst>
                    </a:custGeom>
                    <a:noFill/>
                    <a:ln w="9525">
                      <a:solidFill>
                        <a:srgbClr val="000000"/>
                      </a:solidFill>
                      <a:round/>
                      <a:headEnd/>
                      <a:tailEnd/>
                    </a:ln>
                    <a:effectLst/>
                  </p:spPr>
                  <p:txBody>
                    <a:bodyPr/>
                    <a:lstStyle/>
                    <a:p>
                      <a:endParaRPr lang="de-DE"/>
                    </a:p>
                  </p:txBody>
                </p:sp>
              </p:grpSp>
              <p:grpSp>
                <p:nvGrpSpPr>
                  <p:cNvPr id="12" name="Group 160"/>
                  <p:cNvGrpSpPr>
                    <a:grpSpLocks/>
                  </p:cNvGrpSpPr>
                  <p:nvPr/>
                </p:nvGrpSpPr>
                <p:grpSpPr bwMode="auto">
                  <a:xfrm>
                    <a:off x="1728" y="1392"/>
                    <a:ext cx="624" cy="624"/>
                    <a:chOff x="2352" y="1920"/>
                    <a:chExt cx="624" cy="624"/>
                  </a:xfrm>
                </p:grpSpPr>
                <p:grpSp>
                  <p:nvGrpSpPr>
                    <p:cNvPr id="13" name="Group 161"/>
                    <p:cNvGrpSpPr>
                      <a:grpSpLocks/>
                    </p:cNvGrpSpPr>
                    <p:nvPr/>
                  </p:nvGrpSpPr>
                  <p:grpSpPr bwMode="auto">
                    <a:xfrm>
                      <a:off x="2352" y="1920"/>
                      <a:ext cx="612" cy="607"/>
                      <a:chOff x="2256" y="1872"/>
                      <a:chExt cx="612" cy="607"/>
                    </a:xfrm>
                  </p:grpSpPr>
                  <p:grpSp>
                    <p:nvGrpSpPr>
                      <p:cNvPr id="14" name="Group 162"/>
                      <p:cNvGrpSpPr>
                        <a:grpSpLocks/>
                      </p:cNvGrpSpPr>
                      <p:nvPr/>
                    </p:nvGrpSpPr>
                    <p:grpSpPr bwMode="auto">
                      <a:xfrm>
                        <a:off x="2256" y="1872"/>
                        <a:ext cx="612" cy="607"/>
                        <a:chOff x="2409" y="2870"/>
                        <a:chExt cx="386" cy="378"/>
                      </a:xfrm>
                    </p:grpSpPr>
                    <p:sp>
                      <p:nvSpPr>
                        <p:cNvPr id="523427" name="Freeform 163"/>
                        <p:cNvSpPr>
                          <a:spLocks/>
                        </p:cNvSpPr>
                        <p:nvPr/>
                      </p:nvSpPr>
                      <p:spPr bwMode="auto">
                        <a:xfrm>
                          <a:off x="2546" y="2870"/>
                          <a:ext cx="241" cy="202"/>
                        </a:xfrm>
                        <a:custGeom>
                          <a:avLst/>
                          <a:gdLst/>
                          <a:ahLst/>
                          <a:cxnLst>
                            <a:cxn ang="0">
                              <a:pos x="27" y="21"/>
                            </a:cxn>
                            <a:cxn ang="0">
                              <a:pos x="31" y="21"/>
                            </a:cxn>
                            <a:cxn ang="0">
                              <a:pos x="48" y="9"/>
                            </a:cxn>
                            <a:cxn ang="0">
                              <a:pos x="48" y="13"/>
                            </a:cxn>
                            <a:cxn ang="0">
                              <a:pos x="63" y="16"/>
                            </a:cxn>
                            <a:cxn ang="0">
                              <a:pos x="66" y="18"/>
                            </a:cxn>
                            <a:cxn ang="0">
                              <a:pos x="79" y="30"/>
                            </a:cxn>
                            <a:cxn ang="0">
                              <a:pos x="60" y="12"/>
                            </a:cxn>
                            <a:cxn ang="0">
                              <a:pos x="84" y="19"/>
                            </a:cxn>
                            <a:cxn ang="0">
                              <a:pos x="79" y="19"/>
                            </a:cxn>
                            <a:cxn ang="0">
                              <a:pos x="67" y="3"/>
                            </a:cxn>
                            <a:cxn ang="0">
                              <a:pos x="97" y="18"/>
                            </a:cxn>
                            <a:cxn ang="0">
                              <a:pos x="105" y="15"/>
                            </a:cxn>
                            <a:cxn ang="0">
                              <a:pos x="112" y="28"/>
                            </a:cxn>
                            <a:cxn ang="0">
                              <a:pos x="100" y="16"/>
                            </a:cxn>
                            <a:cxn ang="0">
                              <a:pos x="129" y="24"/>
                            </a:cxn>
                            <a:cxn ang="0">
                              <a:pos x="126" y="22"/>
                            </a:cxn>
                            <a:cxn ang="0">
                              <a:pos x="145" y="42"/>
                            </a:cxn>
                            <a:cxn ang="0">
                              <a:pos x="145" y="39"/>
                            </a:cxn>
                            <a:cxn ang="0">
                              <a:pos x="144" y="40"/>
                            </a:cxn>
                            <a:cxn ang="0">
                              <a:pos x="151" y="49"/>
                            </a:cxn>
                            <a:cxn ang="0">
                              <a:pos x="160" y="45"/>
                            </a:cxn>
                            <a:cxn ang="0">
                              <a:pos x="142" y="33"/>
                            </a:cxn>
                            <a:cxn ang="0">
                              <a:pos x="162" y="57"/>
                            </a:cxn>
                            <a:cxn ang="0">
                              <a:pos x="175" y="63"/>
                            </a:cxn>
                            <a:cxn ang="0">
                              <a:pos x="175" y="58"/>
                            </a:cxn>
                            <a:cxn ang="0">
                              <a:pos x="178" y="67"/>
                            </a:cxn>
                            <a:cxn ang="0">
                              <a:pos x="195" y="76"/>
                            </a:cxn>
                            <a:cxn ang="0">
                              <a:pos x="196" y="82"/>
                            </a:cxn>
                            <a:cxn ang="0">
                              <a:pos x="190" y="72"/>
                            </a:cxn>
                            <a:cxn ang="0">
                              <a:pos x="205" y="94"/>
                            </a:cxn>
                            <a:cxn ang="0">
                              <a:pos x="223" y="108"/>
                            </a:cxn>
                            <a:cxn ang="0">
                              <a:pos x="205" y="88"/>
                            </a:cxn>
                            <a:cxn ang="0">
                              <a:pos x="216" y="97"/>
                            </a:cxn>
                            <a:cxn ang="0">
                              <a:pos x="231" y="139"/>
                            </a:cxn>
                            <a:cxn ang="0">
                              <a:pos x="237" y="138"/>
                            </a:cxn>
                            <a:cxn ang="0">
                              <a:pos x="228" y="151"/>
                            </a:cxn>
                            <a:cxn ang="0">
                              <a:pos x="231" y="171"/>
                            </a:cxn>
                            <a:cxn ang="0">
                              <a:pos x="232" y="175"/>
                            </a:cxn>
                            <a:cxn ang="0">
                              <a:pos x="238" y="190"/>
                            </a:cxn>
                          </a:cxnLst>
                          <a:rect l="0" t="0" r="r" b="b"/>
                          <a:pathLst>
                            <a:path w="241" h="202">
                              <a:moveTo>
                                <a:pt x="10" y="30"/>
                              </a:moveTo>
                              <a:cubicBezTo>
                                <a:pt x="16" y="24"/>
                                <a:pt x="19" y="22"/>
                                <a:pt x="27" y="21"/>
                              </a:cubicBezTo>
                              <a:cubicBezTo>
                                <a:pt x="26" y="19"/>
                                <a:pt x="24" y="16"/>
                                <a:pt x="24" y="16"/>
                              </a:cubicBezTo>
                              <a:cubicBezTo>
                                <a:pt x="14" y="20"/>
                                <a:pt x="0" y="18"/>
                                <a:pt x="31" y="21"/>
                              </a:cubicBezTo>
                              <a:cubicBezTo>
                                <a:pt x="29" y="18"/>
                                <a:pt x="30" y="20"/>
                                <a:pt x="33" y="15"/>
                              </a:cubicBezTo>
                              <a:cubicBezTo>
                                <a:pt x="33" y="15"/>
                                <a:pt x="43" y="10"/>
                                <a:pt x="48" y="9"/>
                              </a:cubicBezTo>
                              <a:cubicBezTo>
                                <a:pt x="53" y="12"/>
                                <a:pt x="57" y="14"/>
                                <a:pt x="60" y="19"/>
                              </a:cubicBezTo>
                              <a:cubicBezTo>
                                <a:pt x="52" y="24"/>
                                <a:pt x="52" y="20"/>
                                <a:pt x="48" y="13"/>
                              </a:cubicBezTo>
                              <a:cubicBezTo>
                                <a:pt x="60" y="4"/>
                                <a:pt x="40" y="19"/>
                                <a:pt x="57" y="13"/>
                              </a:cubicBezTo>
                              <a:cubicBezTo>
                                <a:pt x="59" y="14"/>
                                <a:pt x="62" y="14"/>
                                <a:pt x="63" y="16"/>
                              </a:cubicBezTo>
                              <a:cubicBezTo>
                                <a:pt x="64" y="18"/>
                                <a:pt x="59" y="21"/>
                                <a:pt x="61" y="22"/>
                              </a:cubicBezTo>
                              <a:cubicBezTo>
                                <a:pt x="63" y="23"/>
                                <a:pt x="64" y="19"/>
                                <a:pt x="66" y="18"/>
                              </a:cubicBezTo>
                              <a:cubicBezTo>
                                <a:pt x="69" y="17"/>
                                <a:pt x="73" y="17"/>
                                <a:pt x="76" y="16"/>
                              </a:cubicBezTo>
                              <a:cubicBezTo>
                                <a:pt x="79" y="18"/>
                                <a:pt x="91" y="23"/>
                                <a:pt x="79" y="30"/>
                              </a:cubicBezTo>
                              <a:cubicBezTo>
                                <a:pt x="74" y="33"/>
                                <a:pt x="79" y="17"/>
                                <a:pt x="72" y="13"/>
                              </a:cubicBezTo>
                              <a:cubicBezTo>
                                <a:pt x="69" y="11"/>
                                <a:pt x="64" y="12"/>
                                <a:pt x="60" y="12"/>
                              </a:cubicBezTo>
                              <a:cubicBezTo>
                                <a:pt x="66" y="3"/>
                                <a:pt x="70" y="7"/>
                                <a:pt x="67" y="16"/>
                              </a:cubicBezTo>
                              <a:cubicBezTo>
                                <a:pt x="73" y="17"/>
                                <a:pt x="79" y="16"/>
                                <a:pt x="84" y="19"/>
                              </a:cubicBezTo>
                              <a:cubicBezTo>
                                <a:pt x="86" y="20"/>
                                <a:pt x="84" y="24"/>
                                <a:pt x="82" y="24"/>
                              </a:cubicBezTo>
                              <a:cubicBezTo>
                                <a:pt x="80" y="24"/>
                                <a:pt x="80" y="21"/>
                                <a:pt x="79" y="19"/>
                              </a:cubicBezTo>
                              <a:cubicBezTo>
                                <a:pt x="89" y="15"/>
                                <a:pt x="95" y="22"/>
                                <a:pt x="91" y="15"/>
                              </a:cubicBezTo>
                              <a:cubicBezTo>
                                <a:pt x="80" y="17"/>
                                <a:pt x="76" y="8"/>
                                <a:pt x="67" y="3"/>
                              </a:cubicBezTo>
                              <a:cubicBezTo>
                                <a:pt x="74" y="0"/>
                                <a:pt x="76" y="2"/>
                                <a:pt x="82" y="6"/>
                              </a:cubicBezTo>
                              <a:cubicBezTo>
                                <a:pt x="77" y="12"/>
                                <a:pt x="90" y="14"/>
                                <a:pt x="97" y="18"/>
                              </a:cubicBezTo>
                              <a:cubicBezTo>
                                <a:pt x="102" y="28"/>
                                <a:pt x="96" y="17"/>
                                <a:pt x="97" y="16"/>
                              </a:cubicBezTo>
                              <a:cubicBezTo>
                                <a:pt x="99" y="14"/>
                                <a:pt x="102" y="15"/>
                                <a:pt x="105" y="15"/>
                              </a:cubicBezTo>
                              <a:cubicBezTo>
                                <a:pt x="108" y="15"/>
                                <a:pt x="113" y="13"/>
                                <a:pt x="114" y="16"/>
                              </a:cubicBezTo>
                              <a:cubicBezTo>
                                <a:pt x="116" y="20"/>
                                <a:pt x="114" y="25"/>
                                <a:pt x="112" y="28"/>
                              </a:cubicBezTo>
                              <a:cubicBezTo>
                                <a:pt x="111" y="29"/>
                                <a:pt x="110" y="25"/>
                                <a:pt x="109" y="24"/>
                              </a:cubicBezTo>
                              <a:cubicBezTo>
                                <a:pt x="100" y="29"/>
                                <a:pt x="99" y="26"/>
                                <a:pt x="100" y="16"/>
                              </a:cubicBezTo>
                              <a:cubicBezTo>
                                <a:pt x="108" y="24"/>
                                <a:pt x="105" y="17"/>
                                <a:pt x="115" y="19"/>
                              </a:cubicBezTo>
                              <a:cubicBezTo>
                                <a:pt x="120" y="27"/>
                                <a:pt x="121" y="21"/>
                                <a:pt x="129" y="24"/>
                              </a:cubicBezTo>
                              <a:cubicBezTo>
                                <a:pt x="126" y="31"/>
                                <a:pt x="127" y="40"/>
                                <a:pt x="120" y="33"/>
                              </a:cubicBezTo>
                              <a:cubicBezTo>
                                <a:pt x="117" y="26"/>
                                <a:pt x="119" y="25"/>
                                <a:pt x="126" y="22"/>
                              </a:cubicBezTo>
                              <a:cubicBezTo>
                                <a:pt x="135" y="27"/>
                                <a:pt x="127" y="32"/>
                                <a:pt x="139" y="30"/>
                              </a:cubicBezTo>
                              <a:cubicBezTo>
                                <a:pt x="147" y="31"/>
                                <a:pt x="148" y="34"/>
                                <a:pt x="145" y="42"/>
                              </a:cubicBezTo>
                              <a:cubicBezTo>
                                <a:pt x="144" y="36"/>
                                <a:pt x="137" y="28"/>
                                <a:pt x="147" y="34"/>
                              </a:cubicBezTo>
                              <a:cubicBezTo>
                                <a:pt x="146" y="36"/>
                                <a:pt x="147" y="39"/>
                                <a:pt x="145" y="39"/>
                              </a:cubicBezTo>
                              <a:cubicBezTo>
                                <a:pt x="143" y="39"/>
                                <a:pt x="136" y="31"/>
                                <a:pt x="126" y="30"/>
                              </a:cubicBezTo>
                              <a:cubicBezTo>
                                <a:pt x="136" y="21"/>
                                <a:pt x="139" y="30"/>
                                <a:pt x="144" y="40"/>
                              </a:cubicBezTo>
                              <a:cubicBezTo>
                                <a:pt x="139" y="52"/>
                                <a:pt x="143" y="39"/>
                                <a:pt x="150" y="42"/>
                              </a:cubicBezTo>
                              <a:cubicBezTo>
                                <a:pt x="152" y="43"/>
                                <a:pt x="151" y="47"/>
                                <a:pt x="151" y="49"/>
                              </a:cubicBezTo>
                              <a:cubicBezTo>
                                <a:pt x="155" y="42"/>
                                <a:pt x="159" y="38"/>
                                <a:pt x="163" y="49"/>
                              </a:cubicBezTo>
                              <a:cubicBezTo>
                                <a:pt x="164" y="51"/>
                                <a:pt x="160" y="43"/>
                                <a:pt x="160" y="45"/>
                              </a:cubicBezTo>
                              <a:cubicBezTo>
                                <a:pt x="160" y="47"/>
                                <a:pt x="162" y="49"/>
                                <a:pt x="163" y="51"/>
                              </a:cubicBezTo>
                              <a:cubicBezTo>
                                <a:pt x="155" y="62"/>
                                <a:pt x="147" y="39"/>
                                <a:pt x="142" y="33"/>
                              </a:cubicBezTo>
                              <a:cubicBezTo>
                                <a:pt x="148" y="23"/>
                                <a:pt x="151" y="36"/>
                                <a:pt x="159" y="39"/>
                              </a:cubicBezTo>
                              <a:cubicBezTo>
                                <a:pt x="160" y="46"/>
                                <a:pt x="163" y="50"/>
                                <a:pt x="162" y="57"/>
                              </a:cubicBezTo>
                              <a:cubicBezTo>
                                <a:pt x="159" y="49"/>
                                <a:pt x="165" y="44"/>
                                <a:pt x="168" y="55"/>
                              </a:cubicBezTo>
                              <a:cubicBezTo>
                                <a:pt x="177" y="54"/>
                                <a:pt x="178" y="55"/>
                                <a:pt x="175" y="63"/>
                              </a:cubicBezTo>
                              <a:cubicBezTo>
                                <a:pt x="174" y="62"/>
                                <a:pt x="165" y="57"/>
                                <a:pt x="172" y="54"/>
                              </a:cubicBezTo>
                              <a:cubicBezTo>
                                <a:pt x="173" y="53"/>
                                <a:pt x="174" y="57"/>
                                <a:pt x="175" y="58"/>
                              </a:cubicBezTo>
                              <a:cubicBezTo>
                                <a:pt x="180" y="65"/>
                                <a:pt x="175" y="62"/>
                                <a:pt x="184" y="66"/>
                              </a:cubicBezTo>
                              <a:cubicBezTo>
                                <a:pt x="190" y="84"/>
                                <a:pt x="183" y="81"/>
                                <a:pt x="178" y="67"/>
                              </a:cubicBezTo>
                              <a:cubicBezTo>
                                <a:pt x="193" y="64"/>
                                <a:pt x="173" y="66"/>
                                <a:pt x="181" y="73"/>
                              </a:cubicBezTo>
                              <a:cubicBezTo>
                                <a:pt x="185" y="76"/>
                                <a:pt x="190" y="75"/>
                                <a:pt x="195" y="76"/>
                              </a:cubicBezTo>
                              <a:cubicBezTo>
                                <a:pt x="197" y="84"/>
                                <a:pt x="200" y="81"/>
                                <a:pt x="207" y="84"/>
                              </a:cubicBezTo>
                              <a:cubicBezTo>
                                <a:pt x="195" y="93"/>
                                <a:pt x="208" y="80"/>
                                <a:pt x="196" y="82"/>
                              </a:cubicBezTo>
                              <a:cubicBezTo>
                                <a:pt x="195" y="80"/>
                                <a:pt x="193" y="78"/>
                                <a:pt x="192" y="76"/>
                              </a:cubicBezTo>
                              <a:cubicBezTo>
                                <a:pt x="191" y="75"/>
                                <a:pt x="189" y="71"/>
                                <a:pt x="190" y="72"/>
                              </a:cubicBezTo>
                              <a:cubicBezTo>
                                <a:pt x="193" y="73"/>
                                <a:pt x="199" y="79"/>
                                <a:pt x="199" y="79"/>
                              </a:cubicBezTo>
                              <a:cubicBezTo>
                                <a:pt x="204" y="93"/>
                                <a:pt x="196" y="87"/>
                                <a:pt x="205" y="94"/>
                              </a:cubicBezTo>
                              <a:cubicBezTo>
                                <a:pt x="208" y="102"/>
                                <a:pt x="217" y="100"/>
                                <a:pt x="208" y="105"/>
                              </a:cubicBezTo>
                              <a:cubicBezTo>
                                <a:pt x="214" y="88"/>
                                <a:pt x="214" y="105"/>
                                <a:pt x="223" y="108"/>
                              </a:cubicBezTo>
                              <a:cubicBezTo>
                                <a:pt x="222" y="131"/>
                                <a:pt x="218" y="129"/>
                                <a:pt x="216" y="115"/>
                              </a:cubicBezTo>
                              <a:cubicBezTo>
                                <a:pt x="218" y="104"/>
                                <a:pt x="213" y="96"/>
                                <a:pt x="205" y="88"/>
                              </a:cubicBezTo>
                              <a:cubicBezTo>
                                <a:pt x="207" y="87"/>
                                <a:pt x="208" y="84"/>
                                <a:pt x="210" y="85"/>
                              </a:cubicBezTo>
                              <a:cubicBezTo>
                                <a:pt x="213" y="88"/>
                                <a:pt x="216" y="97"/>
                                <a:pt x="216" y="97"/>
                              </a:cubicBezTo>
                              <a:cubicBezTo>
                                <a:pt x="217" y="104"/>
                                <a:pt x="220" y="109"/>
                                <a:pt x="217" y="115"/>
                              </a:cubicBezTo>
                              <a:cubicBezTo>
                                <a:pt x="222" y="125"/>
                                <a:pt x="220" y="137"/>
                                <a:pt x="231" y="139"/>
                              </a:cubicBezTo>
                              <a:cubicBezTo>
                                <a:pt x="227" y="156"/>
                                <a:pt x="227" y="138"/>
                                <a:pt x="226" y="132"/>
                              </a:cubicBezTo>
                              <a:cubicBezTo>
                                <a:pt x="232" y="123"/>
                                <a:pt x="234" y="131"/>
                                <a:pt x="237" y="138"/>
                              </a:cubicBezTo>
                              <a:cubicBezTo>
                                <a:pt x="235" y="146"/>
                                <a:pt x="234" y="147"/>
                                <a:pt x="226" y="150"/>
                              </a:cubicBezTo>
                              <a:cubicBezTo>
                                <a:pt x="219" y="160"/>
                                <a:pt x="225" y="150"/>
                                <a:pt x="228" y="151"/>
                              </a:cubicBezTo>
                              <a:cubicBezTo>
                                <a:pt x="231" y="152"/>
                                <a:pt x="230" y="157"/>
                                <a:pt x="232" y="160"/>
                              </a:cubicBezTo>
                              <a:cubicBezTo>
                                <a:pt x="232" y="164"/>
                                <a:pt x="229" y="168"/>
                                <a:pt x="231" y="171"/>
                              </a:cubicBezTo>
                              <a:cubicBezTo>
                                <a:pt x="233" y="173"/>
                                <a:pt x="233" y="160"/>
                                <a:pt x="234" y="163"/>
                              </a:cubicBezTo>
                              <a:cubicBezTo>
                                <a:pt x="235" y="167"/>
                                <a:pt x="233" y="171"/>
                                <a:pt x="232" y="175"/>
                              </a:cubicBezTo>
                              <a:cubicBezTo>
                                <a:pt x="239" y="177"/>
                                <a:pt x="241" y="185"/>
                                <a:pt x="232" y="181"/>
                              </a:cubicBezTo>
                              <a:cubicBezTo>
                                <a:pt x="233" y="184"/>
                                <a:pt x="237" y="187"/>
                                <a:pt x="238" y="190"/>
                              </a:cubicBezTo>
                              <a:cubicBezTo>
                                <a:pt x="239" y="194"/>
                                <a:pt x="234" y="202"/>
                                <a:pt x="234" y="202"/>
                              </a:cubicBezTo>
                            </a:path>
                          </a:pathLst>
                        </a:custGeom>
                        <a:noFill/>
                        <a:ln w="9525">
                          <a:solidFill>
                            <a:srgbClr val="000000"/>
                          </a:solidFill>
                          <a:round/>
                          <a:headEnd/>
                          <a:tailEnd/>
                        </a:ln>
                        <a:effectLst/>
                      </p:spPr>
                      <p:txBody>
                        <a:bodyPr/>
                        <a:lstStyle/>
                        <a:p>
                          <a:endParaRPr lang="de-DE"/>
                        </a:p>
                      </p:txBody>
                    </p:sp>
                    <p:sp>
                      <p:nvSpPr>
                        <p:cNvPr id="523428" name="Freeform 164"/>
                        <p:cNvSpPr>
                          <a:spLocks/>
                        </p:cNvSpPr>
                        <p:nvPr/>
                      </p:nvSpPr>
                      <p:spPr bwMode="auto">
                        <a:xfrm>
                          <a:off x="2409" y="2870"/>
                          <a:ext cx="386" cy="378"/>
                        </a:xfrm>
                        <a:custGeom>
                          <a:avLst/>
                          <a:gdLst/>
                          <a:ahLst/>
                          <a:cxnLst>
                            <a:cxn ang="0">
                              <a:pos x="372" y="210"/>
                            </a:cxn>
                            <a:cxn ang="0">
                              <a:pos x="374" y="234"/>
                            </a:cxn>
                            <a:cxn ang="0">
                              <a:pos x="371" y="234"/>
                            </a:cxn>
                            <a:cxn ang="0">
                              <a:pos x="363" y="258"/>
                            </a:cxn>
                            <a:cxn ang="0">
                              <a:pos x="351" y="270"/>
                            </a:cxn>
                            <a:cxn ang="0">
                              <a:pos x="351" y="280"/>
                            </a:cxn>
                            <a:cxn ang="0">
                              <a:pos x="342" y="291"/>
                            </a:cxn>
                            <a:cxn ang="0">
                              <a:pos x="327" y="306"/>
                            </a:cxn>
                            <a:cxn ang="0">
                              <a:pos x="330" y="312"/>
                            </a:cxn>
                            <a:cxn ang="0">
                              <a:pos x="312" y="318"/>
                            </a:cxn>
                            <a:cxn ang="0">
                              <a:pos x="305" y="322"/>
                            </a:cxn>
                            <a:cxn ang="0">
                              <a:pos x="288" y="348"/>
                            </a:cxn>
                            <a:cxn ang="0">
                              <a:pos x="285" y="348"/>
                            </a:cxn>
                            <a:cxn ang="0">
                              <a:pos x="255" y="349"/>
                            </a:cxn>
                            <a:cxn ang="0">
                              <a:pos x="245" y="351"/>
                            </a:cxn>
                            <a:cxn ang="0">
                              <a:pos x="248" y="355"/>
                            </a:cxn>
                            <a:cxn ang="0">
                              <a:pos x="240" y="360"/>
                            </a:cxn>
                            <a:cxn ang="0">
                              <a:pos x="203" y="361"/>
                            </a:cxn>
                            <a:cxn ang="0">
                              <a:pos x="221" y="363"/>
                            </a:cxn>
                            <a:cxn ang="0">
                              <a:pos x="180" y="361"/>
                            </a:cxn>
                            <a:cxn ang="0">
                              <a:pos x="180" y="366"/>
                            </a:cxn>
                            <a:cxn ang="0">
                              <a:pos x="146" y="355"/>
                            </a:cxn>
                            <a:cxn ang="0">
                              <a:pos x="123" y="343"/>
                            </a:cxn>
                            <a:cxn ang="0">
                              <a:pos x="105" y="336"/>
                            </a:cxn>
                            <a:cxn ang="0">
                              <a:pos x="101" y="336"/>
                            </a:cxn>
                            <a:cxn ang="0">
                              <a:pos x="80" y="316"/>
                            </a:cxn>
                            <a:cxn ang="0">
                              <a:pos x="65" y="306"/>
                            </a:cxn>
                            <a:cxn ang="0">
                              <a:pos x="45" y="280"/>
                            </a:cxn>
                            <a:cxn ang="0">
                              <a:pos x="32" y="256"/>
                            </a:cxn>
                            <a:cxn ang="0">
                              <a:pos x="26" y="262"/>
                            </a:cxn>
                            <a:cxn ang="0">
                              <a:pos x="24" y="240"/>
                            </a:cxn>
                            <a:cxn ang="0">
                              <a:pos x="20" y="226"/>
                            </a:cxn>
                            <a:cxn ang="0">
                              <a:pos x="11" y="219"/>
                            </a:cxn>
                            <a:cxn ang="0">
                              <a:pos x="15" y="204"/>
                            </a:cxn>
                            <a:cxn ang="0">
                              <a:pos x="3" y="190"/>
                            </a:cxn>
                            <a:cxn ang="0">
                              <a:pos x="14" y="177"/>
                            </a:cxn>
                            <a:cxn ang="0">
                              <a:pos x="12" y="186"/>
                            </a:cxn>
                            <a:cxn ang="0">
                              <a:pos x="18" y="163"/>
                            </a:cxn>
                            <a:cxn ang="0">
                              <a:pos x="12" y="147"/>
                            </a:cxn>
                            <a:cxn ang="0">
                              <a:pos x="23" y="141"/>
                            </a:cxn>
                            <a:cxn ang="0">
                              <a:pos x="30" y="150"/>
                            </a:cxn>
                            <a:cxn ang="0">
                              <a:pos x="24" y="132"/>
                            </a:cxn>
                            <a:cxn ang="0">
                              <a:pos x="26" y="111"/>
                            </a:cxn>
                            <a:cxn ang="0">
                              <a:pos x="48" y="88"/>
                            </a:cxn>
                            <a:cxn ang="0">
                              <a:pos x="41" y="88"/>
                            </a:cxn>
                            <a:cxn ang="0">
                              <a:pos x="56" y="73"/>
                            </a:cxn>
                            <a:cxn ang="0">
                              <a:pos x="57" y="72"/>
                            </a:cxn>
                            <a:cxn ang="0">
                              <a:pos x="72" y="43"/>
                            </a:cxn>
                            <a:cxn ang="0">
                              <a:pos x="93" y="28"/>
                            </a:cxn>
                            <a:cxn ang="0">
                              <a:pos x="108" y="30"/>
                            </a:cxn>
                            <a:cxn ang="0">
                              <a:pos x="122" y="34"/>
                            </a:cxn>
                            <a:cxn ang="0">
                              <a:pos x="135" y="18"/>
                            </a:cxn>
                            <a:cxn ang="0">
                              <a:pos x="162" y="1"/>
                            </a:cxn>
                          </a:cxnLst>
                          <a:rect l="0" t="0" r="r" b="b"/>
                          <a:pathLst>
                            <a:path w="386" h="378">
                              <a:moveTo>
                                <a:pt x="372" y="201"/>
                              </a:moveTo>
                              <a:cubicBezTo>
                                <a:pt x="382" y="198"/>
                                <a:pt x="386" y="201"/>
                                <a:pt x="377" y="208"/>
                              </a:cubicBezTo>
                              <a:cubicBezTo>
                                <a:pt x="375" y="207"/>
                                <a:pt x="373" y="204"/>
                                <a:pt x="371" y="205"/>
                              </a:cubicBezTo>
                              <a:cubicBezTo>
                                <a:pt x="369" y="206"/>
                                <a:pt x="372" y="208"/>
                                <a:pt x="372" y="210"/>
                              </a:cubicBezTo>
                              <a:cubicBezTo>
                                <a:pt x="372" y="212"/>
                                <a:pt x="370" y="218"/>
                                <a:pt x="371" y="216"/>
                              </a:cubicBezTo>
                              <a:cubicBezTo>
                                <a:pt x="379" y="203"/>
                                <a:pt x="370" y="206"/>
                                <a:pt x="380" y="204"/>
                              </a:cubicBezTo>
                              <a:cubicBezTo>
                                <a:pt x="381" y="212"/>
                                <a:pt x="382" y="216"/>
                                <a:pt x="375" y="220"/>
                              </a:cubicBezTo>
                              <a:cubicBezTo>
                                <a:pt x="375" y="225"/>
                                <a:pt x="376" y="230"/>
                                <a:pt x="374" y="234"/>
                              </a:cubicBezTo>
                              <a:cubicBezTo>
                                <a:pt x="373" y="236"/>
                                <a:pt x="370" y="234"/>
                                <a:pt x="369" y="232"/>
                              </a:cubicBezTo>
                              <a:cubicBezTo>
                                <a:pt x="368" y="230"/>
                                <a:pt x="371" y="229"/>
                                <a:pt x="372" y="228"/>
                              </a:cubicBezTo>
                              <a:cubicBezTo>
                                <a:pt x="377" y="238"/>
                                <a:pt x="365" y="241"/>
                                <a:pt x="357" y="243"/>
                              </a:cubicBezTo>
                              <a:cubicBezTo>
                                <a:pt x="354" y="230"/>
                                <a:pt x="356" y="232"/>
                                <a:pt x="371" y="234"/>
                              </a:cubicBezTo>
                              <a:cubicBezTo>
                                <a:pt x="371" y="238"/>
                                <a:pt x="374" y="243"/>
                                <a:pt x="372" y="246"/>
                              </a:cubicBezTo>
                              <a:cubicBezTo>
                                <a:pt x="371" y="248"/>
                                <a:pt x="366" y="246"/>
                                <a:pt x="365" y="244"/>
                              </a:cubicBezTo>
                              <a:cubicBezTo>
                                <a:pt x="364" y="243"/>
                                <a:pt x="367" y="241"/>
                                <a:pt x="368" y="240"/>
                              </a:cubicBezTo>
                              <a:cubicBezTo>
                                <a:pt x="371" y="250"/>
                                <a:pt x="373" y="254"/>
                                <a:pt x="363" y="258"/>
                              </a:cubicBezTo>
                              <a:cubicBezTo>
                                <a:pt x="361" y="243"/>
                                <a:pt x="370" y="255"/>
                                <a:pt x="360" y="261"/>
                              </a:cubicBezTo>
                              <a:cubicBezTo>
                                <a:pt x="364" y="270"/>
                                <a:pt x="355" y="267"/>
                                <a:pt x="350" y="265"/>
                              </a:cubicBezTo>
                              <a:cubicBezTo>
                                <a:pt x="361" y="263"/>
                                <a:pt x="360" y="268"/>
                                <a:pt x="357" y="277"/>
                              </a:cubicBezTo>
                              <a:cubicBezTo>
                                <a:pt x="355" y="275"/>
                                <a:pt x="354" y="268"/>
                                <a:pt x="351" y="270"/>
                              </a:cubicBezTo>
                              <a:cubicBezTo>
                                <a:pt x="350" y="271"/>
                                <a:pt x="348" y="279"/>
                                <a:pt x="342" y="283"/>
                              </a:cubicBezTo>
                              <a:cubicBezTo>
                                <a:pt x="347" y="276"/>
                                <a:pt x="349" y="285"/>
                                <a:pt x="342" y="286"/>
                              </a:cubicBezTo>
                              <a:cubicBezTo>
                                <a:pt x="330" y="282"/>
                                <a:pt x="329" y="280"/>
                                <a:pt x="338" y="271"/>
                              </a:cubicBezTo>
                              <a:cubicBezTo>
                                <a:pt x="346" y="285"/>
                                <a:pt x="341" y="285"/>
                                <a:pt x="351" y="280"/>
                              </a:cubicBezTo>
                              <a:cubicBezTo>
                                <a:pt x="354" y="290"/>
                                <a:pt x="353" y="293"/>
                                <a:pt x="344" y="298"/>
                              </a:cubicBezTo>
                              <a:cubicBezTo>
                                <a:pt x="334" y="292"/>
                                <a:pt x="344" y="283"/>
                                <a:pt x="339" y="292"/>
                              </a:cubicBezTo>
                              <a:cubicBezTo>
                                <a:pt x="338" y="290"/>
                                <a:pt x="334" y="287"/>
                                <a:pt x="336" y="286"/>
                              </a:cubicBezTo>
                              <a:cubicBezTo>
                                <a:pt x="338" y="285"/>
                                <a:pt x="343" y="289"/>
                                <a:pt x="342" y="291"/>
                              </a:cubicBezTo>
                              <a:cubicBezTo>
                                <a:pt x="341" y="294"/>
                                <a:pt x="336" y="293"/>
                                <a:pt x="333" y="294"/>
                              </a:cubicBezTo>
                              <a:cubicBezTo>
                                <a:pt x="336" y="304"/>
                                <a:pt x="340" y="307"/>
                                <a:pt x="327" y="304"/>
                              </a:cubicBezTo>
                              <a:cubicBezTo>
                                <a:pt x="327" y="307"/>
                                <a:pt x="326" y="309"/>
                                <a:pt x="326" y="312"/>
                              </a:cubicBezTo>
                              <a:cubicBezTo>
                                <a:pt x="326" y="314"/>
                                <a:pt x="327" y="304"/>
                                <a:pt x="327" y="306"/>
                              </a:cubicBezTo>
                              <a:cubicBezTo>
                                <a:pt x="327" y="310"/>
                                <a:pt x="326" y="315"/>
                                <a:pt x="326" y="319"/>
                              </a:cubicBezTo>
                              <a:cubicBezTo>
                                <a:pt x="326" y="322"/>
                                <a:pt x="329" y="313"/>
                                <a:pt x="327" y="310"/>
                              </a:cubicBezTo>
                              <a:cubicBezTo>
                                <a:pt x="326" y="308"/>
                                <a:pt x="325" y="314"/>
                                <a:pt x="324" y="316"/>
                              </a:cubicBezTo>
                              <a:cubicBezTo>
                                <a:pt x="318" y="312"/>
                                <a:pt x="317" y="312"/>
                                <a:pt x="330" y="312"/>
                              </a:cubicBezTo>
                              <a:cubicBezTo>
                                <a:pt x="332" y="312"/>
                                <a:pt x="326" y="313"/>
                                <a:pt x="324" y="313"/>
                              </a:cubicBezTo>
                              <a:cubicBezTo>
                                <a:pt x="321" y="314"/>
                                <a:pt x="318" y="314"/>
                                <a:pt x="315" y="315"/>
                              </a:cubicBezTo>
                              <a:cubicBezTo>
                                <a:pt x="314" y="314"/>
                                <a:pt x="312" y="312"/>
                                <a:pt x="311" y="313"/>
                              </a:cubicBezTo>
                              <a:cubicBezTo>
                                <a:pt x="310" y="314"/>
                                <a:pt x="314" y="319"/>
                                <a:pt x="312" y="318"/>
                              </a:cubicBezTo>
                              <a:cubicBezTo>
                                <a:pt x="310" y="317"/>
                                <a:pt x="310" y="314"/>
                                <a:pt x="309" y="312"/>
                              </a:cubicBezTo>
                              <a:cubicBezTo>
                                <a:pt x="321" y="308"/>
                                <a:pt x="319" y="320"/>
                                <a:pt x="311" y="324"/>
                              </a:cubicBezTo>
                              <a:cubicBezTo>
                                <a:pt x="304" y="333"/>
                                <a:pt x="302" y="333"/>
                                <a:pt x="291" y="331"/>
                              </a:cubicBezTo>
                              <a:cubicBezTo>
                                <a:pt x="294" y="325"/>
                                <a:pt x="299" y="325"/>
                                <a:pt x="305" y="322"/>
                              </a:cubicBezTo>
                              <a:cubicBezTo>
                                <a:pt x="311" y="325"/>
                                <a:pt x="304" y="336"/>
                                <a:pt x="308" y="318"/>
                              </a:cubicBezTo>
                              <a:cubicBezTo>
                                <a:pt x="310" y="322"/>
                                <a:pt x="315" y="338"/>
                                <a:pt x="305" y="330"/>
                              </a:cubicBezTo>
                              <a:cubicBezTo>
                                <a:pt x="300" y="317"/>
                                <a:pt x="308" y="338"/>
                                <a:pt x="297" y="340"/>
                              </a:cubicBezTo>
                              <a:cubicBezTo>
                                <a:pt x="289" y="356"/>
                                <a:pt x="292" y="359"/>
                                <a:pt x="288" y="348"/>
                              </a:cubicBezTo>
                              <a:cubicBezTo>
                                <a:pt x="287" y="336"/>
                                <a:pt x="286" y="333"/>
                                <a:pt x="276" y="339"/>
                              </a:cubicBezTo>
                              <a:cubicBezTo>
                                <a:pt x="274" y="336"/>
                                <a:pt x="270" y="321"/>
                                <a:pt x="275" y="333"/>
                              </a:cubicBezTo>
                              <a:cubicBezTo>
                                <a:pt x="271" y="349"/>
                                <a:pt x="273" y="338"/>
                                <a:pt x="281" y="336"/>
                              </a:cubicBezTo>
                              <a:cubicBezTo>
                                <a:pt x="292" y="330"/>
                                <a:pt x="288" y="342"/>
                                <a:pt x="285" y="348"/>
                              </a:cubicBezTo>
                              <a:cubicBezTo>
                                <a:pt x="282" y="347"/>
                                <a:pt x="278" y="348"/>
                                <a:pt x="276" y="345"/>
                              </a:cubicBezTo>
                              <a:cubicBezTo>
                                <a:pt x="275" y="343"/>
                                <a:pt x="278" y="334"/>
                                <a:pt x="278" y="337"/>
                              </a:cubicBezTo>
                              <a:cubicBezTo>
                                <a:pt x="278" y="349"/>
                                <a:pt x="276" y="350"/>
                                <a:pt x="266" y="352"/>
                              </a:cubicBezTo>
                              <a:cubicBezTo>
                                <a:pt x="262" y="351"/>
                                <a:pt x="258" y="351"/>
                                <a:pt x="255" y="349"/>
                              </a:cubicBezTo>
                              <a:cubicBezTo>
                                <a:pt x="254" y="348"/>
                                <a:pt x="259" y="347"/>
                                <a:pt x="260" y="348"/>
                              </a:cubicBezTo>
                              <a:cubicBezTo>
                                <a:pt x="261" y="349"/>
                                <a:pt x="258" y="353"/>
                                <a:pt x="258" y="352"/>
                              </a:cubicBezTo>
                              <a:cubicBezTo>
                                <a:pt x="259" y="350"/>
                                <a:pt x="260" y="347"/>
                                <a:pt x="261" y="345"/>
                              </a:cubicBezTo>
                              <a:cubicBezTo>
                                <a:pt x="269" y="356"/>
                                <a:pt x="250" y="351"/>
                                <a:pt x="245" y="351"/>
                              </a:cubicBezTo>
                              <a:cubicBezTo>
                                <a:pt x="245" y="348"/>
                                <a:pt x="244" y="340"/>
                                <a:pt x="246" y="342"/>
                              </a:cubicBezTo>
                              <a:cubicBezTo>
                                <a:pt x="250" y="346"/>
                                <a:pt x="249" y="352"/>
                                <a:pt x="251" y="357"/>
                              </a:cubicBezTo>
                              <a:cubicBezTo>
                                <a:pt x="252" y="359"/>
                                <a:pt x="248" y="353"/>
                                <a:pt x="246" y="351"/>
                              </a:cubicBezTo>
                              <a:cubicBezTo>
                                <a:pt x="260" y="346"/>
                                <a:pt x="254" y="352"/>
                                <a:pt x="248" y="355"/>
                              </a:cubicBezTo>
                              <a:cubicBezTo>
                                <a:pt x="244" y="357"/>
                                <a:pt x="241" y="357"/>
                                <a:pt x="236" y="358"/>
                              </a:cubicBezTo>
                              <a:cubicBezTo>
                                <a:pt x="224" y="357"/>
                                <a:pt x="211" y="363"/>
                                <a:pt x="234" y="355"/>
                              </a:cubicBezTo>
                              <a:cubicBezTo>
                                <a:pt x="247" y="357"/>
                                <a:pt x="247" y="357"/>
                                <a:pt x="245" y="369"/>
                              </a:cubicBezTo>
                              <a:cubicBezTo>
                                <a:pt x="243" y="366"/>
                                <a:pt x="243" y="361"/>
                                <a:pt x="240" y="360"/>
                              </a:cubicBezTo>
                              <a:cubicBezTo>
                                <a:pt x="238" y="360"/>
                                <a:pt x="238" y="363"/>
                                <a:pt x="236" y="363"/>
                              </a:cubicBezTo>
                              <a:cubicBezTo>
                                <a:pt x="228" y="365"/>
                                <a:pt x="219" y="365"/>
                                <a:pt x="210" y="366"/>
                              </a:cubicBezTo>
                              <a:cubicBezTo>
                                <a:pt x="206" y="365"/>
                                <a:pt x="201" y="366"/>
                                <a:pt x="198" y="364"/>
                              </a:cubicBezTo>
                              <a:cubicBezTo>
                                <a:pt x="196" y="363"/>
                                <a:pt x="201" y="361"/>
                                <a:pt x="203" y="361"/>
                              </a:cubicBezTo>
                              <a:cubicBezTo>
                                <a:pt x="206" y="361"/>
                                <a:pt x="216" y="364"/>
                                <a:pt x="213" y="363"/>
                              </a:cubicBezTo>
                              <a:cubicBezTo>
                                <a:pt x="209" y="362"/>
                                <a:pt x="204" y="361"/>
                                <a:pt x="200" y="360"/>
                              </a:cubicBezTo>
                              <a:cubicBezTo>
                                <a:pt x="201" y="346"/>
                                <a:pt x="201" y="347"/>
                                <a:pt x="210" y="354"/>
                              </a:cubicBezTo>
                              <a:cubicBezTo>
                                <a:pt x="213" y="359"/>
                                <a:pt x="216" y="360"/>
                                <a:pt x="221" y="363"/>
                              </a:cubicBezTo>
                              <a:cubicBezTo>
                                <a:pt x="223" y="362"/>
                                <a:pt x="226" y="360"/>
                                <a:pt x="227" y="361"/>
                              </a:cubicBezTo>
                              <a:cubicBezTo>
                                <a:pt x="228" y="362"/>
                                <a:pt x="226" y="366"/>
                                <a:pt x="224" y="366"/>
                              </a:cubicBezTo>
                              <a:cubicBezTo>
                                <a:pt x="213" y="368"/>
                                <a:pt x="202" y="363"/>
                                <a:pt x="191" y="361"/>
                              </a:cubicBezTo>
                              <a:cubicBezTo>
                                <a:pt x="173" y="343"/>
                                <a:pt x="190" y="378"/>
                                <a:pt x="180" y="361"/>
                              </a:cubicBezTo>
                              <a:cubicBezTo>
                                <a:pt x="178" y="362"/>
                                <a:pt x="176" y="364"/>
                                <a:pt x="173" y="364"/>
                              </a:cubicBezTo>
                              <a:cubicBezTo>
                                <a:pt x="170" y="364"/>
                                <a:pt x="163" y="358"/>
                                <a:pt x="164" y="361"/>
                              </a:cubicBezTo>
                              <a:cubicBezTo>
                                <a:pt x="165" y="363"/>
                                <a:pt x="167" y="367"/>
                                <a:pt x="167" y="367"/>
                              </a:cubicBezTo>
                              <a:cubicBezTo>
                                <a:pt x="181" y="361"/>
                                <a:pt x="190" y="368"/>
                                <a:pt x="180" y="366"/>
                              </a:cubicBezTo>
                              <a:cubicBezTo>
                                <a:pt x="180" y="362"/>
                                <a:pt x="181" y="358"/>
                                <a:pt x="179" y="355"/>
                              </a:cubicBezTo>
                              <a:cubicBezTo>
                                <a:pt x="179" y="354"/>
                                <a:pt x="174" y="364"/>
                                <a:pt x="174" y="364"/>
                              </a:cubicBezTo>
                              <a:cubicBezTo>
                                <a:pt x="167" y="373"/>
                                <a:pt x="170" y="371"/>
                                <a:pt x="162" y="373"/>
                              </a:cubicBezTo>
                              <a:cubicBezTo>
                                <a:pt x="161" y="357"/>
                                <a:pt x="159" y="361"/>
                                <a:pt x="146" y="355"/>
                              </a:cubicBezTo>
                              <a:cubicBezTo>
                                <a:pt x="144" y="350"/>
                                <a:pt x="140" y="339"/>
                                <a:pt x="146" y="345"/>
                              </a:cubicBezTo>
                              <a:cubicBezTo>
                                <a:pt x="150" y="349"/>
                                <a:pt x="151" y="356"/>
                                <a:pt x="155" y="361"/>
                              </a:cubicBezTo>
                              <a:cubicBezTo>
                                <a:pt x="142" y="365"/>
                                <a:pt x="136" y="354"/>
                                <a:pt x="125" y="349"/>
                              </a:cubicBezTo>
                              <a:cubicBezTo>
                                <a:pt x="124" y="347"/>
                                <a:pt x="115" y="332"/>
                                <a:pt x="123" y="343"/>
                              </a:cubicBezTo>
                              <a:cubicBezTo>
                                <a:pt x="126" y="352"/>
                                <a:pt x="137" y="353"/>
                                <a:pt x="146" y="355"/>
                              </a:cubicBezTo>
                              <a:cubicBezTo>
                                <a:pt x="138" y="363"/>
                                <a:pt x="129" y="361"/>
                                <a:pt x="122" y="352"/>
                              </a:cubicBezTo>
                              <a:cubicBezTo>
                                <a:pt x="128" y="343"/>
                                <a:pt x="129" y="356"/>
                                <a:pt x="117" y="352"/>
                              </a:cubicBezTo>
                              <a:cubicBezTo>
                                <a:pt x="113" y="345"/>
                                <a:pt x="113" y="338"/>
                                <a:pt x="105" y="336"/>
                              </a:cubicBezTo>
                              <a:cubicBezTo>
                                <a:pt x="109" y="345"/>
                                <a:pt x="96" y="333"/>
                                <a:pt x="111" y="339"/>
                              </a:cubicBezTo>
                              <a:cubicBezTo>
                                <a:pt x="112" y="340"/>
                                <a:pt x="114" y="343"/>
                                <a:pt x="114" y="343"/>
                              </a:cubicBezTo>
                              <a:cubicBezTo>
                                <a:pt x="106" y="341"/>
                                <a:pt x="93" y="341"/>
                                <a:pt x="98" y="330"/>
                              </a:cubicBezTo>
                              <a:cubicBezTo>
                                <a:pt x="99" y="332"/>
                                <a:pt x="99" y="337"/>
                                <a:pt x="101" y="336"/>
                              </a:cubicBezTo>
                              <a:cubicBezTo>
                                <a:pt x="103" y="335"/>
                                <a:pt x="103" y="330"/>
                                <a:pt x="102" y="328"/>
                              </a:cubicBezTo>
                              <a:cubicBezTo>
                                <a:pt x="101" y="326"/>
                                <a:pt x="100" y="331"/>
                                <a:pt x="99" y="333"/>
                              </a:cubicBezTo>
                              <a:cubicBezTo>
                                <a:pt x="88" y="331"/>
                                <a:pt x="85" y="330"/>
                                <a:pt x="77" y="324"/>
                              </a:cubicBezTo>
                              <a:cubicBezTo>
                                <a:pt x="74" y="319"/>
                                <a:pt x="70" y="310"/>
                                <a:pt x="80" y="316"/>
                              </a:cubicBezTo>
                              <a:cubicBezTo>
                                <a:pt x="83" y="329"/>
                                <a:pt x="75" y="322"/>
                                <a:pt x="69" y="316"/>
                              </a:cubicBezTo>
                              <a:cubicBezTo>
                                <a:pt x="67" y="296"/>
                                <a:pt x="73" y="311"/>
                                <a:pt x="69" y="316"/>
                              </a:cubicBezTo>
                              <a:cubicBezTo>
                                <a:pt x="68" y="311"/>
                                <a:pt x="53" y="288"/>
                                <a:pt x="62" y="303"/>
                              </a:cubicBezTo>
                              <a:cubicBezTo>
                                <a:pt x="63" y="296"/>
                                <a:pt x="63" y="296"/>
                                <a:pt x="65" y="306"/>
                              </a:cubicBezTo>
                              <a:cubicBezTo>
                                <a:pt x="67" y="315"/>
                                <a:pt x="67" y="313"/>
                                <a:pt x="59" y="307"/>
                              </a:cubicBezTo>
                              <a:cubicBezTo>
                                <a:pt x="53" y="294"/>
                                <a:pt x="55" y="300"/>
                                <a:pt x="51" y="289"/>
                              </a:cubicBezTo>
                              <a:cubicBezTo>
                                <a:pt x="38" y="295"/>
                                <a:pt x="30" y="267"/>
                                <a:pt x="39" y="282"/>
                              </a:cubicBezTo>
                              <a:cubicBezTo>
                                <a:pt x="41" y="281"/>
                                <a:pt x="43" y="279"/>
                                <a:pt x="45" y="280"/>
                              </a:cubicBezTo>
                              <a:cubicBezTo>
                                <a:pt x="48" y="282"/>
                                <a:pt x="52" y="292"/>
                                <a:pt x="48" y="291"/>
                              </a:cubicBezTo>
                              <a:cubicBezTo>
                                <a:pt x="44" y="290"/>
                                <a:pt x="43" y="284"/>
                                <a:pt x="39" y="282"/>
                              </a:cubicBezTo>
                              <a:cubicBezTo>
                                <a:pt x="36" y="276"/>
                                <a:pt x="35" y="270"/>
                                <a:pt x="33" y="264"/>
                              </a:cubicBezTo>
                              <a:cubicBezTo>
                                <a:pt x="33" y="261"/>
                                <a:pt x="30" y="258"/>
                                <a:pt x="32" y="256"/>
                              </a:cubicBezTo>
                              <a:cubicBezTo>
                                <a:pt x="34" y="254"/>
                                <a:pt x="38" y="257"/>
                                <a:pt x="38" y="259"/>
                              </a:cubicBezTo>
                              <a:cubicBezTo>
                                <a:pt x="39" y="266"/>
                                <a:pt x="36" y="272"/>
                                <a:pt x="35" y="279"/>
                              </a:cubicBezTo>
                              <a:cubicBezTo>
                                <a:pt x="32" y="271"/>
                                <a:pt x="35" y="242"/>
                                <a:pt x="30" y="265"/>
                              </a:cubicBezTo>
                              <a:cubicBezTo>
                                <a:pt x="29" y="264"/>
                                <a:pt x="28" y="262"/>
                                <a:pt x="26" y="262"/>
                              </a:cubicBezTo>
                              <a:cubicBezTo>
                                <a:pt x="24" y="262"/>
                                <a:pt x="22" y="266"/>
                                <a:pt x="21" y="264"/>
                              </a:cubicBezTo>
                              <a:cubicBezTo>
                                <a:pt x="19" y="261"/>
                                <a:pt x="19" y="256"/>
                                <a:pt x="20" y="252"/>
                              </a:cubicBezTo>
                              <a:cubicBezTo>
                                <a:pt x="21" y="250"/>
                                <a:pt x="22" y="257"/>
                                <a:pt x="23" y="259"/>
                              </a:cubicBezTo>
                              <a:cubicBezTo>
                                <a:pt x="23" y="253"/>
                                <a:pt x="22" y="246"/>
                                <a:pt x="24" y="240"/>
                              </a:cubicBezTo>
                              <a:cubicBezTo>
                                <a:pt x="25" y="238"/>
                                <a:pt x="32" y="258"/>
                                <a:pt x="29" y="255"/>
                              </a:cubicBezTo>
                              <a:cubicBezTo>
                                <a:pt x="26" y="251"/>
                                <a:pt x="26" y="245"/>
                                <a:pt x="23" y="241"/>
                              </a:cubicBezTo>
                              <a:cubicBezTo>
                                <a:pt x="21" y="238"/>
                                <a:pt x="19" y="236"/>
                                <a:pt x="17" y="234"/>
                              </a:cubicBezTo>
                              <a:cubicBezTo>
                                <a:pt x="14" y="222"/>
                                <a:pt x="2" y="224"/>
                                <a:pt x="20" y="226"/>
                              </a:cubicBezTo>
                              <a:cubicBezTo>
                                <a:pt x="25" y="235"/>
                                <a:pt x="28" y="229"/>
                                <a:pt x="32" y="240"/>
                              </a:cubicBezTo>
                              <a:cubicBezTo>
                                <a:pt x="27" y="252"/>
                                <a:pt x="24" y="240"/>
                                <a:pt x="21" y="232"/>
                              </a:cubicBezTo>
                              <a:cubicBezTo>
                                <a:pt x="20" y="222"/>
                                <a:pt x="14" y="217"/>
                                <a:pt x="9" y="208"/>
                              </a:cubicBezTo>
                              <a:cubicBezTo>
                                <a:pt x="10" y="212"/>
                                <a:pt x="10" y="215"/>
                                <a:pt x="11" y="219"/>
                              </a:cubicBezTo>
                              <a:cubicBezTo>
                                <a:pt x="12" y="221"/>
                                <a:pt x="13" y="221"/>
                                <a:pt x="14" y="223"/>
                              </a:cubicBezTo>
                              <a:cubicBezTo>
                                <a:pt x="15" y="225"/>
                                <a:pt x="15" y="230"/>
                                <a:pt x="15" y="228"/>
                              </a:cubicBezTo>
                              <a:cubicBezTo>
                                <a:pt x="15" y="225"/>
                                <a:pt x="14" y="223"/>
                                <a:pt x="14" y="220"/>
                              </a:cubicBezTo>
                              <a:cubicBezTo>
                                <a:pt x="14" y="215"/>
                                <a:pt x="13" y="209"/>
                                <a:pt x="15" y="204"/>
                              </a:cubicBezTo>
                              <a:cubicBezTo>
                                <a:pt x="18" y="197"/>
                                <a:pt x="27" y="225"/>
                                <a:pt x="20" y="225"/>
                              </a:cubicBezTo>
                              <a:cubicBezTo>
                                <a:pt x="15" y="225"/>
                                <a:pt x="16" y="215"/>
                                <a:pt x="14" y="211"/>
                              </a:cubicBezTo>
                              <a:cubicBezTo>
                                <a:pt x="12" y="207"/>
                                <a:pt x="8" y="203"/>
                                <a:pt x="6" y="199"/>
                              </a:cubicBezTo>
                              <a:cubicBezTo>
                                <a:pt x="5" y="196"/>
                                <a:pt x="0" y="190"/>
                                <a:pt x="3" y="190"/>
                              </a:cubicBezTo>
                              <a:cubicBezTo>
                                <a:pt x="7" y="190"/>
                                <a:pt x="7" y="196"/>
                                <a:pt x="9" y="199"/>
                              </a:cubicBezTo>
                              <a:cubicBezTo>
                                <a:pt x="14" y="197"/>
                                <a:pt x="26" y="190"/>
                                <a:pt x="26" y="201"/>
                              </a:cubicBezTo>
                              <a:cubicBezTo>
                                <a:pt x="26" y="203"/>
                                <a:pt x="25" y="198"/>
                                <a:pt x="24" y="196"/>
                              </a:cubicBezTo>
                              <a:cubicBezTo>
                                <a:pt x="11" y="209"/>
                                <a:pt x="15" y="186"/>
                                <a:pt x="14" y="177"/>
                              </a:cubicBezTo>
                              <a:cubicBezTo>
                                <a:pt x="17" y="154"/>
                                <a:pt x="13" y="180"/>
                                <a:pt x="17" y="198"/>
                              </a:cubicBezTo>
                              <a:cubicBezTo>
                                <a:pt x="17" y="200"/>
                                <a:pt x="19" y="194"/>
                                <a:pt x="20" y="192"/>
                              </a:cubicBezTo>
                              <a:cubicBezTo>
                                <a:pt x="24" y="186"/>
                                <a:pt x="23" y="187"/>
                                <a:pt x="29" y="186"/>
                              </a:cubicBezTo>
                              <a:cubicBezTo>
                                <a:pt x="20" y="197"/>
                                <a:pt x="21" y="197"/>
                                <a:pt x="12" y="186"/>
                              </a:cubicBezTo>
                              <a:cubicBezTo>
                                <a:pt x="10" y="188"/>
                                <a:pt x="11" y="198"/>
                                <a:pt x="12" y="195"/>
                              </a:cubicBezTo>
                              <a:cubicBezTo>
                                <a:pt x="22" y="170"/>
                                <a:pt x="7" y="183"/>
                                <a:pt x="18" y="175"/>
                              </a:cubicBezTo>
                              <a:cubicBezTo>
                                <a:pt x="22" y="147"/>
                                <a:pt x="24" y="167"/>
                                <a:pt x="11" y="163"/>
                              </a:cubicBezTo>
                              <a:cubicBezTo>
                                <a:pt x="13" y="147"/>
                                <a:pt x="17" y="154"/>
                                <a:pt x="18" y="163"/>
                              </a:cubicBezTo>
                              <a:cubicBezTo>
                                <a:pt x="16" y="187"/>
                                <a:pt x="14" y="168"/>
                                <a:pt x="12" y="160"/>
                              </a:cubicBezTo>
                              <a:cubicBezTo>
                                <a:pt x="16" y="153"/>
                                <a:pt x="20" y="161"/>
                                <a:pt x="12" y="163"/>
                              </a:cubicBezTo>
                              <a:cubicBezTo>
                                <a:pt x="15" y="152"/>
                                <a:pt x="14" y="149"/>
                                <a:pt x="23" y="144"/>
                              </a:cubicBezTo>
                              <a:cubicBezTo>
                                <a:pt x="19" y="162"/>
                                <a:pt x="17" y="163"/>
                                <a:pt x="12" y="147"/>
                              </a:cubicBezTo>
                              <a:cubicBezTo>
                                <a:pt x="13" y="142"/>
                                <a:pt x="12" y="137"/>
                                <a:pt x="14" y="132"/>
                              </a:cubicBezTo>
                              <a:cubicBezTo>
                                <a:pt x="15" y="130"/>
                                <a:pt x="13" y="137"/>
                                <a:pt x="15" y="138"/>
                              </a:cubicBezTo>
                              <a:cubicBezTo>
                                <a:pt x="16" y="139"/>
                                <a:pt x="18" y="137"/>
                                <a:pt x="20" y="136"/>
                              </a:cubicBezTo>
                              <a:cubicBezTo>
                                <a:pt x="21" y="138"/>
                                <a:pt x="23" y="139"/>
                                <a:pt x="23" y="141"/>
                              </a:cubicBezTo>
                              <a:cubicBezTo>
                                <a:pt x="23" y="143"/>
                                <a:pt x="18" y="146"/>
                                <a:pt x="18" y="144"/>
                              </a:cubicBezTo>
                              <a:cubicBezTo>
                                <a:pt x="18" y="140"/>
                                <a:pt x="21" y="136"/>
                                <a:pt x="23" y="132"/>
                              </a:cubicBezTo>
                              <a:cubicBezTo>
                                <a:pt x="24" y="131"/>
                                <a:pt x="26" y="131"/>
                                <a:pt x="27" y="130"/>
                              </a:cubicBezTo>
                              <a:cubicBezTo>
                                <a:pt x="39" y="137"/>
                                <a:pt x="45" y="162"/>
                                <a:pt x="30" y="150"/>
                              </a:cubicBezTo>
                              <a:cubicBezTo>
                                <a:pt x="29" y="137"/>
                                <a:pt x="27" y="131"/>
                                <a:pt x="29" y="117"/>
                              </a:cubicBezTo>
                              <a:cubicBezTo>
                                <a:pt x="31" y="131"/>
                                <a:pt x="20" y="123"/>
                                <a:pt x="32" y="118"/>
                              </a:cubicBezTo>
                              <a:cubicBezTo>
                                <a:pt x="34" y="129"/>
                                <a:pt x="22" y="127"/>
                                <a:pt x="26" y="115"/>
                              </a:cubicBezTo>
                              <a:cubicBezTo>
                                <a:pt x="25" y="121"/>
                                <a:pt x="29" y="129"/>
                                <a:pt x="24" y="132"/>
                              </a:cubicBezTo>
                              <a:cubicBezTo>
                                <a:pt x="18" y="135"/>
                                <a:pt x="20" y="109"/>
                                <a:pt x="21" y="108"/>
                              </a:cubicBezTo>
                              <a:cubicBezTo>
                                <a:pt x="23" y="106"/>
                                <a:pt x="26" y="106"/>
                                <a:pt x="29" y="105"/>
                              </a:cubicBezTo>
                              <a:cubicBezTo>
                                <a:pt x="35" y="111"/>
                                <a:pt x="36" y="112"/>
                                <a:pt x="32" y="120"/>
                              </a:cubicBezTo>
                              <a:cubicBezTo>
                                <a:pt x="23" y="110"/>
                                <a:pt x="33" y="91"/>
                                <a:pt x="26" y="111"/>
                              </a:cubicBezTo>
                              <a:cubicBezTo>
                                <a:pt x="25" y="103"/>
                                <a:pt x="22" y="88"/>
                                <a:pt x="35" y="96"/>
                              </a:cubicBezTo>
                              <a:cubicBezTo>
                                <a:pt x="31" y="121"/>
                                <a:pt x="30" y="100"/>
                                <a:pt x="32" y="93"/>
                              </a:cubicBezTo>
                              <a:cubicBezTo>
                                <a:pt x="39" y="99"/>
                                <a:pt x="38" y="89"/>
                                <a:pt x="44" y="97"/>
                              </a:cubicBezTo>
                              <a:cubicBezTo>
                                <a:pt x="40" y="123"/>
                                <a:pt x="37" y="94"/>
                                <a:pt x="48" y="88"/>
                              </a:cubicBezTo>
                              <a:cubicBezTo>
                                <a:pt x="47" y="93"/>
                                <a:pt x="47" y="98"/>
                                <a:pt x="45" y="102"/>
                              </a:cubicBezTo>
                              <a:cubicBezTo>
                                <a:pt x="44" y="104"/>
                                <a:pt x="40" y="105"/>
                                <a:pt x="39" y="103"/>
                              </a:cubicBezTo>
                              <a:cubicBezTo>
                                <a:pt x="37" y="96"/>
                                <a:pt x="41" y="90"/>
                                <a:pt x="44" y="85"/>
                              </a:cubicBezTo>
                              <a:cubicBezTo>
                                <a:pt x="45" y="92"/>
                                <a:pt x="43" y="113"/>
                                <a:pt x="41" y="88"/>
                              </a:cubicBezTo>
                              <a:cubicBezTo>
                                <a:pt x="43" y="69"/>
                                <a:pt x="50" y="79"/>
                                <a:pt x="48" y="94"/>
                              </a:cubicBezTo>
                              <a:cubicBezTo>
                                <a:pt x="43" y="78"/>
                                <a:pt x="42" y="66"/>
                                <a:pt x="60" y="63"/>
                              </a:cubicBezTo>
                              <a:cubicBezTo>
                                <a:pt x="61" y="67"/>
                                <a:pt x="65" y="74"/>
                                <a:pt x="59" y="78"/>
                              </a:cubicBezTo>
                              <a:cubicBezTo>
                                <a:pt x="57" y="79"/>
                                <a:pt x="55" y="75"/>
                                <a:pt x="56" y="73"/>
                              </a:cubicBezTo>
                              <a:cubicBezTo>
                                <a:pt x="57" y="72"/>
                                <a:pt x="59" y="75"/>
                                <a:pt x="60" y="76"/>
                              </a:cubicBezTo>
                              <a:cubicBezTo>
                                <a:pt x="58" y="99"/>
                                <a:pt x="55" y="79"/>
                                <a:pt x="57" y="70"/>
                              </a:cubicBezTo>
                              <a:cubicBezTo>
                                <a:pt x="58" y="72"/>
                                <a:pt x="60" y="74"/>
                                <a:pt x="60" y="76"/>
                              </a:cubicBezTo>
                              <a:cubicBezTo>
                                <a:pt x="60" y="78"/>
                                <a:pt x="57" y="74"/>
                                <a:pt x="57" y="72"/>
                              </a:cubicBezTo>
                              <a:cubicBezTo>
                                <a:pt x="57" y="67"/>
                                <a:pt x="60" y="63"/>
                                <a:pt x="62" y="58"/>
                              </a:cubicBezTo>
                              <a:cubicBezTo>
                                <a:pt x="72" y="63"/>
                                <a:pt x="67" y="71"/>
                                <a:pt x="65" y="60"/>
                              </a:cubicBezTo>
                              <a:cubicBezTo>
                                <a:pt x="68" y="54"/>
                                <a:pt x="71" y="48"/>
                                <a:pt x="77" y="55"/>
                              </a:cubicBezTo>
                              <a:cubicBezTo>
                                <a:pt x="65" y="65"/>
                                <a:pt x="70" y="52"/>
                                <a:pt x="72" y="43"/>
                              </a:cubicBezTo>
                              <a:cubicBezTo>
                                <a:pt x="85" y="47"/>
                                <a:pt x="79" y="58"/>
                                <a:pt x="78" y="70"/>
                              </a:cubicBezTo>
                              <a:cubicBezTo>
                                <a:pt x="77" y="62"/>
                                <a:pt x="77" y="56"/>
                                <a:pt x="84" y="51"/>
                              </a:cubicBezTo>
                              <a:cubicBezTo>
                                <a:pt x="77" y="66"/>
                                <a:pt x="77" y="45"/>
                                <a:pt x="87" y="40"/>
                              </a:cubicBezTo>
                              <a:cubicBezTo>
                                <a:pt x="80" y="60"/>
                                <a:pt x="83" y="33"/>
                                <a:pt x="93" y="28"/>
                              </a:cubicBezTo>
                              <a:cubicBezTo>
                                <a:pt x="97" y="34"/>
                                <a:pt x="99" y="59"/>
                                <a:pt x="92" y="34"/>
                              </a:cubicBezTo>
                              <a:cubicBezTo>
                                <a:pt x="106" y="20"/>
                                <a:pt x="99" y="42"/>
                                <a:pt x="93" y="48"/>
                              </a:cubicBezTo>
                              <a:cubicBezTo>
                                <a:pt x="90" y="35"/>
                                <a:pt x="101" y="38"/>
                                <a:pt x="110" y="40"/>
                              </a:cubicBezTo>
                              <a:cubicBezTo>
                                <a:pt x="106" y="62"/>
                                <a:pt x="102" y="44"/>
                                <a:pt x="108" y="30"/>
                              </a:cubicBezTo>
                              <a:cubicBezTo>
                                <a:pt x="109" y="28"/>
                                <a:pt x="111" y="29"/>
                                <a:pt x="113" y="28"/>
                              </a:cubicBezTo>
                              <a:cubicBezTo>
                                <a:pt x="113" y="30"/>
                                <a:pt x="115" y="32"/>
                                <a:pt x="114" y="33"/>
                              </a:cubicBezTo>
                              <a:cubicBezTo>
                                <a:pt x="108" y="43"/>
                                <a:pt x="106" y="29"/>
                                <a:pt x="116" y="27"/>
                              </a:cubicBezTo>
                              <a:cubicBezTo>
                                <a:pt x="124" y="15"/>
                                <a:pt x="126" y="15"/>
                                <a:pt x="122" y="34"/>
                              </a:cubicBezTo>
                              <a:cubicBezTo>
                                <a:pt x="112" y="28"/>
                                <a:pt x="119" y="19"/>
                                <a:pt x="128" y="16"/>
                              </a:cubicBezTo>
                              <a:cubicBezTo>
                                <a:pt x="127" y="18"/>
                                <a:pt x="127" y="21"/>
                                <a:pt x="125" y="21"/>
                              </a:cubicBezTo>
                              <a:cubicBezTo>
                                <a:pt x="123" y="21"/>
                                <a:pt x="124" y="16"/>
                                <a:pt x="126" y="16"/>
                              </a:cubicBezTo>
                              <a:cubicBezTo>
                                <a:pt x="129" y="15"/>
                                <a:pt x="132" y="17"/>
                                <a:pt x="135" y="18"/>
                              </a:cubicBezTo>
                              <a:cubicBezTo>
                                <a:pt x="133" y="29"/>
                                <a:pt x="130" y="19"/>
                                <a:pt x="137" y="18"/>
                              </a:cubicBezTo>
                              <a:cubicBezTo>
                                <a:pt x="157" y="25"/>
                                <a:pt x="138" y="13"/>
                                <a:pt x="153" y="16"/>
                              </a:cubicBezTo>
                              <a:cubicBezTo>
                                <a:pt x="151" y="29"/>
                                <a:pt x="146" y="17"/>
                                <a:pt x="155" y="13"/>
                              </a:cubicBezTo>
                              <a:cubicBezTo>
                                <a:pt x="162" y="17"/>
                                <a:pt x="152" y="6"/>
                                <a:pt x="162" y="1"/>
                              </a:cubicBezTo>
                              <a:cubicBezTo>
                                <a:pt x="169" y="17"/>
                                <a:pt x="167" y="15"/>
                                <a:pt x="185" y="18"/>
                              </a:cubicBezTo>
                              <a:cubicBezTo>
                                <a:pt x="173" y="19"/>
                                <a:pt x="166" y="16"/>
                                <a:pt x="156" y="10"/>
                              </a:cubicBezTo>
                              <a:cubicBezTo>
                                <a:pt x="163" y="0"/>
                                <a:pt x="197" y="13"/>
                                <a:pt x="210" y="13"/>
                              </a:cubicBezTo>
                            </a:path>
                          </a:pathLst>
                        </a:custGeom>
                        <a:noFill/>
                        <a:ln w="9525">
                          <a:solidFill>
                            <a:srgbClr val="000000"/>
                          </a:solidFill>
                          <a:round/>
                          <a:headEnd/>
                          <a:tailEnd/>
                        </a:ln>
                        <a:effectLst/>
                      </p:spPr>
                      <p:txBody>
                        <a:bodyPr/>
                        <a:lstStyle/>
                        <a:p>
                          <a:endParaRPr lang="de-DE"/>
                        </a:p>
                      </p:txBody>
                    </p:sp>
                  </p:grpSp>
                  <p:grpSp>
                    <p:nvGrpSpPr>
                      <p:cNvPr id="15" name="Group 165"/>
                      <p:cNvGrpSpPr>
                        <a:grpSpLocks/>
                      </p:cNvGrpSpPr>
                      <p:nvPr/>
                    </p:nvGrpSpPr>
                    <p:grpSpPr bwMode="auto">
                      <a:xfrm>
                        <a:off x="2304" y="1920"/>
                        <a:ext cx="506" cy="540"/>
                        <a:chOff x="1675" y="2451"/>
                        <a:chExt cx="716" cy="719"/>
                      </a:xfrm>
                    </p:grpSpPr>
                    <p:sp>
                      <p:nvSpPr>
                        <p:cNvPr id="523430" name="Oval 166"/>
                        <p:cNvSpPr>
                          <a:spLocks noChangeArrowheads="1"/>
                        </p:cNvSpPr>
                        <p:nvPr/>
                      </p:nvSpPr>
                      <p:spPr bwMode="auto">
                        <a:xfrm>
                          <a:off x="1728" y="2496"/>
                          <a:ext cx="624" cy="624"/>
                        </a:xfrm>
                        <a:prstGeom prst="ellipse">
                          <a:avLst/>
                        </a:prstGeom>
                        <a:gradFill rotWithShape="0">
                          <a:gsLst>
                            <a:gs pos="0">
                              <a:srgbClr val="DDDDDD"/>
                            </a:gs>
                            <a:gs pos="100000">
                              <a:srgbClr val="DDDDDD">
                                <a:gamma/>
                                <a:shade val="46275"/>
                                <a:invGamma/>
                              </a:srgbClr>
                            </a:gs>
                          </a:gsLst>
                          <a:path path="shape">
                            <a:fillToRect l="50000" t="50000" r="50000" b="50000"/>
                          </a:path>
                        </a:gradFill>
                        <a:ln w="9525">
                          <a:solidFill>
                            <a:srgbClr val="000000"/>
                          </a:solidFill>
                          <a:round/>
                          <a:headEnd/>
                          <a:tailEnd/>
                        </a:ln>
                      </p:spPr>
                      <p:txBody>
                        <a:bodyPr wrap="none" anchor="ctr"/>
                        <a:lstStyle/>
                        <a:p>
                          <a:endParaRPr lang="de-DE"/>
                        </a:p>
                      </p:txBody>
                    </p:sp>
                    <p:sp>
                      <p:nvSpPr>
                        <p:cNvPr id="523431" name="Freeform 167"/>
                        <p:cNvSpPr>
                          <a:spLocks/>
                        </p:cNvSpPr>
                        <p:nvPr/>
                      </p:nvSpPr>
                      <p:spPr bwMode="auto">
                        <a:xfrm>
                          <a:off x="1675" y="2451"/>
                          <a:ext cx="716" cy="719"/>
                        </a:xfrm>
                        <a:custGeom>
                          <a:avLst/>
                          <a:gdLst/>
                          <a:ahLst/>
                          <a:cxnLst>
                            <a:cxn ang="0">
                              <a:pos x="77" y="177"/>
                            </a:cxn>
                            <a:cxn ang="0">
                              <a:pos x="95" y="135"/>
                            </a:cxn>
                            <a:cxn ang="0">
                              <a:pos x="179" y="63"/>
                            </a:cxn>
                            <a:cxn ang="0">
                              <a:pos x="185" y="75"/>
                            </a:cxn>
                            <a:cxn ang="0">
                              <a:pos x="197" y="87"/>
                            </a:cxn>
                            <a:cxn ang="0">
                              <a:pos x="227" y="63"/>
                            </a:cxn>
                            <a:cxn ang="0">
                              <a:pos x="263" y="69"/>
                            </a:cxn>
                            <a:cxn ang="0">
                              <a:pos x="287" y="39"/>
                            </a:cxn>
                            <a:cxn ang="0">
                              <a:pos x="185" y="33"/>
                            </a:cxn>
                            <a:cxn ang="0">
                              <a:pos x="251" y="33"/>
                            </a:cxn>
                            <a:cxn ang="0">
                              <a:pos x="317" y="51"/>
                            </a:cxn>
                            <a:cxn ang="0">
                              <a:pos x="323" y="63"/>
                            </a:cxn>
                            <a:cxn ang="0">
                              <a:pos x="335" y="21"/>
                            </a:cxn>
                            <a:cxn ang="0">
                              <a:pos x="395" y="63"/>
                            </a:cxn>
                            <a:cxn ang="0">
                              <a:pos x="413" y="27"/>
                            </a:cxn>
                            <a:cxn ang="0">
                              <a:pos x="461" y="75"/>
                            </a:cxn>
                            <a:cxn ang="0">
                              <a:pos x="491" y="39"/>
                            </a:cxn>
                            <a:cxn ang="0">
                              <a:pos x="455" y="21"/>
                            </a:cxn>
                            <a:cxn ang="0">
                              <a:pos x="443" y="27"/>
                            </a:cxn>
                            <a:cxn ang="0">
                              <a:pos x="527" y="99"/>
                            </a:cxn>
                            <a:cxn ang="0">
                              <a:pos x="557" y="111"/>
                            </a:cxn>
                            <a:cxn ang="0">
                              <a:pos x="587" y="93"/>
                            </a:cxn>
                            <a:cxn ang="0">
                              <a:pos x="701" y="189"/>
                            </a:cxn>
                            <a:cxn ang="0">
                              <a:pos x="635" y="201"/>
                            </a:cxn>
                            <a:cxn ang="0">
                              <a:pos x="605" y="159"/>
                            </a:cxn>
                            <a:cxn ang="0">
                              <a:pos x="605" y="111"/>
                            </a:cxn>
                            <a:cxn ang="0">
                              <a:pos x="653" y="171"/>
                            </a:cxn>
                            <a:cxn ang="0">
                              <a:pos x="713" y="297"/>
                            </a:cxn>
                            <a:cxn ang="0">
                              <a:pos x="683" y="297"/>
                            </a:cxn>
                            <a:cxn ang="0">
                              <a:pos x="659" y="369"/>
                            </a:cxn>
                            <a:cxn ang="0">
                              <a:pos x="677" y="339"/>
                            </a:cxn>
                            <a:cxn ang="0">
                              <a:pos x="695" y="237"/>
                            </a:cxn>
                            <a:cxn ang="0">
                              <a:pos x="707" y="321"/>
                            </a:cxn>
                            <a:cxn ang="0">
                              <a:pos x="683" y="399"/>
                            </a:cxn>
                            <a:cxn ang="0">
                              <a:pos x="653" y="501"/>
                            </a:cxn>
                            <a:cxn ang="0">
                              <a:pos x="581" y="573"/>
                            </a:cxn>
                            <a:cxn ang="0">
                              <a:pos x="569" y="615"/>
                            </a:cxn>
                            <a:cxn ang="0">
                              <a:pos x="509" y="657"/>
                            </a:cxn>
                            <a:cxn ang="0">
                              <a:pos x="413" y="657"/>
                            </a:cxn>
                            <a:cxn ang="0">
                              <a:pos x="275" y="669"/>
                            </a:cxn>
                            <a:cxn ang="0">
                              <a:pos x="305" y="681"/>
                            </a:cxn>
                            <a:cxn ang="0">
                              <a:pos x="419" y="705"/>
                            </a:cxn>
                            <a:cxn ang="0">
                              <a:pos x="557" y="645"/>
                            </a:cxn>
                            <a:cxn ang="0">
                              <a:pos x="605" y="567"/>
                            </a:cxn>
                            <a:cxn ang="0">
                              <a:pos x="347" y="675"/>
                            </a:cxn>
                            <a:cxn ang="0">
                              <a:pos x="287" y="657"/>
                            </a:cxn>
                            <a:cxn ang="0">
                              <a:pos x="173" y="609"/>
                            </a:cxn>
                            <a:cxn ang="0">
                              <a:pos x="113" y="567"/>
                            </a:cxn>
                            <a:cxn ang="0">
                              <a:pos x="71" y="519"/>
                            </a:cxn>
                            <a:cxn ang="0">
                              <a:pos x="149" y="585"/>
                            </a:cxn>
                            <a:cxn ang="0">
                              <a:pos x="125" y="531"/>
                            </a:cxn>
                            <a:cxn ang="0">
                              <a:pos x="47" y="435"/>
                            </a:cxn>
                            <a:cxn ang="0">
                              <a:pos x="71" y="459"/>
                            </a:cxn>
                            <a:cxn ang="0">
                              <a:pos x="5" y="369"/>
                            </a:cxn>
                            <a:cxn ang="0">
                              <a:pos x="47" y="399"/>
                            </a:cxn>
                            <a:cxn ang="0">
                              <a:pos x="59" y="471"/>
                            </a:cxn>
                            <a:cxn ang="0">
                              <a:pos x="23" y="387"/>
                            </a:cxn>
                            <a:cxn ang="0">
                              <a:pos x="41" y="309"/>
                            </a:cxn>
                            <a:cxn ang="0">
                              <a:pos x="29" y="279"/>
                            </a:cxn>
                            <a:cxn ang="0">
                              <a:pos x="53" y="273"/>
                            </a:cxn>
                            <a:cxn ang="0">
                              <a:pos x="95" y="207"/>
                            </a:cxn>
                          </a:cxnLst>
                          <a:rect l="0" t="0" r="r" b="b"/>
                          <a:pathLst>
                            <a:path w="716" h="719">
                              <a:moveTo>
                                <a:pt x="65" y="273"/>
                              </a:moveTo>
                              <a:cubicBezTo>
                                <a:pt x="53" y="238"/>
                                <a:pt x="39" y="202"/>
                                <a:pt x="77" y="177"/>
                              </a:cubicBezTo>
                              <a:cubicBezTo>
                                <a:pt x="109" y="188"/>
                                <a:pt x="89" y="186"/>
                                <a:pt x="89" y="165"/>
                              </a:cubicBezTo>
                              <a:cubicBezTo>
                                <a:pt x="89" y="155"/>
                                <a:pt x="93" y="145"/>
                                <a:pt x="95" y="135"/>
                              </a:cubicBezTo>
                              <a:cubicBezTo>
                                <a:pt x="159" y="146"/>
                                <a:pt x="110" y="136"/>
                                <a:pt x="161" y="111"/>
                              </a:cubicBezTo>
                              <a:cubicBezTo>
                                <a:pt x="142" y="83"/>
                                <a:pt x="150" y="78"/>
                                <a:pt x="179" y="63"/>
                              </a:cubicBezTo>
                              <a:cubicBezTo>
                                <a:pt x="165" y="117"/>
                                <a:pt x="172" y="127"/>
                                <a:pt x="161" y="93"/>
                              </a:cubicBezTo>
                              <a:cubicBezTo>
                                <a:pt x="169" y="87"/>
                                <a:pt x="175" y="77"/>
                                <a:pt x="185" y="75"/>
                              </a:cubicBezTo>
                              <a:cubicBezTo>
                                <a:pt x="195" y="73"/>
                                <a:pt x="208" y="74"/>
                                <a:pt x="215" y="81"/>
                              </a:cubicBezTo>
                              <a:cubicBezTo>
                                <a:pt x="219" y="85"/>
                                <a:pt x="203" y="85"/>
                                <a:pt x="197" y="87"/>
                              </a:cubicBezTo>
                              <a:cubicBezTo>
                                <a:pt x="199" y="81"/>
                                <a:pt x="198" y="73"/>
                                <a:pt x="203" y="69"/>
                              </a:cubicBezTo>
                              <a:cubicBezTo>
                                <a:pt x="209" y="64"/>
                                <a:pt x="219" y="63"/>
                                <a:pt x="227" y="63"/>
                              </a:cubicBezTo>
                              <a:cubicBezTo>
                                <a:pt x="233" y="63"/>
                                <a:pt x="215" y="67"/>
                                <a:pt x="209" y="69"/>
                              </a:cubicBezTo>
                              <a:cubicBezTo>
                                <a:pt x="236" y="42"/>
                                <a:pt x="243" y="29"/>
                                <a:pt x="263" y="69"/>
                              </a:cubicBezTo>
                              <a:cubicBezTo>
                                <a:pt x="265" y="57"/>
                                <a:pt x="261" y="42"/>
                                <a:pt x="269" y="33"/>
                              </a:cubicBezTo>
                              <a:cubicBezTo>
                                <a:pt x="273" y="28"/>
                                <a:pt x="287" y="33"/>
                                <a:pt x="287" y="39"/>
                              </a:cubicBezTo>
                              <a:cubicBezTo>
                                <a:pt x="287" y="56"/>
                                <a:pt x="275" y="71"/>
                                <a:pt x="269" y="87"/>
                              </a:cubicBezTo>
                              <a:cubicBezTo>
                                <a:pt x="238" y="72"/>
                                <a:pt x="216" y="48"/>
                                <a:pt x="185" y="33"/>
                              </a:cubicBezTo>
                              <a:cubicBezTo>
                                <a:pt x="191" y="27"/>
                                <a:pt x="195" y="17"/>
                                <a:pt x="203" y="15"/>
                              </a:cubicBezTo>
                              <a:cubicBezTo>
                                <a:pt x="229" y="9"/>
                                <a:pt x="233" y="25"/>
                                <a:pt x="251" y="33"/>
                              </a:cubicBezTo>
                              <a:cubicBezTo>
                                <a:pt x="258" y="36"/>
                                <a:pt x="300" y="44"/>
                                <a:pt x="305" y="45"/>
                              </a:cubicBezTo>
                              <a:cubicBezTo>
                                <a:pt x="320" y="106"/>
                                <a:pt x="302" y="53"/>
                                <a:pt x="317" y="51"/>
                              </a:cubicBezTo>
                              <a:cubicBezTo>
                                <a:pt x="331" y="49"/>
                                <a:pt x="345" y="59"/>
                                <a:pt x="359" y="63"/>
                              </a:cubicBezTo>
                              <a:cubicBezTo>
                                <a:pt x="366" y="83"/>
                                <a:pt x="381" y="114"/>
                                <a:pt x="323" y="63"/>
                              </a:cubicBezTo>
                              <a:cubicBezTo>
                                <a:pt x="317" y="58"/>
                                <a:pt x="319" y="47"/>
                                <a:pt x="317" y="39"/>
                              </a:cubicBezTo>
                              <a:cubicBezTo>
                                <a:pt x="323" y="33"/>
                                <a:pt x="327" y="23"/>
                                <a:pt x="335" y="21"/>
                              </a:cubicBezTo>
                              <a:cubicBezTo>
                                <a:pt x="360" y="14"/>
                                <a:pt x="380" y="68"/>
                                <a:pt x="353" y="27"/>
                              </a:cubicBezTo>
                              <a:cubicBezTo>
                                <a:pt x="385" y="16"/>
                                <a:pt x="381" y="36"/>
                                <a:pt x="395" y="63"/>
                              </a:cubicBezTo>
                              <a:cubicBezTo>
                                <a:pt x="338" y="91"/>
                                <a:pt x="354" y="53"/>
                                <a:pt x="365" y="15"/>
                              </a:cubicBezTo>
                              <a:cubicBezTo>
                                <a:pt x="381" y="19"/>
                                <a:pt x="400" y="17"/>
                                <a:pt x="413" y="27"/>
                              </a:cubicBezTo>
                              <a:cubicBezTo>
                                <a:pt x="423" y="35"/>
                                <a:pt x="425" y="63"/>
                                <a:pt x="425" y="63"/>
                              </a:cubicBezTo>
                              <a:cubicBezTo>
                                <a:pt x="444" y="50"/>
                                <a:pt x="475" y="33"/>
                                <a:pt x="461" y="75"/>
                              </a:cubicBezTo>
                              <a:cubicBezTo>
                                <a:pt x="456" y="67"/>
                                <a:pt x="430" y="38"/>
                                <a:pt x="455" y="27"/>
                              </a:cubicBezTo>
                              <a:cubicBezTo>
                                <a:pt x="467" y="22"/>
                                <a:pt x="479" y="35"/>
                                <a:pt x="491" y="39"/>
                              </a:cubicBezTo>
                              <a:cubicBezTo>
                                <a:pt x="492" y="40"/>
                                <a:pt x="540" y="78"/>
                                <a:pt x="503" y="87"/>
                              </a:cubicBezTo>
                              <a:cubicBezTo>
                                <a:pt x="503" y="87"/>
                                <a:pt x="457" y="24"/>
                                <a:pt x="455" y="21"/>
                              </a:cubicBezTo>
                              <a:cubicBezTo>
                                <a:pt x="453" y="15"/>
                                <a:pt x="455" y="0"/>
                                <a:pt x="449" y="3"/>
                              </a:cubicBezTo>
                              <a:cubicBezTo>
                                <a:pt x="442" y="7"/>
                                <a:pt x="436" y="22"/>
                                <a:pt x="443" y="27"/>
                              </a:cubicBezTo>
                              <a:cubicBezTo>
                                <a:pt x="458" y="38"/>
                                <a:pt x="479" y="35"/>
                                <a:pt x="497" y="39"/>
                              </a:cubicBezTo>
                              <a:cubicBezTo>
                                <a:pt x="517" y="59"/>
                                <a:pt x="537" y="70"/>
                                <a:pt x="527" y="99"/>
                              </a:cubicBezTo>
                              <a:cubicBezTo>
                                <a:pt x="499" y="58"/>
                                <a:pt x="537" y="70"/>
                                <a:pt x="563" y="75"/>
                              </a:cubicBezTo>
                              <a:cubicBezTo>
                                <a:pt x="561" y="87"/>
                                <a:pt x="557" y="99"/>
                                <a:pt x="557" y="111"/>
                              </a:cubicBezTo>
                              <a:cubicBezTo>
                                <a:pt x="557" y="119"/>
                                <a:pt x="556" y="91"/>
                                <a:pt x="563" y="87"/>
                              </a:cubicBezTo>
                              <a:cubicBezTo>
                                <a:pt x="570" y="83"/>
                                <a:pt x="579" y="91"/>
                                <a:pt x="587" y="93"/>
                              </a:cubicBezTo>
                              <a:cubicBezTo>
                                <a:pt x="596" y="154"/>
                                <a:pt x="600" y="128"/>
                                <a:pt x="641" y="177"/>
                              </a:cubicBezTo>
                              <a:cubicBezTo>
                                <a:pt x="671" y="147"/>
                                <a:pt x="674" y="162"/>
                                <a:pt x="701" y="189"/>
                              </a:cubicBezTo>
                              <a:cubicBezTo>
                                <a:pt x="691" y="269"/>
                                <a:pt x="709" y="220"/>
                                <a:pt x="659" y="237"/>
                              </a:cubicBezTo>
                              <a:cubicBezTo>
                                <a:pt x="626" y="226"/>
                                <a:pt x="651" y="240"/>
                                <a:pt x="635" y="201"/>
                              </a:cubicBezTo>
                              <a:cubicBezTo>
                                <a:pt x="631" y="190"/>
                                <a:pt x="623" y="181"/>
                                <a:pt x="617" y="171"/>
                              </a:cubicBezTo>
                              <a:cubicBezTo>
                                <a:pt x="632" y="111"/>
                                <a:pt x="623" y="168"/>
                                <a:pt x="605" y="159"/>
                              </a:cubicBezTo>
                              <a:cubicBezTo>
                                <a:pt x="598" y="155"/>
                                <a:pt x="601" y="143"/>
                                <a:pt x="599" y="135"/>
                              </a:cubicBezTo>
                              <a:cubicBezTo>
                                <a:pt x="601" y="127"/>
                                <a:pt x="597" y="111"/>
                                <a:pt x="605" y="111"/>
                              </a:cubicBezTo>
                              <a:cubicBezTo>
                                <a:pt x="615" y="111"/>
                                <a:pt x="617" y="147"/>
                                <a:pt x="623" y="153"/>
                              </a:cubicBezTo>
                              <a:cubicBezTo>
                                <a:pt x="631" y="161"/>
                                <a:pt x="643" y="165"/>
                                <a:pt x="653" y="171"/>
                              </a:cubicBezTo>
                              <a:cubicBezTo>
                                <a:pt x="674" y="233"/>
                                <a:pt x="689" y="220"/>
                                <a:pt x="647" y="231"/>
                              </a:cubicBezTo>
                              <a:cubicBezTo>
                                <a:pt x="668" y="257"/>
                                <a:pt x="686" y="279"/>
                                <a:pt x="713" y="297"/>
                              </a:cubicBezTo>
                              <a:cubicBezTo>
                                <a:pt x="705" y="303"/>
                                <a:pt x="699" y="315"/>
                                <a:pt x="689" y="315"/>
                              </a:cubicBezTo>
                              <a:cubicBezTo>
                                <a:pt x="683" y="315"/>
                                <a:pt x="677" y="297"/>
                                <a:pt x="683" y="297"/>
                              </a:cubicBezTo>
                              <a:cubicBezTo>
                                <a:pt x="690" y="297"/>
                                <a:pt x="691" y="309"/>
                                <a:pt x="695" y="315"/>
                              </a:cubicBezTo>
                              <a:cubicBezTo>
                                <a:pt x="685" y="365"/>
                                <a:pt x="683" y="333"/>
                                <a:pt x="659" y="369"/>
                              </a:cubicBezTo>
                              <a:cubicBezTo>
                                <a:pt x="674" y="415"/>
                                <a:pt x="625" y="443"/>
                                <a:pt x="689" y="417"/>
                              </a:cubicBezTo>
                              <a:cubicBezTo>
                                <a:pt x="702" y="377"/>
                                <a:pt x="704" y="379"/>
                                <a:pt x="677" y="339"/>
                              </a:cubicBezTo>
                              <a:cubicBezTo>
                                <a:pt x="666" y="295"/>
                                <a:pt x="672" y="254"/>
                                <a:pt x="689" y="213"/>
                              </a:cubicBezTo>
                              <a:cubicBezTo>
                                <a:pt x="691" y="221"/>
                                <a:pt x="691" y="230"/>
                                <a:pt x="695" y="237"/>
                              </a:cubicBezTo>
                              <a:cubicBezTo>
                                <a:pt x="699" y="244"/>
                                <a:pt x="712" y="247"/>
                                <a:pt x="713" y="255"/>
                              </a:cubicBezTo>
                              <a:cubicBezTo>
                                <a:pt x="716" y="277"/>
                                <a:pt x="710" y="299"/>
                                <a:pt x="707" y="321"/>
                              </a:cubicBezTo>
                              <a:cubicBezTo>
                                <a:pt x="705" y="336"/>
                                <a:pt x="693" y="370"/>
                                <a:pt x="689" y="381"/>
                              </a:cubicBezTo>
                              <a:cubicBezTo>
                                <a:pt x="687" y="387"/>
                                <a:pt x="683" y="399"/>
                                <a:pt x="683" y="399"/>
                              </a:cubicBezTo>
                              <a:cubicBezTo>
                                <a:pt x="681" y="429"/>
                                <a:pt x="685" y="460"/>
                                <a:pt x="677" y="489"/>
                              </a:cubicBezTo>
                              <a:cubicBezTo>
                                <a:pt x="674" y="498"/>
                                <a:pt x="658" y="494"/>
                                <a:pt x="653" y="501"/>
                              </a:cubicBezTo>
                              <a:cubicBezTo>
                                <a:pt x="620" y="546"/>
                                <a:pt x="660" y="549"/>
                                <a:pt x="605" y="567"/>
                              </a:cubicBezTo>
                              <a:cubicBezTo>
                                <a:pt x="597" y="570"/>
                                <a:pt x="589" y="571"/>
                                <a:pt x="581" y="573"/>
                              </a:cubicBezTo>
                              <a:cubicBezTo>
                                <a:pt x="579" y="593"/>
                                <a:pt x="581" y="614"/>
                                <a:pt x="575" y="633"/>
                              </a:cubicBezTo>
                              <a:cubicBezTo>
                                <a:pt x="573" y="639"/>
                                <a:pt x="575" y="618"/>
                                <a:pt x="569" y="615"/>
                              </a:cubicBezTo>
                              <a:cubicBezTo>
                                <a:pt x="560" y="611"/>
                                <a:pt x="525" y="636"/>
                                <a:pt x="515" y="639"/>
                              </a:cubicBezTo>
                              <a:cubicBezTo>
                                <a:pt x="513" y="645"/>
                                <a:pt x="515" y="656"/>
                                <a:pt x="509" y="657"/>
                              </a:cubicBezTo>
                              <a:cubicBezTo>
                                <a:pt x="493" y="660"/>
                                <a:pt x="477" y="651"/>
                                <a:pt x="461" y="651"/>
                              </a:cubicBezTo>
                              <a:cubicBezTo>
                                <a:pt x="445" y="651"/>
                                <a:pt x="429" y="655"/>
                                <a:pt x="413" y="657"/>
                              </a:cubicBezTo>
                              <a:cubicBezTo>
                                <a:pt x="403" y="686"/>
                                <a:pt x="380" y="690"/>
                                <a:pt x="353" y="699"/>
                              </a:cubicBezTo>
                              <a:cubicBezTo>
                                <a:pt x="332" y="668"/>
                                <a:pt x="314" y="674"/>
                                <a:pt x="275" y="669"/>
                              </a:cubicBezTo>
                              <a:cubicBezTo>
                                <a:pt x="283" y="667"/>
                                <a:pt x="291" y="660"/>
                                <a:pt x="299" y="663"/>
                              </a:cubicBezTo>
                              <a:cubicBezTo>
                                <a:pt x="305" y="665"/>
                                <a:pt x="301" y="676"/>
                                <a:pt x="305" y="681"/>
                              </a:cubicBezTo>
                              <a:cubicBezTo>
                                <a:pt x="318" y="700"/>
                                <a:pt x="322" y="699"/>
                                <a:pt x="341" y="705"/>
                              </a:cubicBezTo>
                              <a:cubicBezTo>
                                <a:pt x="372" y="684"/>
                                <a:pt x="388" y="685"/>
                                <a:pt x="419" y="705"/>
                              </a:cubicBezTo>
                              <a:cubicBezTo>
                                <a:pt x="462" y="662"/>
                                <a:pt x="445" y="683"/>
                                <a:pt x="473" y="645"/>
                              </a:cubicBezTo>
                              <a:cubicBezTo>
                                <a:pt x="510" y="657"/>
                                <a:pt x="516" y="657"/>
                                <a:pt x="557" y="645"/>
                              </a:cubicBezTo>
                              <a:cubicBezTo>
                                <a:pt x="563" y="636"/>
                                <a:pt x="584" y="605"/>
                                <a:pt x="593" y="591"/>
                              </a:cubicBezTo>
                              <a:cubicBezTo>
                                <a:pt x="598" y="584"/>
                                <a:pt x="612" y="562"/>
                                <a:pt x="605" y="567"/>
                              </a:cubicBezTo>
                              <a:cubicBezTo>
                                <a:pt x="543" y="608"/>
                                <a:pt x="472" y="613"/>
                                <a:pt x="401" y="627"/>
                              </a:cubicBezTo>
                              <a:cubicBezTo>
                                <a:pt x="346" y="719"/>
                                <a:pt x="389" y="692"/>
                                <a:pt x="347" y="675"/>
                              </a:cubicBezTo>
                              <a:cubicBezTo>
                                <a:pt x="333" y="670"/>
                                <a:pt x="319" y="667"/>
                                <a:pt x="305" y="663"/>
                              </a:cubicBezTo>
                              <a:cubicBezTo>
                                <a:pt x="299" y="661"/>
                                <a:pt x="293" y="659"/>
                                <a:pt x="287" y="657"/>
                              </a:cubicBezTo>
                              <a:cubicBezTo>
                                <a:pt x="275" y="659"/>
                                <a:pt x="263" y="664"/>
                                <a:pt x="251" y="663"/>
                              </a:cubicBezTo>
                              <a:cubicBezTo>
                                <a:pt x="219" y="660"/>
                                <a:pt x="197" y="626"/>
                                <a:pt x="173" y="609"/>
                              </a:cubicBezTo>
                              <a:cubicBezTo>
                                <a:pt x="156" y="597"/>
                                <a:pt x="144" y="596"/>
                                <a:pt x="125" y="591"/>
                              </a:cubicBezTo>
                              <a:cubicBezTo>
                                <a:pt x="121" y="583"/>
                                <a:pt x="120" y="573"/>
                                <a:pt x="113" y="567"/>
                              </a:cubicBezTo>
                              <a:cubicBezTo>
                                <a:pt x="105" y="560"/>
                                <a:pt x="90" y="563"/>
                                <a:pt x="83" y="555"/>
                              </a:cubicBezTo>
                              <a:cubicBezTo>
                                <a:pt x="75" y="545"/>
                                <a:pt x="81" y="527"/>
                                <a:pt x="71" y="519"/>
                              </a:cubicBezTo>
                              <a:cubicBezTo>
                                <a:pt x="63" y="513"/>
                                <a:pt x="55" y="507"/>
                                <a:pt x="47" y="501"/>
                              </a:cubicBezTo>
                              <a:cubicBezTo>
                                <a:pt x="59" y="548"/>
                                <a:pt x="106" y="571"/>
                                <a:pt x="149" y="585"/>
                              </a:cubicBezTo>
                              <a:cubicBezTo>
                                <a:pt x="125" y="538"/>
                                <a:pt x="135" y="562"/>
                                <a:pt x="119" y="513"/>
                              </a:cubicBezTo>
                              <a:cubicBezTo>
                                <a:pt x="117" y="507"/>
                                <a:pt x="129" y="535"/>
                                <a:pt x="125" y="531"/>
                              </a:cubicBezTo>
                              <a:cubicBezTo>
                                <a:pt x="102" y="508"/>
                                <a:pt x="77" y="487"/>
                                <a:pt x="59" y="459"/>
                              </a:cubicBezTo>
                              <a:cubicBezTo>
                                <a:pt x="54" y="451"/>
                                <a:pt x="44" y="443"/>
                                <a:pt x="47" y="435"/>
                              </a:cubicBezTo>
                              <a:cubicBezTo>
                                <a:pt x="49" y="429"/>
                                <a:pt x="59" y="439"/>
                                <a:pt x="65" y="441"/>
                              </a:cubicBezTo>
                              <a:cubicBezTo>
                                <a:pt x="67" y="447"/>
                                <a:pt x="77" y="459"/>
                                <a:pt x="71" y="459"/>
                              </a:cubicBezTo>
                              <a:cubicBezTo>
                                <a:pt x="64" y="459"/>
                                <a:pt x="63" y="447"/>
                                <a:pt x="59" y="441"/>
                              </a:cubicBezTo>
                              <a:cubicBezTo>
                                <a:pt x="41" y="417"/>
                                <a:pt x="5" y="369"/>
                                <a:pt x="5" y="369"/>
                              </a:cubicBezTo>
                              <a:cubicBezTo>
                                <a:pt x="16" y="301"/>
                                <a:pt x="0" y="349"/>
                                <a:pt x="41" y="363"/>
                              </a:cubicBezTo>
                              <a:cubicBezTo>
                                <a:pt x="43" y="375"/>
                                <a:pt x="42" y="388"/>
                                <a:pt x="47" y="399"/>
                              </a:cubicBezTo>
                              <a:cubicBezTo>
                                <a:pt x="50" y="405"/>
                                <a:pt x="64" y="404"/>
                                <a:pt x="65" y="411"/>
                              </a:cubicBezTo>
                              <a:cubicBezTo>
                                <a:pt x="68" y="431"/>
                                <a:pt x="61" y="451"/>
                                <a:pt x="59" y="471"/>
                              </a:cubicBezTo>
                              <a:cubicBezTo>
                                <a:pt x="53" y="461"/>
                                <a:pt x="46" y="452"/>
                                <a:pt x="41" y="441"/>
                              </a:cubicBezTo>
                              <a:cubicBezTo>
                                <a:pt x="34" y="424"/>
                                <a:pt x="23" y="387"/>
                                <a:pt x="23" y="387"/>
                              </a:cubicBezTo>
                              <a:cubicBezTo>
                                <a:pt x="27" y="373"/>
                                <a:pt x="32" y="359"/>
                                <a:pt x="35" y="345"/>
                              </a:cubicBezTo>
                              <a:cubicBezTo>
                                <a:pt x="38" y="333"/>
                                <a:pt x="32" y="318"/>
                                <a:pt x="41" y="309"/>
                              </a:cubicBezTo>
                              <a:cubicBezTo>
                                <a:pt x="46" y="304"/>
                                <a:pt x="53" y="317"/>
                                <a:pt x="59" y="321"/>
                              </a:cubicBezTo>
                              <a:cubicBezTo>
                                <a:pt x="49" y="307"/>
                                <a:pt x="38" y="294"/>
                                <a:pt x="29" y="279"/>
                              </a:cubicBezTo>
                              <a:cubicBezTo>
                                <a:pt x="26" y="274"/>
                                <a:pt x="17" y="263"/>
                                <a:pt x="23" y="261"/>
                              </a:cubicBezTo>
                              <a:cubicBezTo>
                                <a:pt x="33" y="258"/>
                                <a:pt x="43" y="269"/>
                                <a:pt x="53" y="273"/>
                              </a:cubicBezTo>
                              <a:cubicBezTo>
                                <a:pt x="55" y="279"/>
                                <a:pt x="56" y="297"/>
                                <a:pt x="59" y="291"/>
                              </a:cubicBezTo>
                              <a:cubicBezTo>
                                <a:pt x="75" y="258"/>
                                <a:pt x="53" y="221"/>
                                <a:pt x="95" y="207"/>
                              </a:cubicBezTo>
                              <a:cubicBezTo>
                                <a:pt x="108" y="168"/>
                                <a:pt x="126" y="172"/>
                                <a:pt x="89" y="135"/>
                              </a:cubicBezTo>
                            </a:path>
                          </a:pathLst>
                        </a:custGeom>
                        <a:noFill/>
                        <a:ln w="9525">
                          <a:solidFill>
                            <a:srgbClr val="000000"/>
                          </a:solidFill>
                          <a:round/>
                          <a:headEnd/>
                          <a:tailEnd/>
                        </a:ln>
                        <a:effectLst/>
                      </p:spPr>
                      <p:txBody>
                        <a:bodyPr/>
                        <a:lstStyle/>
                        <a:p>
                          <a:endParaRPr lang="de-DE"/>
                        </a:p>
                      </p:txBody>
                    </p:sp>
                    <p:sp>
                      <p:nvSpPr>
                        <p:cNvPr id="523432" name="Freeform 168"/>
                        <p:cNvSpPr>
                          <a:spLocks/>
                        </p:cNvSpPr>
                        <p:nvPr/>
                      </p:nvSpPr>
                      <p:spPr bwMode="auto">
                        <a:xfrm>
                          <a:off x="1717" y="2862"/>
                          <a:ext cx="626" cy="283"/>
                        </a:xfrm>
                        <a:custGeom>
                          <a:avLst/>
                          <a:gdLst/>
                          <a:ahLst/>
                          <a:cxnLst>
                            <a:cxn ang="0">
                              <a:pos x="11" y="12"/>
                            </a:cxn>
                            <a:cxn ang="0">
                              <a:pos x="5" y="30"/>
                            </a:cxn>
                            <a:cxn ang="0">
                              <a:pos x="11" y="66"/>
                            </a:cxn>
                            <a:cxn ang="0">
                              <a:pos x="5" y="102"/>
                            </a:cxn>
                            <a:cxn ang="0">
                              <a:pos x="41" y="126"/>
                            </a:cxn>
                            <a:cxn ang="0">
                              <a:pos x="53" y="156"/>
                            </a:cxn>
                            <a:cxn ang="0">
                              <a:pos x="89" y="180"/>
                            </a:cxn>
                            <a:cxn ang="0">
                              <a:pos x="95" y="156"/>
                            </a:cxn>
                            <a:cxn ang="0">
                              <a:pos x="59" y="150"/>
                            </a:cxn>
                            <a:cxn ang="0">
                              <a:pos x="35" y="102"/>
                            </a:cxn>
                            <a:cxn ang="0">
                              <a:pos x="29" y="84"/>
                            </a:cxn>
                            <a:cxn ang="0">
                              <a:pos x="47" y="90"/>
                            </a:cxn>
                            <a:cxn ang="0">
                              <a:pos x="95" y="156"/>
                            </a:cxn>
                            <a:cxn ang="0">
                              <a:pos x="131" y="264"/>
                            </a:cxn>
                            <a:cxn ang="0">
                              <a:pos x="179" y="258"/>
                            </a:cxn>
                            <a:cxn ang="0">
                              <a:pos x="149" y="216"/>
                            </a:cxn>
                            <a:cxn ang="0">
                              <a:pos x="173" y="240"/>
                            </a:cxn>
                            <a:cxn ang="0">
                              <a:pos x="233" y="270"/>
                            </a:cxn>
                            <a:cxn ang="0">
                              <a:pos x="299" y="276"/>
                            </a:cxn>
                            <a:cxn ang="0">
                              <a:pos x="365" y="282"/>
                            </a:cxn>
                            <a:cxn ang="0">
                              <a:pos x="401" y="270"/>
                            </a:cxn>
                            <a:cxn ang="0">
                              <a:pos x="437" y="282"/>
                            </a:cxn>
                            <a:cxn ang="0">
                              <a:pos x="467" y="270"/>
                            </a:cxn>
                            <a:cxn ang="0">
                              <a:pos x="497" y="222"/>
                            </a:cxn>
                            <a:cxn ang="0">
                              <a:pos x="527" y="192"/>
                            </a:cxn>
                            <a:cxn ang="0">
                              <a:pos x="533" y="174"/>
                            </a:cxn>
                            <a:cxn ang="0">
                              <a:pos x="569" y="156"/>
                            </a:cxn>
                            <a:cxn ang="0">
                              <a:pos x="605" y="90"/>
                            </a:cxn>
                            <a:cxn ang="0">
                              <a:pos x="599" y="66"/>
                            </a:cxn>
                            <a:cxn ang="0">
                              <a:pos x="617" y="60"/>
                            </a:cxn>
                            <a:cxn ang="0">
                              <a:pos x="623" y="78"/>
                            </a:cxn>
                            <a:cxn ang="0">
                              <a:pos x="623" y="0"/>
                            </a:cxn>
                          </a:cxnLst>
                          <a:rect l="0" t="0" r="r" b="b"/>
                          <a:pathLst>
                            <a:path w="626" h="283">
                              <a:moveTo>
                                <a:pt x="11" y="12"/>
                              </a:moveTo>
                              <a:cubicBezTo>
                                <a:pt x="9" y="18"/>
                                <a:pt x="5" y="24"/>
                                <a:pt x="5" y="30"/>
                              </a:cubicBezTo>
                              <a:cubicBezTo>
                                <a:pt x="5" y="42"/>
                                <a:pt x="11" y="66"/>
                                <a:pt x="11" y="66"/>
                              </a:cubicBezTo>
                              <a:cubicBezTo>
                                <a:pt x="9" y="78"/>
                                <a:pt x="0" y="91"/>
                                <a:pt x="5" y="102"/>
                              </a:cubicBezTo>
                              <a:cubicBezTo>
                                <a:pt x="11" y="115"/>
                                <a:pt x="41" y="126"/>
                                <a:pt x="41" y="126"/>
                              </a:cubicBezTo>
                              <a:cubicBezTo>
                                <a:pt x="45" y="136"/>
                                <a:pt x="46" y="148"/>
                                <a:pt x="53" y="156"/>
                              </a:cubicBezTo>
                              <a:cubicBezTo>
                                <a:pt x="63" y="167"/>
                                <a:pt x="89" y="180"/>
                                <a:pt x="89" y="180"/>
                              </a:cubicBezTo>
                              <a:cubicBezTo>
                                <a:pt x="105" y="229"/>
                                <a:pt x="114" y="168"/>
                                <a:pt x="95" y="156"/>
                              </a:cubicBezTo>
                              <a:cubicBezTo>
                                <a:pt x="85" y="150"/>
                                <a:pt x="71" y="152"/>
                                <a:pt x="59" y="150"/>
                              </a:cubicBezTo>
                              <a:cubicBezTo>
                                <a:pt x="51" y="134"/>
                                <a:pt x="41" y="119"/>
                                <a:pt x="35" y="102"/>
                              </a:cubicBezTo>
                              <a:cubicBezTo>
                                <a:pt x="33" y="96"/>
                                <a:pt x="25" y="88"/>
                                <a:pt x="29" y="84"/>
                              </a:cubicBezTo>
                              <a:cubicBezTo>
                                <a:pt x="33" y="80"/>
                                <a:pt x="41" y="88"/>
                                <a:pt x="47" y="90"/>
                              </a:cubicBezTo>
                              <a:cubicBezTo>
                                <a:pt x="56" y="118"/>
                                <a:pt x="70" y="139"/>
                                <a:pt x="95" y="156"/>
                              </a:cubicBezTo>
                              <a:cubicBezTo>
                                <a:pt x="100" y="217"/>
                                <a:pt x="87" y="235"/>
                                <a:pt x="131" y="264"/>
                              </a:cubicBezTo>
                              <a:cubicBezTo>
                                <a:pt x="147" y="262"/>
                                <a:pt x="166" y="267"/>
                                <a:pt x="179" y="258"/>
                              </a:cubicBezTo>
                              <a:cubicBezTo>
                                <a:pt x="196" y="246"/>
                                <a:pt x="165" y="228"/>
                                <a:pt x="149" y="216"/>
                              </a:cubicBezTo>
                              <a:cubicBezTo>
                                <a:pt x="127" y="249"/>
                                <a:pt x="145" y="249"/>
                                <a:pt x="173" y="240"/>
                              </a:cubicBezTo>
                              <a:cubicBezTo>
                                <a:pt x="205" y="264"/>
                                <a:pt x="195" y="279"/>
                                <a:pt x="233" y="270"/>
                              </a:cubicBezTo>
                              <a:cubicBezTo>
                                <a:pt x="259" y="279"/>
                                <a:pt x="272" y="283"/>
                                <a:pt x="299" y="276"/>
                              </a:cubicBezTo>
                              <a:cubicBezTo>
                                <a:pt x="324" y="239"/>
                                <a:pt x="331" y="271"/>
                                <a:pt x="365" y="282"/>
                              </a:cubicBezTo>
                              <a:cubicBezTo>
                                <a:pt x="394" y="239"/>
                                <a:pt x="383" y="233"/>
                                <a:pt x="401" y="270"/>
                              </a:cubicBezTo>
                              <a:cubicBezTo>
                                <a:pt x="459" y="251"/>
                                <a:pt x="372" y="274"/>
                                <a:pt x="437" y="282"/>
                              </a:cubicBezTo>
                              <a:cubicBezTo>
                                <a:pt x="448" y="283"/>
                                <a:pt x="457" y="274"/>
                                <a:pt x="467" y="270"/>
                              </a:cubicBezTo>
                              <a:cubicBezTo>
                                <a:pt x="481" y="227"/>
                                <a:pt x="468" y="241"/>
                                <a:pt x="497" y="222"/>
                              </a:cubicBezTo>
                              <a:cubicBezTo>
                                <a:pt x="511" y="180"/>
                                <a:pt x="490" y="229"/>
                                <a:pt x="527" y="192"/>
                              </a:cubicBezTo>
                              <a:cubicBezTo>
                                <a:pt x="531" y="188"/>
                                <a:pt x="528" y="178"/>
                                <a:pt x="533" y="174"/>
                              </a:cubicBezTo>
                              <a:cubicBezTo>
                                <a:pt x="543" y="165"/>
                                <a:pt x="557" y="162"/>
                                <a:pt x="569" y="156"/>
                              </a:cubicBezTo>
                              <a:cubicBezTo>
                                <a:pt x="577" y="132"/>
                                <a:pt x="605" y="90"/>
                                <a:pt x="605" y="90"/>
                              </a:cubicBezTo>
                              <a:cubicBezTo>
                                <a:pt x="603" y="82"/>
                                <a:pt x="596" y="74"/>
                                <a:pt x="599" y="66"/>
                              </a:cubicBezTo>
                              <a:cubicBezTo>
                                <a:pt x="601" y="60"/>
                                <a:pt x="611" y="57"/>
                                <a:pt x="617" y="60"/>
                              </a:cubicBezTo>
                              <a:cubicBezTo>
                                <a:pt x="623" y="63"/>
                                <a:pt x="622" y="84"/>
                                <a:pt x="623" y="78"/>
                              </a:cubicBezTo>
                              <a:cubicBezTo>
                                <a:pt x="626" y="52"/>
                                <a:pt x="623" y="26"/>
                                <a:pt x="623" y="0"/>
                              </a:cubicBezTo>
                            </a:path>
                          </a:pathLst>
                        </a:custGeom>
                        <a:noFill/>
                        <a:ln w="9525">
                          <a:solidFill>
                            <a:srgbClr val="000000"/>
                          </a:solidFill>
                          <a:round/>
                          <a:headEnd/>
                          <a:tailEnd/>
                        </a:ln>
                        <a:effectLst/>
                      </p:spPr>
                      <p:txBody>
                        <a:bodyPr/>
                        <a:lstStyle/>
                        <a:p>
                          <a:endParaRPr lang="de-DE"/>
                        </a:p>
                      </p:txBody>
                    </p:sp>
                  </p:grpSp>
                  <p:grpSp>
                    <p:nvGrpSpPr>
                      <p:cNvPr id="16" name="Group 169"/>
                      <p:cNvGrpSpPr>
                        <a:grpSpLocks/>
                      </p:cNvGrpSpPr>
                      <p:nvPr/>
                    </p:nvGrpSpPr>
                    <p:grpSpPr bwMode="auto">
                      <a:xfrm>
                        <a:off x="2292" y="1903"/>
                        <a:ext cx="536" cy="528"/>
                        <a:chOff x="2429" y="2939"/>
                        <a:chExt cx="349" cy="338"/>
                      </a:xfrm>
                    </p:grpSpPr>
                    <p:sp>
                      <p:nvSpPr>
                        <p:cNvPr id="523434" name="Oval 170"/>
                        <p:cNvSpPr>
                          <a:spLocks noChangeArrowheads="1"/>
                        </p:cNvSpPr>
                        <p:nvPr/>
                      </p:nvSpPr>
                      <p:spPr bwMode="auto">
                        <a:xfrm>
                          <a:off x="2529" y="294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35" name="Oval 171"/>
                        <p:cNvSpPr>
                          <a:spLocks noChangeArrowheads="1"/>
                        </p:cNvSpPr>
                        <p:nvPr/>
                      </p:nvSpPr>
                      <p:spPr bwMode="auto">
                        <a:xfrm>
                          <a:off x="2643" y="2948"/>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36" name="Oval 172"/>
                        <p:cNvSpPr>
                          <a:spLocks noChangeArrowheads="1"/>
                        </p:cNvSpPr>
                        <p:nvPr/>
                      </p:nvSpPr>
                      <p:spPr bwMode="auto">
                        <a:xfrm>
                          <a:off x="2686" y="2969"/>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37" name="Oval 173"/>
                        <p:cNvSpPr>
                          <a:spLocks noChangeArrowheads="1"/>
                        </p:cNvSpPr>
                        <p:nvPr/>
                      </p:nvSpPr>
                      <p:spPr bwMode="auto">
                        <a:xfrm>
                          <a:off x="2666" y="2957"/>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38" name="Oval 174"/>
                        <p:cNvSpPr>
                          <a:spLocks noChangeArrowheads="1"/>
                        </p:cNvSpPr>
                        <p:nvPr/>
                      </p:nvSpPr>
                      <p:spPr bwMode="auto">
                        <a:xfrm>
                          <a:off x="2701" y="298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39" name="Oval 175"/>
                        <p:cNvSpPr>
                          <a:spLocks noChangeArrowheads="1"/>
                        </p:cNvSpPr>
                        <p:nvPr/>
                      </p:nvSpPr>
                      <p:spPr bwMode="auto">
                        <a:xfrm>
                          <a:off x="2719" y="3001"/>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0" name="Oval 176"/>
                        <p:cNvSpPr>
                          <a:spLocks noChangeArrowheads="1"/>
                        </p:cNvSpPr>
                        <p:nvPr/>
                      </p:nvSpPr>
                      <p:spPr bwMode="auto">
                        <a:xfrm>
                          <a:off x="2737" y="3022"/>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1" name="Oval 177"/>
                        <p:cNvSpPr>
                          <a:spLocks noChangeArrowheads="1"/>
                        </p:cNvSpPr>
                        <p:nvPr/>
                      </p:nvSpPr>
                      <p:spPr bwMode="auto">
                        <a:xfrm>
                          <a:off x="2745" y="3043"/>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2" name="Oval 178"/>
                        <p:cNvSpPr>
                          <a:spLocks noChangeArrowheads="1"/>
                        </p:cNvSpPr>
                        <p:nvPr/>
                      </p:nvSpPr>
                      <p:spPr bwMode="auto">
                        <a:xfrm>
                          <a:off x="2750" y="306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3" name="Oval 179"/>
                        <p:cNvSpPr>
                          <a:spLocks noChangeArrowheads="1"/>
                        </p:cNvSpPr>
                        <p:nvPr/>
                      </p:nvSpPr>
                      <p:spPr bwMode="auto">
                        <a:xfrm>
                          <a:off x="2621" y="293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4" name="Oval 180"/>
                        <p:cNvSpPr>
                          <a:spLocks noChangeArrowheads="1"/>
                        </p:cNvSpPr>
                        <p:nvPr/>
                      </p:nvSpPr>
                      <p:spPr bwMode="auto">
                        <a:xfrm>
                          <a:off x="2599" y="293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5" name="Oval 181"/>
                        <p:cNvSpPr>
                          <a:spLocks noChangeArrowheads="1"/>
                        </p:cNvSpPr>
                        <p:nvPr/>
                      </p:nvSpPr>
                      <p:spPr bwMode="auto">
                        <a:xfrm>
                          <a:off x="2575" y="2940"/>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6" name="Oval 182"/>
                        <p:cNvSpPr>
                          <a:spLocks noChangeArrowheads="1"/>
                        </p:cNvSpPr>
                        <p:nvPr/>
                      </p:nvSpPr>
                      <p:spPr bwMode="auto">
                        <a:xfrm>
                          <a:off x="2553" y="294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7" name="Oval 183"/>
                        <p:cNvSpPr>
                          <a:spLocks noChangeArrowheads="1"/>
                        </p:cNvSpPr>
                        <p:nvPr/>
                      </p:nvSpPr>
                      <p:spPr bwMode="auto">
                        <a:xfrm>
                          <a:off x="2520" y="2958"/>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8" name="Oval 184"/>
                        <p:cNvSpPr>
                          <a:spLocks noChangeArrowheads="1"/>
                        </p:cNvSpPr>
                        <p:nvPr/>
                      </p:nvSpPr>
                      <p:spPr bwMode="auto">
                        <a:xfrm>
                          <a:off x="2501" y="2970"/>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9" name="Oval 185"/>
                        <p:cNvSpPr>
                          <a:spLocks noChangeArrowheads="1"/>
                        </p:cNvSpPr>
                        <p:nvPr/>
                      </p:nvSpPr>
                      <p:spPr bwMode="auto">
                        <a:xfrm>
                          <a:off x="2481" y="2981"/>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0" name="Oval 186"/>
                        <p:cNvSpPr>
                          <a:spLocks noChangeArrowheads="1"/>
                        </p:cNvSpPr>
                        <p:nvPr/>
                      </p:nvSpPr>
                      <p:spPr bwMode="auto">
                        <a:xfrm>
                          <a:off x="2462" y="300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1" name="Oval 187"/>
                        <p:cNvSpPr>
                          <a:spLocks noChangeArrowheads="1"/>
                        </p:cNvSpPr>
                        <p:nvPr/>
                      </p:nvSpPr>
                      <p:spPr bwMode="auto">
                        <a:xfrm>
                          <a:off x="2447" y="3024"/>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2" name="Oval 188"/>
                        <p:cNvSpPr>
                          <a:spLocks noChangeArrowheads="1"/>
                        </p:cNvSpPr>
                        <p:nvPr/>
                      </p:nvSpPr>
                      <p:spPr bwMode="auto">
                        <a:xfrm>
                          <a:off x="2439" y="3044"/>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3" name="Oval 189"/>
                        <p:cNvSpPr>
                          <a:spLocks noChangeArrowheads="1"/>
                        </p:cNvSpPr>
                        <p:nvPr/>
                      </p:nvSpPr>
                      <p:spPr bwMode="auto">
                        <a:xfrm>
                          <a:off x="2432" y="3067"/>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4" name="Oval 190"/>
                        <p:cNvSpPr>
                          <a:spLocks noChangeArrowheads="1"/>
                        </p:cNvSpPr>
                        <p:nvPr/>
                      </p:nvSpPr>
                      <p:spPr bwMode="auto">
                        <a:xfrm>
                          <a:off x="2429" y="3090"/>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5" name="Oval 191"/>
                        <p:cNvSpPr>
                          <a:spLocks noChangeArrowheads="1"/>
                        </p:cNvSpPr>
                        <p:nvPr/>
                      </p:nvSpPr>
                      <p:spPr bwMode="auto">
                        <a:xfrm>
                          <a:off x="2430" y="3113"/>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6" name="Oval 192"/>
                        <p:cNvSpPr>
                          <a:spLocks noChangeArrowheads="1"/>
                        </p:cNvSpPr>
                        <p:nvPr/>
                      </p:nvSpPr>
                      <p:spPr bwMode="auto">
                        <a:xfrm>
                          <a:off x="2436" y="313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7" name="Oval 193"/>
                        <p:cNvSpPr>
                          <a:spLocks noChangeArrowheads="1"/>
                        </p:cNvSpPr>
                        <p:nvPr/>
                      </p:nvSpPr>
                      <p:spPr bwMode="auto">
                        <a:xfrm>
                          <a:off x="2753" y="308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8" name="Oval 194"/>
                        <p:cNvSpPr>
                          <a:spLocks noChangeArrowheads="1"/>
                        </p:cNvSpPr>
                        <p:nvPr/>
                      </p:nvSpPr>
                      <p:spPr bwMode="auto">
                        <a:xfrm>
                          <a:off x="2756" y="310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9" name="Oval 195"/>
                        <p:cNvSpPr>
                          <a:spLocks noChangeArrowheads="1"/>
                        </p:cNvSpPr>
                        <p:nvPr/>
                      </p:nvSpPr>
                      <p:spPr bwMode="auto">
                        <a:xfrm>
                          <a:off x="2755" y="3129"/>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0" name="Oval 196"/>
                        <p:cNvSpPr>
                          <a:spLocks noChangeArrowheads="1"/>
                        </p:cNvSpPr>
                        <p:nvPr/>
                      </p:nvSpPr>
                      <p:spPr bwMode="auto">
                        <a:xfrm>
                          <a:off x="2748" y="3152"/>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1" name="Oval 197"/>
                        <p:cNvSpPr>
                          <a:spLocks noChangeArrowheads="1"/>
                        </p:cNvSpPr>
                        <p:nvPr/>
                      </p:nvSpPr>
                      <p:spPr bwMode="auto">
                        <a:xfrm>
                          <a:off x="2721" y="3184"/>
                          <a:ext cx="23"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2" name="Oval 198"/>
                        <p:cNvSpPr>
                          <a:spLocks noChangeArrowheads="1"/>
                        </p:cNvSpPr>
                        <p:nvPr/>
                      </p:nvSpPr>
                      <p:spPr bwMode="auto">
                        <a:xfrm>
                          <a:off x="2741" y="3171"/>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3" name="Oval 199"/>
                        <p:cNvSpPr>
                          <a:spLocks noChangeArrowheads="1"/>
                        </p:cNvSpPr>
                        <p:nvPr/>
                      </p:nvSpPr>
                      <p:spPr bwMode="auto">
                        <a:xfrm>
                          <a:off x="2712" y="320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4" name="Oval 200"/>
                        <p:cNvSpPr>
                          <a:spLocks noChangeArrowheads="1"/>
                        </p:cNvSpPr>
                        <p:nvPr/>
                      </p:nvSpPr>
                      <p:spPr bwMode="auto">
                        <a:xfrm>
                          <a:off x="2695" y="321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5" name="Oval 201"/>
                        <p:cNvSpPr>
                          <a:spLocks noChangeArrowheads="1"/>
                        </p:cNvSpPr>
                        <p:nvPr/>
                      </p:nvSpPr>
                      <p:spPr bwMode="auto">
                        <a:xfrm>
                          <a:off x="2679" y="322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6" name="Oval 202"/>
                        <p:cNvSpPr>
                          <a:spLocks noChangeArrowheads="1"/>
                        </p:cNvSpPr>
                        <p:nvPr/>
                      </p:nvSpPr>
                      <p:spPr bwMode="auto">
                        <a:xfrm>
                          <a:off x="2661" y="324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7" name="Oval 203"/>
                        <p:cNvSpPr>
                          <a:spLocks noChangeArrowheads="1"/>
                        </p:cNvSpPr>
                        <p:nvPr/>
                      </p:nvSpPr>
                      <p:spPr bwMode="auto">
                        <a:xfrm>
                          <a:off x="2636" y="3249"/>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8" name="Oval 204"/>
                        <p:cNvSpPr>
                          <a:spLocks noChangeArrowheads="1"/>
                        </p:cNvSpPr>
                        <p:nvPr/>
                      </p:nvSpPr>
                      <p:spPr bwMode="auto">
                        <a:xfrm>
                          <a:off x="2614" y="325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9" name="Oval 205"/>
                        <p:cNvSpPr>
                          <a:spLocks noChangeArrowheads="1"/>
                        </p:cNvSpPr>
                        <p:nvPr/>
                      </p:nvSpPr>
                      <p:spPr bwMode="auto">
                        <a:xfrm>
                          <a:off x="2439" y="3158"/>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0" name="Oval 206"/>
                        <p:cNvSpPr>
                          <a:spLocks noChangeArrowheads="1"/>
                        </p:cNvSpPr>
                        <p:nvPr/>
                      </p:nvSpPr>
                      <p:spPr bwMode="auto">
                        <a:xfrm>
                          <a:off x="2451" y="317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1" name="Oval 207"/>
                        <p:cNvSpPr>
                          <a:spLocks noChangeArrowheads="1"/>
                        </p:cNvSpPr>
                        <p:nvPr/>
                      </p:nvSpPr>
                      <p:spPr bwMode="auto">
                        <a:xfrm>
                          <a:off x="2463" y="3194"/>
                          <a:ext cx="23"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2" name="Oval 208"/>
                        <p:cNvSpPr>
                          <a:spLocks noChangeArrowheads="1"/>
                        </p:cNvSpPr>
                        <p:nvPr/>
                      </p:nvSpPr>
                      <p:spPr bwMode="auto">
                        <a:xfrm>
                          <a:off x="2479" y="3210"/>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3" name="Oval 209"/>
                        <p:cNvSpPr>
                          <a:spLocks noChangeArrowheads="1"/>
                        </p:cNvSpPr>
                        <p:nvPr/>
                      </p:nvSpPr>
                      <p:spPr bwMode="auto">
                        <a:xfrm>
                          <a:off x="2494" y="3224"/>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4" name="Oval 210"/>
                        <p:cNvSpPr>
                          <a:spLocks noChangeArrowheads="1"/>
                        </p:cNvSpPr>
                        <p:nvPr/>
                      </p:nvSpPr>
                      <p:spPr bwMode="auto">
                        <a:xfrm>
                          <a:off x="2516" y="323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5" name="Oval 211"/>
                        <p:cNvSpPr>
                          <a:spLocks noChangeArrowheads="1"/>
                        </p:cNvSpPr>
                        <p:nvPr/>
                      </p:nvSpPr>
                      <p:spPr bwMode="auto">
                        <a:xfrm>
                          <a:off x="2589" y="325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6" name="Oval 212"/>
                        <p:cNvSpPr>
                          <a:spLocks noChangeArrowheads="1"/>
                        </p:cNvSpPr>
                        <p:nvPr/>
                      </p:nvSpPr>
                      <p:spPr bwMode="auto">
                        <a:xfrm>
                          <a:off x="2538" y="324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7" name="Oval 213"/>
                        <p:cNvSpPr>
                          <a:spLocks noChangeArrowheads="1"/>
                        </p:cNvSpPr>
                        <p:nvPr/>
                      </p:nvSpPr>
                      <p:spPr bwMode="auto">
                        <a:xfrm>
                          <a:off x="2563" y="3255"/>
                          <a:ext cx="22" cy="22"/>
                        </a:xfrm>
                        <a:prstGeom prst="ellipse">
                          <a:avLst/>
                        </a:prstGeom>
                        <a:solidFill>
                          <a:srgbClr val="FF0000"/>
                        </a:solidFill>
                        <a:ln w="9525">
                          <a:solidFill>
                            <a:srgbClr val="000000"/>
                          </a:solidFill>
                          <a:round/>
                          <a:headEnd/>
                          <a:tailEnd/>
                        </a:ln>
                      </p:spPr>
                      <p:txBody>
                        <a:bodyPr wrap="none" anchor="ctr"/>
                        <a:lstStyle/>
                        <a:p>
                          <a:endParaRPr lang="de-DE"/>
                        </a:p>
                      </p:txBody>
                    </p:sp>
                  </p:grpSp>
                </p:grpSp>
                <p:grpSp>
                  <p:nvGrpSpPr>
                    <p:cNvPr id="17" name="Group 214"/>
                    <p:cNvGrpSpPr>
                      <a:grpSpLocks/>
                    </p:cNvGrpSpPr>
                    <p:nvPr/>
                  </p:nvGrpSpPr>
                  <p:grpSpPr bwMode="auto">
                    <a:xfrm>
                      <a:off x="2352" y="1920"/>
                      <a:ext cx="624" cy="624"/>
                      <a:chOff x="2385" y="2918"/>
                      <a:chExt cx="415" cy="410"/>
                    </a:xfrm>
                  </p:grpSpPr>
                  <p:sp>
                    <p:nvSpPr>
                      <p:cNvPr id="523479" name="Oval 215"/>
                      <p:cNvSpPr>
                        <a:spLocks noChangeArrowheads="1"/>
                      </p:cNvSpPr>
                      <p:nvPr/>
                    </p:nvSpPr>
                    <p:spPr bwMode="auto">
                      <a:xfrm>
                        <a:off x="2542" y="291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0" name="Oval 216"/>
                      <p:cNvSpPr>
                        <a:spLocks noChangeArrowheads="1"/>
                      </p:cNvSpPr>
                      <p:nvPr/>
                    </p:nvSpPr>
                    <p:spPr bwMode="auto">
                      <a:xfrm>
                        <a:off x="2591" y="2918"/>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1" name="Oval 217"/>
                      <p:cNvSpPr>
                        <a:spLocks noChangeArrowheads="1"/>
                      </p:cNvSpPr>
                      <p:nvPr/>
                    </p:nvSpPr>
                    <p:spPr bwMode="auto">
                      <a:xfrm>
                        <a:off x="2567" y="2918"/>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2" name="Oval 218"/>
                      <p:cNvSpPr>
                        <a:spLocks noChangeArrowheads="1"/>
                      </p:cNvSpPr>
                      <p:nvPr/>
                    </p:nvSpPr>
                    <p:spPr bwMode="auto">
                      <a:xfrm>
                        <a:off x="2612" y="2921"/>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3" name="Oval 219"/>
                      <p:cNvSpPr>
                        <a:spLocks noChangeArrowheads="1"/>
                      </p:cNvSpPr>
                      <p:nvPr/>
                    </p:nvSpPr>
                    <p:spPr bwMode="auto">
                      <a:xfrm>
                        <a:off x="2634" y="2925"/>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4" name="Oval 220"/>
                      <p:cNvSpPr>
                        <a:spLocks noChangeArrowheads="1"/>
                      </p:cNvSpPr>
                      <p:nvPr/>
                    </p:nvSpPr>
                    <p:spPr bwMode="auto">
                      <a:xfrm>
                        <a:off x="2655" y="2934"/>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5" name="Oval 221"/>
                      <p:cNvSpPr>
                        <a:spLocks noChangeArrowheads="1"/>
                      </p:cNvSpPr>
                      <p:nvPr/>
                    </p:nvSpPr>
                    <p:spPr bwMode="auto">
                      <a:xfrm>
                        <a:off x="2678" y="2944"/>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6" name="Oval 222"/>
                      <p:cNvSpPr>
                        <a:spLocks noChangeArrowheads="1"/>
                      </p:cNvSpPr>
                      <p:nvPr/>
                    </p:nvSpPr>
                    <p:spPr bwMode="auto">
                      <a:xfrm>
                        <a:off x="2699" y="2963"/>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7" name="Oval 223"/>
                      <p:cNvSpPr>
                        <a:spLocks noChangeArrowheads="1"/>
                      </p:cNvSpPr>
                      <p:nvPr/>
                    </p:nvSpPr>
                    <p:spPr bwMode="auto">
                      <a:xfrm>
                        <a:off x="2522" y="292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8" name="Oval 224"/>
                      <p:cNvSpPr>
                        <a:spLocks noChangeArrowheads="1"/>
                      </p:cNvSpPr>
                      <p:nvPr/>
                    </p:nvSpPr>
                    <p:spPr bwMode="auto">
                      <a:xfrm>
                        <a:off x="2501" y="293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9" name="Oval 225"/>
                      <p:cNvSpPr>
                        <a:spLocks noChangeArrowheads="1"/>
                      </p:cNvSpPr>
                      <p:nvPr/>
                    </p:nvSpPr>
                    <p:spPr bwMode="auto">
                      <a:xfrm>
                        <a:off x="2476" y="2942"/>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0" name="Oval 226"/>
                      <p:cNvSpPr>
                        <a:spLocks noChangeArrowheads="1"/>
                      </p:cNvSpPr>
                      <p:nvPr/>
                    </p:nvSpPr>
                    <p:spPr bwMode="auto">
                      <a:xfrm>
                        <a:off x="2455" y="2960"/>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1" name="Oval 227"/>
                      <p:cNvSpPr>
                        <a:spLocks noChangeArrowheads="1"/>
                      </p:cNvSpPr>
                      <p:nvPr/>
                    </p:nvSpPr>
                    <p:spPr bwMode="auto">
                      <a:xfrm>
                        <a:off x="2439" y="2977"/>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2" name="Oval 228"/>
                      <p:cNvSpPr>
                        <a:spLocks noChangeArrowheads="1"/>
                      </p:cNvSpPr>
                      <p:nvPr/>
                    </p:nvSpPr>
                    <p:spPr bwMode="auto">
                      <a:xfrm>
                        <a:off x="2421" y="299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3" name="Oval 229"/>
                      <p:cNvSpPr>
                        <a:spLocks noChangeArrowheads="1"/>
                      </p:cNvSpPr>
                      <p:nvPr/>
                    </p:nvSpPr>
                    <p:spPr bwMode="auto">
                      <a:xfrm>
                        <a:off x="2406" y="301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4" name="Oval 230"/>
                      <p:cNvSpPr>
                        <a:spLocks noChangeArrowheads="1"/>
                      </p:cNvSpPr>
                      <p:nvPr/>
                    </p:nvSpPr>
                    <p:spPr bwMode="auto">
                      <a:xfrm>
                        <a:off x="2395" y="303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5" name="Oval 231"/>
                      <p:cNvSpPr>
                        <a:spLocks noChangeArrowheads="1"/>
                      </p:cNvSpPr>
                      <p:nvPr/>
                    </p:nvSpPr>
                    <p:spPr bwMode="auto">
                      <a:xfrm>
                        <a:off x="2394" y="3054"/>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6" name="Oval 232"/>
                      <p:cNvSpPr>
                        <a:spLocks noChangeArrowheads="1"/>
                      </p:cNvSpPr>
                      <p:nvPr/>
                    </p:nvSpPr>
                    <p:spPr bwMode="auto">
                      <a:xfrm>
                        <a:off x="2386" y="307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7" name="Oval 233"/>
                      <p:cNvSpPr>
                        <a:spLocks noChangeArrowheads="1"/>
                      </p:cNvSpPr>
                      <p:nvPr/>
                    </p:nvSpPr>
                    <p:spPr bwMode="auto">
                      <a:xfrm>
                        <a:off x="2388" y="3100"/>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8" name="Oval 234"/>
                      <p:cNvSpPr>
                        <a:spLocks noChangeArrowheads="1"/>
                      </p:cNvSpPr>
                      <p:nvPr/>
                    </p:nvSpPr>
                    <p:spPr bwMode="auto">
                      <a:xfrm>
                        <a:off x="2385" y="3123"/>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9" name="Oval 235"/>
                      <p:cNvSpPr>
                        <a:spLocks noChangeArrowheads="1"/>
                      </p:cNvSpPr>
                      <p:nvPr/>
                    </p:nvSpPr>
                    <p:spPr bwMode="auto">
                      <a:xfrm>
                        <a:off x="2386" y="314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0" name="Oval 236"/>
                      <p:cNvSpPr>
                        <a:spLocks noChangeArrowheads="1"/>
                      </p:cNvSpPr>
                      <p:nvPr/>
                    </p:nvSpPr>
                    <p:spPr bwMode="auto">
                      <a:xfrm>
                        <a:off x="2392" y="3169"/>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1" name="Oval 237"/>
                      <p:cNvSpPr>
                        <a:spLocks noChangeArrowheads="1"/>
                      </p:cNvSpPr>
                      <p:nvPr/>
                    </p:nvSpPr>
                    <p:spPr bwMode="auto">
                      <a:xfrm>
                        <a:off x="2718" y="2978"/>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2" name="Oval 238"/>
                      <p:cNvSpPr>
                        <a:spLocks noChangeArrowheads="1"/>
                      </p:cNvSpPr>
                      <p:nvPr/>
                    </p:nvSpPr>
                    <p:spPr bwMode="auto">
                      <a:xfrm>
                        <a:off x="2734" y="299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3" name="Oval 239"/>
                      <p:cNvSpPr>
                        <a:spLocks noChangeArrowheads="1"/>
                      </p:cNvSpPr>
                      <p:nvPr/>
                    </p:nvSpPr>
                    <p:spPr bwMode="auto">
                      <a:xfrm>
                        <a:off x="2740" y="3232"/>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4" name="Oval 240"/>
                      <p:cNvSpPr>
                        <a:spLocks noChangeArrowheads="1"/>
                      </p:cNvSpPr>
                      <p:nvPr/>
                    </p:nvSpPr>
                    <p:spPr bwMode="auto">
                      <a:xfrm>
                        <a:off x="2721" y="3250"/>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5" name="Oval 241"/>
                      <p:cNvSpPr>
                        <a:spLocks noChangeArrowheads="1"/>
                      </p:cNvSpPr>
                      <p:nvPr/>
                    </p:nvSpPr>
                    <p:spPr bwMode="auto">
                      <a:xfrm>
                        <a:off x="2678" y="3279"/>
                        <a:ext cx="23"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6" name="Oval 242"/>
                      <p:cNvSpPr>
                        <a:spLocks noChangeArrowheads="1"/>
                      </p:cNvSpPr>
                      <p:nvPr/>
                    </p:nvSpPr>
                    <p:spPr bwMode="auto">
                      <a:xfrm>
                        <a:off x="2702" y="3267"/>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7" name="Oval 243"/>
                      <p:cNvSpPr>
                        <a:spLocks noChangeArrowheads="1"/>
                      </p:cNvSpPr>
                      <p:nvPr/>
                    </p:nvSpPr>
                    <p:spPr bwMode="auto">
                      <a:xfrm>
                        <a:off x="2657" y="328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8" name="Oval 244"/>
                      <p:cNvSpPr>
                        <a:spLocks noChangeArrowheads="1"/>
                      </p:cNvSpPr>
                      <p:nvPr/>
                    </p:nvSpPr>
                    <p:spPr bwMode="auto">
                      <a:xfrm>
                        <a:off x="2635" y="3296"/>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9" name="Oval 245"/>
                      <p:cNvSpPr>
                        <a:spLocks noChangeArrowheads="1"/>
                      </p:cNvSpPr>
                      <p:nvPr/>
                    </p:nvSpPr>
                    <p:spPr bwMode="auto">
                      <a:xfrm>
                        <a:off x="2611" y="3302"/>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0" name="Oval 246"/>
                      <p:cNvSpPr>
                        <a:spLocks noChangeArrowheads="1"/>
                      </p:cNvSpPr>
                      <p:nvPr/>
                    </p:nvSpPr>
                    <p:spPr bwMode="auto">
                      <a:xfrm>
                        <a:off x="2588" y="330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1" name="Oval 247"/>
                      <p:cNvSpPr>
                        <a:spLocks noChangeArrowheads="1"/>
                      </p:cNvSpPr>
                      <p:nvPr/>
                    </p:nvSpPr>
                    <p:spPr bwMode="auto">
                      <a:xfrm>
                        <a:off x="2567" y="3306"/>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2" name="Oval 248"/>
                      <p:cNvSpPr>
                        <a:spLocks noChangeArrowheads="1"/>
                      </p:cNvSpPr>
                      <p:nvPr/>
                    </p:nvSpPr>
                    <p:spPr bwMode="auto">
                      <a:xfrm>
                        <a:off x="2395" y="3191"/>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3" name="Oval 249"/>
                      <p:cNvSpPr>
                        <a:spLocks noChangeArrowheads="1"/>
                      </p:cNvSpPr>
                      <p:nvPr/>
                    </p:nvSpPr>
                    <p:spPr bwMode="auto">
                      <a:xfrm>
                        <a:off x="2407" y="3210"/>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4" name="Oval 250"/>
                      <p:cNvSpPr>
                        <a:spLocks noChangeArrowheads="1"/>
                      </p:cNvSpPr>
                      <p:nvPr/>
                    </p:nvSpPr>
                    <p:spPr bwMode="auto">
                      <a:xfrm>
                        <a:off x="2419" y="3227"/>
                        <a:ext cx="23"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5" name="Oval 251"/>
                      <p:cNvSpPr>
                        <a:spLocks noChangeArrowheads="1"/>
                      </p:cNvSpPr>
                      <p:nvPr/>
                    </p:nvSpPr>
                    <p:spPr bwMode="auto">
                      <a:xfrm>
                        <a:off x="2435" y="3243"/>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6" name="Oval 252"/>
                      <p:cNvSpPr>
                        <a:spLocks noChangeArrowheads="1"/>
                      </p:cNvSpPr>
                      <p:nvPr/>
                    </p:nvSpPr>
                    <p:spPr bwMode="auto">
                      <a:xfrm>
                        <a:off x="2450" y="325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7" name="Oval 253"/>
                      <p:cNvSpPr>
                        <a:spLocks noChangeArrowheads="1"/>
                      </p:cNvSpPr>
                      <p:nvPr/>
                    </p:nvSpPr>
                    <p:spPr bwMode="auto">
                      <a:xfrm>
                        <a:off x="2472" y="3268"/>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8" name="Oval 254"/>
                      <p:cNvSpPr>
                        <a:spLocks noChangeArrowheads="1"/>
                      </p:cNvSpPr>
                      <p:nvPr/>
                    </p:nvSpPr>
                    <p:spPr bwMode="auto">
                      <a:xfrm>
                        <a:off x="2541" y="3302"/>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9" name="Oval 255"/>
                      <p:cNvSpPr>
                        <a:spLocks noChangeArrowheads="1"/>
                      </p:cNvSpPr>
                      <p:nvPr/>
                    </p:nvSpPr>
                    <p:spPr bwMode="auto">
                      <a:xfrm>
                        <a:off x="2494" y="3280"/>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0" name="Oval 256"/>
                      <p:cNvSpPr>
                        <a:spLocks noChangeArrowheads="1"/>
                      </p:cNvSpPr>
                      <p:nvPr/>
                    </p:nvSpPr>
                    <p:spPr bwMode="auto">
                      <a:xfrm>
                        <a:off x="2517" y="329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1" name="Oval 257"/>
                      <p:cNvSpPr>
                        <a:spLocks noChangeArrowheads="1"/>
                      </p:cNvSpPr>
                      <p:nvPr/>
                    </p:nvSpPr>
                    <p:spPr bwMode="auto">
                      <a:xfrm>
                        <a:off x="2749" y="3016"/>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2" name="Oval 258"/>
                      <p:cNvSpPr>
                        <a:spLocks noChangeArrowheads="1"/>
                      </p:cNvSpPr>
                      <p:nvPr/>
                    </p:nvSpPr>
                    <p:spPr bwMode="auto">
                      <a:xfrm>
                        <a:off x="2758" y="303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3" name="Oval 259"/>
                      <p:cNvSpPr>
                        <a:spLocks noChangeArrowheads="1"/>
                      </p:cNvSpPr>
                      <p:nvPr/>
                    </p:nvSpPr>
                    <p:spPr bwMode="auto">
                      <a:xfrm>
                        <a:off x="2764" y="306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4" name="Oval 260"/>
                      <p:cNvSpPr>
                        <a:spLocks noChangeArrowheads="1"/>
                      </p:cNvSpPr>
                      <p:nvPr/>
                    </p:nvSpPr>
                    <p:spPr bwMode="auto">
                      <a:xfrm>
                        <a:off x="2769" y="308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5" name="Oval 261"/>
                      <p:cNvSpPr>
                        <a:spLocks noChangeArrowheads="1"/>
                      </p:cNvSpPr>
                      <p:nvPr/>
                    </p:nvSpPr>
                    <p:spPr bwMode="auto">
                      <a:xfrm>
                        <a:off x="2777" y="3111"/>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6" name="Oval 262"/>
                      <p:cNvSpPr>
                        <a:spLocks noChangeArrowheads="1"/>
                      </p:cNvSpPr>
                      <p:nvPr/>
                    </p:nvSpPr>
                    <p:spPr bwMode="auto">
                      <a:xfrm>
                        <a:off x="2778" y="313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7" name="Oval 263"/>
                      <p:cNvSpPr>
                        <a:spLocks noChangeArrowheads="1"/>
                      </p:cNvSpPr>
                      <p:nvPr/>
                    </p:nvSpPr>
                    <p:spPr bwMode="auto">
                      <a:xfrm>
                        <a:off x="2775" y="315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8" name="Oval 264"/>
                      <p:cNvSpPr>
                        <a:spLocks noChangeArrowheads="1"/>
                      </p:cNvSpPr>
                      <p:nvPr/>
                    </p:nvSpPr>
                    <p:spPr bwMode="auto">
                      <a:xfrm>
                        <a:off x="2769" y="318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9" name="Oval 265"/>
                      <p:cNvSpPr>
                        <a:spLocks noChangeArrowheads="1"/>
                      </p:cNvSpPr>
                      <p:nvPr/>
                    </p:nvSpPr>
                    <p:spPr bwMode="auto">
                      <a:xfrm>
                        <a:off x="2756" y="3209"/>
                        <a:ext cx="22" cy="22"/>
                      </a:xfrm>
                      <a:prstGeom prst="ellipse">
                        <a:avLst/>
                      </a:prstGeom>
                      <a:solidFill>
                        <a:srgbClr val="FF0000"/>
                      </a:solidFill>
                      <a:ln w="9525">
                        <a:solidFill>
                          <a:srgbClr val="000000"/>
                        </a:solidFill>
                        <a:round/>
                        <a:headEnd/>
                        <a:tailEnd/>
                      </a:ln>
                    </p:spPr>
                    <p:txBody>
                      <a:bodyPr wrap="none" anchor="ctr"/>
                      <a:lstStyle/>
                      <a:p>
                        <a:endParaRPr lang="de-DE"/>
                      </a:p>
                    </p:txBody>
                  </p:sp>
                </p:grpSp>
              </p:grpSp>
            </p:grpSp>
          </p:grpSp>
        </p:grpSp>
      </p:grpSp>
      <p:sp>
        <p:nvSpPr>
          <p:cNvPr id="523530" name="Rectangle 266"/>
          <p:cNvSpPr>
            <a:spLocks noChangeArrowheads="1"/>
          </p:cNvSpPr>
          <p:nvPr/>
        </p:nvSpPr>
        <p:spPr bwMode="auto">
          <a:xfrm>
            <a:off x="971550" y="2708275"/>
            <a:ext cx="9144000" cy="0"/>
          </a:xfrm>
          <a:prstGeom prst="rect">
            <a:avLst/>
          </a:prstGeom>
          <a:noFill/>
          <a:ln w="9525">
            <a:noFill/>
            <a:miter lim="800000"/>
            <a:headEnd/>
            <a:tailEnd/>
          </a:ln>
          <a:effectLst/>
        </p:spPr>
        <p:txBody>
          <a:bodyPr wrap="none" anchor="ctr">
            <a:spAutoFit/>
          </a:bodyPr>
          <a:lstStyle/>
          <a:p>
            <a:endParaRPr lang="de-DE"/>
          </a:p>
        </p:txBody>
      </p:sp>
      <p:sp>
        <p:nvSpPr>
          <p:cNvPr id="523531" name="Rectangle 267"/>
          <p:cNvSpPr>
            <a:spLocks noChangeArrowheads="1"/>
          </p:cNvSpPr>
          <p:nvPr/>
        </p:nvSpPr>
        <p:spPr bwMode="auto">
          <a:xfrm>
            <a:off x="460375" y="6166743"/>
            <a:ext cx="5443541" cy="307777"/>
          </a:xfrm>
          <a:prstGeom prst="rect">
            <a:avLst/>
          </a:prstGeom>
          <a:noFill/>
          <a:ln w="9525">
            <a:noFill/>
            <a:miter lim="800000"/>
            <a:headEnd/>
            <a:tailEnd/>
          </a:ln>
          <a:effectLst/>
        </p:spPr>
        <p:txBody>
          <a:bodyPr wrap="none" anchor="ctr">
            <a:spAutoFit/>
          </a:bodyPr>
          <a:lstStyle/>
          <a:p>
            <a:r>
              <a:rPr lang="en-GB" sz="1400" b="0" dirty="0"/>
              <a:t>J. Mater. Chem. </a:t>
            </a:r>
            <a:r>
              <a:rPr lang="en-GB" sz="1400" dirty="0"/>
              <a:t>15 </a:t>
            </a:r>
            <a:r>
              <a:rPr lang="en-GB" sz="1400" b="0" dirty="0"/>
              <a:t>(2005) 2095</a:t>
            </a:r>
            <a:r>
              <a:rPr lang="de-DE" sz="1400" dirty="0"/>
              <a:t> , </a:t>
            </a:r>
            <a:r>
              <a:rPr lang="en-GB" sz="1400" b="0" dirty="0"/>
              <a:t>Phase Transitions</a:t>
            </a:r>
            <a:r>
              <a:rPr lang="en-GB" sz="1400" dirty="0"/>
              <a:t> 78 </a:t>
            </a:r>
            <a:r>
              <a:rPr lang="en-GB" sz="1400" b="0" dirty="0"/>
              <a:t>(2005) 741</a:t>
            </a:r>
            <a:endParaRPr lang="de-DE" sz="1400" dirty="0"/>
          </a:p>
        </p:txBody>
      </p:sp>
      <p:sp>
        <p:nvSpPr>
          <p:cNvPr id="268" name="Rechteck 267"/>
          <p:cNvSpPr/>
          <p:nvPr/>
        </p:nvSpPr>
        <p:spPr>
          <a:xfrm>
            <a:off x="2562225" y="1200514"/>
            <a:ext cx="6596972" cy="338554"/>
          </a:xfrm>
          <a:prstGeom prst="rect">
            <a:avLst/>
          </a:prstGeom>
        </p:spPr>
        <p:txBody>
          <a:bodyPr wrap="square">
            <a:spAutoFit/>
          </a:bodyPr>
          <a:lstStyle/>
          <a:p>
            <a:r>
              <a:rPr lang="en-US" sz="1600" dirty="0">
                <a:latin typeface="Times New Roman" pitchFamily="18" charset="0"/>
              </a:rPr>
              <a:t>micron-sized optical and magnetic active hollow or filled spheres</a:t>
            </a:r>
            <a:endParaRPr lang="de-DE" sz="1600" dirty="0"/>
          </a:p>
        </p:txBody>
      </p:sp>
    </p:spTree>
    <p:extLst>
      <p:ext uri="{BB962C8B-B14F-4D97-AF65-F5344CB8AC3E}">
        <p14:creationId xmlns:p14="http://schemas.microsoft.com/office/powerpoint/2010/main" val="2476320321"/>
      </p:ext>
    </p:extLst>
  </p:cSld>
  <p:clrMapOvr>
    <a:masterClrMapping/>
  </p:clrMapOvr>
  <p:transition advTm="1503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357188" y="1028700"/>
            <a:ext cx="8572500" cy="679450"/>
          </a:xfrm>
          <a:prstGeom prst="rect">
            <a:avLst/>
          </a:prstGeom>
          <a:noFill/>
          <a:ln w="9525">
            <a:noFill/>
            <a:miter lim="800000"/>
            <a:headEnd/>
            <a:tailEnd/>
          </a:ln>
          <a:effectLst/>
        </p:spPr>
        <p:txBody>
          <a:bodyPr anchor="ctr"/>
          <a:lstStyle/>
          <a:p>
            <a:pPr algn="ctr">
              <a:lnSpc>
                <a:spcPct val="135000"/>
              </a:lnSpc>
            </a:pPr>
            <a:r>
              <a:rPr lang="en-US" sz="2000" b="0" i="1">
                <a:solidFill>
                  <a:schemeClr val="tx2"/>
                </a:solidFill>
              </a:rPr>
              <a:t>Simulation by M. E. Gruner and P.Entel</a:t>
            </a:r>
            <a:endParaRPr lang="en-US" sz="1600" b="0" i="1">
              <a:solidFill>
                <a:schemeClr val="tx2"/>
              </a:solidFill>
            </a:endParaRPr>
          </a:p>
        </p:txBody>
      </p:sp>
      <p:pic>
        <p:nvPicPr>
          <p:cNvPr id="549891" name="Picture 3" descr="Sim_hollow"/>
          <p:cNvPicPr>
            <a:picLocks noChangeAspect="1" noChangeArrowheads="1"/>
          </p:cNvPicPr>
          <p:nvPr/>
        </p:nvPicPr>
        <p:blipFill>
          <a:blip r:embed="rId4" cstate="print"/>
          <a:srcRect/>
          <a:stretch>
            <a:fillRect/>
          </a:stretch>
        </p:blipFill>
        <p:spPr bwMode="auto">
          <a:xfrm>
            <a:off x="942975" y="2965450"/>
            <a:ext cx="2940050" cy="2551113"/>
          </a:xfrm>
          <a:prstGeom prst="rect">
            <a:avLst/>
          </a:prstGeom>
          <a:noFill/>
          <a:ln w="9525">
            <a:noFill/>
            <a:miter lim="800000"/>
            <a:headEnd/>
            <a:tailEnd/>
          </a:ln>
        </p:spPr>
      </p:pic>
      <p:pic>
        <p:nvPicPr>
          <p:cNvPr id="549892" name="Picture 4" descr="Exp_hollow"/>
          <p:cNvPicPr>
            <a:picLocks noChangeAspect="1" noChangeArrowheads="1"/>
          </p:cNvPicPr>
          <p:nvPr/>
        </p:nvPicPr>
        <p:blipFill>
          <a:blip r:embed="rId5" cstate="print"/>
          <a:srcRect/>
          <a:stretch>
            <a:fillRect/>
          </a:stretch>
        </p:blipFill>
        <p:spPr bwMode="auto">
          <a:xfrm>
            <a:off x="5275263" y="2892425"/>
            <a:ext cx="2814637" cy="2608263"/>
          </a:xfrm>
          <a:prstGeom prst="rect">
            <a:avLst/>
          </a:prstGeom>
          <a:noFill/>
          <a:ln w="9525">
            <a:noFill/>
            <a:miter lim="800000"/>
            <a:headEnd/>
            <a:tailEnd/>
          </a:ln>
        </p:spPr>
      </p:pic>
      <p:sp>
        <p:nvSpPr>
          <p:cNvPr id="549893" name="Text Box 5"/>
          <p:cNvSpPr txBox="1">
            <a:spLocks noChangeArrowheads="1"/>
          </p:cNvSpPr>
          <p:nvPr/>
        </p:nvSpPr>
        <p:spPr bwMode="auto">
          <a:xfrm>
            <a:off x="1527175" y="5881688"/>
            <a:ext cx="1776413" cy="427037"/>
          </a:xfrm>
          <a:prstGeom prst="rect">
            <a:avLst/>
          </a:prstGeom>
          <a:noFill/>
          <a:ln w="9525">
            <a:noFill/>
            <a:miter lim="800000"/>
            <a:headEnd/>
            <a:tailEnd/>
          </a:ln>
          <a:effectLst/>
        </p:spPr>
        <p:txBody>
          <a:bodyPr wrap="none">
            <a:spAutoFit/>
          </a:bodyPr>
          <a:lstStyle/>
          <a:p>
            <a:pPr algn="ctr" eaLnBrk="0" hangingPunct="0"/>
            <a:r>
              <a:rPr lang="de-DE" sz="1600" b="0" baseline="-20000"/>
              <a:t>Simulation:</a:t>
            </a:r>
          </a:p>
          <a:p>
            <a:pPr algn="ctr" eaLnBrk="0" hangingPunct="0"/>
            <a:r>
              <a:rPr lang="de-DE" sz="1600" b="0" baseline="-20000"/>
              <a:t>M. E. Gruner and P. Entel</a:t>
            </a:r>
          </a:p>
        </p:txBody>
      </p:sp>
      <p:sp>
        <p:nvSpPr>
          <p:cNvPr id="549894" name="Text Box 6"/>
          <p:cNvSpPr txBox="1">
            <a:spLocks noChangeArrowheads="1"/>
          </p:cNvSpPr>
          <p:nvPr/>
        </p:nvSpPr>
        <p:spPr bwMode="auto">
          <a:xfrm>
            <a:off x="5468938" y="5867400"/>
            <a:ext cx="2609850" cy="428625"/>
          </a:xfrm>
          <a:prstGeom prst="rect">
            <a:avLst/>
          </a:prstGeom>
          <a:noFill/>
          <a:ln w="9525">
            <a:noFill/>
            <a:miter lim="800000"/>
            <a:headEnd/>
            <a:tailEnd/>
          </a:ln>
          <a:effectLst/>
        </p:spPr>
        <p:txBody>
          <a:bodyPr wrap="none">
            <a:spAutoFit/>
          </a:bodyPr>
          <a:lstStyle/>
          <a:p>
            <a:pPr algn="ctr" eaLnBrk="0" hangingPunct="0"/>
            <a:r>
              <a:rPr lang="de-DE" sz="1600" b="0" baseline="-20000" dirty="0" err="1"/>
              <a:t>Particle</a:t>
            </a:r>
            <a:r>
              <a:rPr lang="de-DE" sz="1600" b="0" baseline="-20000" dirty="0"/>
              <a:t> Synthesis:</a:t>
            </a:r>
          </a:p>
          <a:p>
            <a:pPr algn="ctr" eaLnBrk="0" hangingPunct="0"/>
            <a:r>
              <a:rPr lang="de-DE" sz="1600" b="0" baseline="-20000" dirty="0"/>
              <a:t>A. </a:t>
            </a:r>
            <a:r>
              <a:rPr lang="de-DE" sz="1600" b="0" baseline="-20000" dirty="0" err="1"/>
              <a:t>Schlacher</a:t>
            </a:r>
            <a:r>
              <a:rPr lang="de-DE" sz="1600" b="0" baseline="-20000" dirty="0"/>
              <a:t>, M. Spasova </a:t>
            </a:r>
            <a:r>
              <a:rPr lang="de-DE" sz="1600" b="0" baseline="-20000" dirty="0" err="1"/>
              <a:t>and</a:t>
            </a:r>
            <a:r>
              <a:rPr lang="de-DE" sz="1600" b="0" baseline="-20000" dirty="0"/>
              <a:t> M. Farle</a:t>
            </a:r>
          </a:p>
        </p:txBody>
      </p:sp>
      <p:sp>
        <p:nvSpPr>
          <p:cNvPr id="549895" name="Rectangle 7"/>
          <p:cNvSpPr>
            <a:spLocks noGrp="1" noChangeArrowheads="1"/>
          </p:cNvSpPr>
          <p:nvPr>
            <p:ph type="title"/>
          </p:nvPr>
        </p:nvSpPr>
        <p:spPr/>
        <p:txBody>
          <a:bodyPr/>
          <a:lstStyle/>
          <a:p>
            <a:pPr algn="l"/>
            <a:r>
              <a:rPr lang="en-US" sz="2400" dirty="0"/>
              <a:t>Non-invasive drug delivery:</a:t>
            </a:r>
            <a:br>
              <a:rPr lang="en-US" sz="2400" dirty="0"/>
            </a:br>
            <a:r>
              <a:rPr lang="en-US" sz="2400" b="1" dirty="0"/>
              <a:t>magnetic hollow microspheres</a:t>
            </a:r>
            <a:endParaRPr lang="de-DE" sz="2400" b="1" dirty="0"/>
          </a:p>
        </p:txBody>
      </p:sp>
      <p:sp>
        <p:nvSpPr>
          <p:cNvPr id="549896" name="Text Box 8"/>
          <p:cNvSpPr txBox="1">
            <a:spLocks noChangeArrowheads="1"/>
          </p:cNvSpPr>
          <p:nvPr/>
        </p:nvSpPr>
        <p:spPr bwMode="auto">
          <a:xfrm>
            <a:off x="5048289" y="2038350"/>
            <a:ext cx="2749471" cy="646331"/>
          </a:xfrm>
          <a:prstGeom prst="rect">
            <a:avLst/>
          </a:prstGeom>
          <a:noFill/>
          <a:ln w="19050">
            <a:noFill/>
            <a:miter lim="800000"/>
            <a:headEnd/>
            <a:tailEnd/>
          </a:ln>
          <a:effectLst/>
        </p:spPr>
        <p:txBody>
          <a:bodyPr wrap="none">
            <a:spAutoFit/>
          </a:bodyPr>
          <a:lstStyle/>
          <a:p>
            <a:pPr algn="ctr"/>
            <a:r>
              <a:rPr lang="de-DE" sz="1800" dirty="0" err="1"/>
              <a:t>Rotating</a:t>
            </a:r>
            <a:r>
              <a:rPr lang="de-DE" sz="1800" dirty="0"/>
              <a:t> </a:t>
            </a:r>
            <a:r>
              <a:rPr lang="de-DE" sz="1800" dirty="0" err="1"/>
              <a:t>magnetic</a:t>
            </a:r>
            <a:r>
              <a:rPr lang="de-DE" sz="1800" dirty="0"/>
              <a:t> </a:t>
            </a:r>
            <a:r>
              <a:rPr lang="de-DE" sz="1800" dirty="0" err="1"/>
              <a:t>field</a:t>
            </a:r>
            <a:r>
              <a:rPr lang="de-DE" sz="1800" dirty="0"/>
              <a:t> B</a:t>
            </a:r>
            <a:br>
              <a:rPr lang="de-DE" sz="1800" dirty="0"/>
            </a:br>
            <a:r>
              <a:rPr lang="de-DE" sz="1800" dirty="0"/>
              <a:t>(</a:t>
            </a:r>
            <a:r>
              <a:rPr lang="de-DE" sz="1800" dirty="0" err="1"/>
              <a:t>simulation</a:t>
            </a:r>
            <a:r>
              <a:rPr lang="de-DE" sz="1800" dirty="0"/>
              <a:t>)</a:t>
            </a:r>
          </a:p>
        </p:txBody>
      </p:sp>
      <p:pic>
        <p:nvPicPr>
          <p:cNvPr id="549897" name="Turn-soft.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4291013" y="2649538"/>
            <a:ext cx="4160837" cy="3097212"/>
          </a:xfrm>
          <a:prstGeom prst="rect">
            <a:avLst/>
          </a:prstGeom>
          <a:noFill/>
        </p:spPr>
      </p:pic>
      <p:sp>
        <p:nvSpPr>
          <p:cNvPr id="549898" name="Rectangle 10"/>
          <p:cNvSpPr>
            <a:spLocks noChangeArrowheads="1"/>
          </p:cNvSpPr>
          <p:nvPr/>
        </p:nvSpPr>
        <p:spPr bwMode="auto">
          <a:xfrm>
            <a:off x="771525" y="2465388"/>
            <a:ext cx="3498850" cy="366712"/>
          </a:xfrm>
          <a:prstGeom prst="rect">
            <a:avLst/>
          </a:prstGeom>
          <a:noFill/>
          <a:ln w="9525">
            <a:noFill/>
            <a:miter lim="800000"/>
            <a:headEnd/>
            <a:tailEnd/>
          </a:ln>
          <a:effectLst/>
        </p:spPr>
        <p:txBody>
          <a:bodyPr wrap="none">
            <a:spAutoFit/>
          </a:bodyPr>
          <a:lstStyle/>
          <a:p>
            <a:r>
              <a:rPr lang="en-GB" sz="1800" b="0"/>
              <a:t>Phase Transitions</a:t>
            </a:r>
            <a:r>
              <a:rPr lang="en-GB" sz="1800"/>
              <a:t> 78 </a:t>
            </a:r>
            <a:r>
              <a:rPr lang="en-GB" sz="1800" b="0"/>
              <a:t>(2005) 741</a:t>
            </a:r>
            <a:endParaRPr lang="de-DE" sz="1800" b="0"/>
          </a:p>
        </p:txBody>
      </p:sp>
      <p:sp>
        <p:nvSpPr>
          <p:cNvPr id="549899" name="Text Box 11"/>
          <p:cNvSpPr txBox="1">
            <a:spLocks noChangeArrowheads="1"/>
          </p:cNvSpPr>
          <p:nvPr/>
        </p:nvSpPr>
        <p:spPr bwMode="auto">
          <a:xfrm>
            <a:off x="1062038" y="1671638"/>
            <a:ext cx="6813550" cy="366712"/>
          </a:xfrm>
          <a:prstGeom prst="rect">
            <a:avLst/>
          </a:prstGeom>
          <a:noFill/>
          <a:ln w="9525">
            <a:noFill/>
            <a:miter lim="800000"/>
            <a:headEnd/>
            <a:tailEnd/>
          </a:ln>
          <a:effectLst/>
        </p:spPr>
        <p:txBody>
          <a:bodyPr wrap="none">
            <a:spAutoFit/>
          </a:bodyPr>
          <a:lstStyle/>
          <a:p>
            <a:r>
              <a:rPr lang="de-DE" sz="1800"/>
              <a:t>Nanoparticles coupled by magnetic dipole-dipole interaction </a:t>
            </a:r>
          </a:p>
        </p:txBody>
      </p:sp>
      <p:sp>
        <p:nvSpPr>
          <p:cNvPr id="549900" name="Text Box 12"/>
          <p:cNvSpPr txBox="1">
            <a:spLocks noChangeArrowheads="1"/>
          </p:cNvSpPr>
          <p:nvPr/>
        </p:nvSpPr>
        <p:spPr bwMode="auto">
          <a:xfrm>
            <a:off x="3205163" y="5654675"/>
            <a:ext cx="184150" cy="579438"/>
          </a:xfrm>
          <a:prstGeom prst="rect">
            <a:avLst/>
          </a:prstGeom>
          <a:noFill/>
          <a:ln w="9525">
            <a:noFill/>
            <a:miter lim="800000"/>
            <a:headEnd/>
            <a:tailEnd/>
          </a:ln>
          <a:effectLst/>
        </p:spPr>
        <p:txBody>
          <a:bodyPr wrap="none">
            <a:spAutoFit/>
          </a:bodyPr>
          <a:lstStyle/>
          <a:p>
            <a:endParaRPr lang="de-DE"/>
          </a:p>
        </p:txBody>
      </p:sp>
      <p:sp>
        <p:nvSpPr>
          <p:cNvPr id="549901" name="Text Box 13"/>
          <p:cNvSpPr txBox="1">
            <a:spLocks noChangeArrowheads="1"/>
          </p:cNvSpPr>
          <p:nvPr/>
        </p:nvSpPr>
        <p:spPr bwMode="auto">
          <a:xfrm>
            <a:off x="4643438" y="5867400"/>
            <a:ext cx="3657600" cy="466725"/>
          </a:xfrm>
          <a:prstGeom prst="rect">
            <a:avLst/>
          </a:prstGeom>
          <a:solidFill>
            <a:schemeClr val="bg1"/>
          </a:solidFill>
          <a:ln w="9525">
            <a:solidFill>
              <a:schemeClr val="accent2"/>
            </a:solidFill>
            <a:miter lim="800000"/>
            <a:headEnd/>
            <a:tailEnd/>
          </a:ln>
          <a:effectLst/>
        </p:spPr>
        <p:txBody>
          <a:bodyPr>
            <a:spAutoFit/>
          </a:bodyPr>
          <a:lstStyle/>
          <a:p>
            <a:pPr algn="ctr"/>
            <a:r>
              <a:rPr lang="de-DE" sz="2400">
                <a:solidFill>
                  <a:schemeClr val="accent2"/>
                </a:solidFill>
              </a:rPr>
              <a:t>a virtual knife </a:t>
            </a:r>
          </a:p>
        </p:txBody>
      </p:sp>
    </p:spTree>
    <p:extLst>
      <p:ext uri="{BB962C8B-B14F-4D97-AF65-F5344CB8AC3E}">
        <p14:creationId xmlns:p14="http://schemas.microsoft.com/office/powerpoint/2010/main" val="136207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9897"/>
                                        </p:tgtEl>
                                        <p:attrNameLst>
                                          <p:attrName>style.visibility</p:attrName>
                                        </p:attrNameLst>
                                      </p:cBhvr>
                                      <p:to>
                                        <p:strVal val="visible"/>
                                      </p:to>
                                    </p:set>
                                    <p:animEffect transition="in" filter="blinds(horizontal)">
                                      <p:cBhvr>
                                        <p:cTn id="7" dur="500"/>
                                        <p:tgtEl>
                                          <p:spTgt spid="54989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49896"/>
                                        </p:tgtEl>
                                        <p:attrNameLst>
                                          <p:attrName>style.visibility</p:attrName>
                                        </p:attrNameLst>
                                      </p:cBhvr>
                                      <p:to>
                                        <p:strVal val="visible"/>
                                      </p:to>
                                    </p:set>
                                    <p:animEffect transition="in" filter="diamond(in)">
                                      <p:cBhvr>
                                        <p:cTn id="10" dur="1000"/>
                                        <p:tgtEl>
                                          <p:spTgt spid="54989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4989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49897"/>
                                        </p:tgtEl>
                                      </p:cBhvr>
                                    </p:cmd>
                                  </p:childTnLst>
                                </p:cTn>
                              </p:par>
                              <p:par>
                                <p:cTn id="16" presetID="3" presetClass="entr" presetSubtype="10" fill="hold" grpId="0" nodeType="withEffect">
                                  <p:stCondLst>
                                    <p:cond delay="0"/>
                                  </p:stCondLst>
                                  <p:childTnLst>
                                    <p:set>
                                      <p:cBhvr>
                                        <p:cTn id="17" dur="1" fill="hold">
                                          <p:stCondLst>
                                            <p:cond delay="0"/>
                                          </p:stCondLst>
                                        </p:cTn>
                                        <p:tgtEl>
                                          <p:spTgt spid="549901"/>
                                        </p:tgtEl>
                                        <p:attrNameLst>
                                          <p:attrName>style.visibility</p:attrName>
                                        </p:attrNameLst>
                                      </p:cBhvr>
                                      <p:to>
                                        <p:strVal val="visible"/>
                                      </p:to>
                                    </p:set>
                                    <p:animEffect transition="in" filter="blinds(horizontal)">
                                      <p:cBhvr>
                                        <p:cTn id="18" dur="500"/>
                                        <p:tgtEl>
                                          <p:spTgt spid="549901"/>
                                        </p:tgtEl>
                                      </p:cBhvr>
                                    </p:animEffect>
                                  </p:childTnLst>
                                </p:cTn>
                              </p:par>
                            </p:childTnLst>
                          </p:cTn>
                        </p:par>
                      </p:childTnLst>
                    </p:cTn>
                  </p:par>
                </p:childTnLst>
              </p:cTn>
              <p:nextCondLst>
                <p:cond evt="onClick" delay="0">
                  <p:tgtEl>
                    <p:spTgt spid="549897"/>
                  </p:tgtEl>
                </p:cond>
              </p:nextCondLst>
            </p:seq>
            <p:video>
              <p:cMediaNode>
                <p:cTn id="19" fill="hold" display="0">
                  <p:stCondLst>
                    <p:cond delay="indefinite"/>
                  </p:stCondLst>
                  <p:endCondLst>
                    <p:cond evt="onNext" delay="0">
                      <p:tgtEl>
                        <p:sldTgt/>
                      </p:tgtEl>
                    </p:cond>
                    <p:cond evt="onPrev" delay="0">
                      <p:tgtEl>
                        <p:sldTgt/>
                      </p:tgtEl>
                    </p:cond>
                  </p:endCondLst>
                </p:cTn>
                <p:tgtEl>
                  <p:spTgt spid="549897"/>
                </p:tgtEl>
              </p:cMediaNode>
            </p:video>
          </p:childTnLst>
        </p:cTn>
      </p:par>
    </p:tnLst>
    <p:bldLst>
      <p:bldP spid="549896" grpId="0"/>
      <p:bldP spid="5499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Rectangle 3"/>
          <p:cNvSpPr>
            <a:spLocks noGrp="1" noChangeArrowheads="1"/>
          </p:cNvSpPr>
          <p:nvPr>
            <p:ph type="title"/>
          </p:nvPr>
        </p:nvSpPr>
        <p:spPr>
          <a:xfrm>
            <a:off x="603" y="40355"/>
            <a:ext cx="7772400" cy="755338"/>
          </a:xfrm>
          <a:noFill/>
        </p:spPr>
        <p:txBody>
          <a:bodyPr>
            <a:normAutofit fontScale="90000"/>
          </a:bodyPr>
          <a:lstStyle/>
          <a:p>
            <a:r>
              <a:rPr lang="en-US" sz="3200" b="1" dirty="0">
                <a:latin typeface="Times New Roman" pitchFamily="18" charset="0"/>
              </a:rPr>
              <a:t>Multilayer-Composite Core-Shell Colloids</a:t>
            </a:r>
            <a:br>
              <a:rPr lang="en-US" sz="3200" b="1" dirty="0">
                <a:latin typeface="Times New Roman" pitchFamily="18" charset="0"/>
              </a:rPr>
            </a:br>
            <a:r>
              <a:rPr lang="en-US" sz="1800" b="1" dirty="0">
                <a:latin typeface="Times New Roman" pitchFamily="18" charset="0"/>
              </a:rPr>
              <a:t>micron-sized optical and magnetic active hollow or filled spheres</a:t>
            </a:r>
          </a:p>
        </p:txBody>
      </p:sp>
      <p:grpSp>
        <p:nvGrpSpPr>
          <p:cNvPr id="523269" name="Group 5"/>
          <p:cNvGrpSpPr>
            <a:grpSpLocks/>
          </p:cNvGrpSpPr>
          <p:nvPr/>
        </p:nvGrpSpPr>
        <p:grpSpPr bwMode="auto">
          <a:xfrm>
            <a:off x="436563" y="1268413"/>
            <a:ext cx="1760537" cy="1643062"/>
            <a:chOff x="526" y="1182"/>
            <a:chExt cx="968" cy="1035"/>
          </a:xfrm>
        </p:grpSpPr>
        <p:grpSp>
          <p:nvGrpSpPr>
            <p:cNvPr id="523270" name="Group 6"/>
            <p:cNvGrpSpPr>
              <a:grpSpLocks/>
            </p:cNvGrpSpPr>
            <p:nvPr/>
          </p:nvGrpSpPr>
          <p:grpSpPr bwMode="auto">
            <a:xfrm>
              <a:off x="526" y="1182"/>
              <a:ext cx="968" cy="1035"/>
              <a:chOff x="2429" y="2939"/>
              <a:chExt cx="349" cy="338"/>
            </a:xfrm>
          </p:grpSpPr>
          <p:sp>
            <p:nvSpPr>
              <p:cNvPr id="523271" name="Oval 7"/>
              <p:cNvSpPr>
                <a:spLocks noChangeArrowheads="1"/>
              </p:cNvSpPr>
              <p:nvPr/>
            </p:nvSpPr>
            <p:spPr bwMode="auto">
              <a:xfrm>
                <a:off x="2529" y="294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2" name="Oval 8"/>
              <p:cNvSpPr>
                <a:spLocks noChangeArrowheads="1"/>
              </p:cNvSpPr>
              <p:nvPr/>
            </p:nvSpPr>
            <p:spPr bwMode="auto">
              <a:xfrm>
                <a:off x="2643" y="2948"/>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3" name="Oval 9"/>
              <p:cNvSpPr>
                <a:spLocks noChangeArrowheads="1"/>
              </p:cNvSpPr>
              <p:nvPr/>
            </p:nvSpPr>
            <p:spPr bwMode="auto">
              <a:xfrm>
                <a:off x="2686" y="296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4" name="Oval 10"/>
              <p:cNvSpPr>
                <a:spLocks noChangeArrowheads="1"/>
              </p:cNvSpPr>
              <p:nvPr/>
            </p:nvSpPr>
            <p:spPr bwMode="auto">
              <a:xfrm>
                <a:off x="2666" y="295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5" name="Oval 11"/>
              <p:cNvSpPr>
                <a:spLocks noChangeArrowheads="1"/>
              </p:cNvSpPr>
              <p:nvPr/>
            </p:nvSpPr>
            <p:spPr bwMode="auto">
              <a:xfrm>
                <a:off x="2701" y="298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6" name="Oval 12"/>
              <p:cNvSpPr>
                <a:spLocks noChangeArrowheads="1"/>
              </p:cNvSpPr>
              <p:nvPr/>
            </p:nvSpPr>
            <p:spPr bwMode="auto">
              <a:xfrm>
                <a:off x="2719" y="3001"/>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7" name="Oval 13"/>
              <p:cNvSpPr>
                <a:spLocks noChangeArrowheads="1"/>
              </p:cNvSpPr>
              <p:nvPr/>
            </p:nvSpPr>
            <p:spPr bwMode="auto">
              <a:xfrm>
                <a:off x="2737" y="3022"/>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8" name="Oval 14"/>
              <p:cNvSpPr>
                <a:spLocks noChangeArrowheads="1"/>
              </p:cNvSpPr>
              <p:nvPr/>
            </p:nvSpPr>
            <p:spPr bwMode="auto">
              <a:xfrm>
                <a:off x="2745" y="304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79" name="Oval 15"/>
              <p:cNvSpPr>
                <a:spLocks noChangeArrowheads="1"/>
              </p:cNvSpPr>
              <p:nvPr/>
            </p:nvSpPr>
            <p:spPr bwMode="auto">
              <a:xfrm>
                <a:off x="2750" y="306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0" name="Oval 16"/>
              <p:cNvSpPr>
                <a:spLocks noChangeArrowheads="1"/>
              </p:cNvSpPr>
              <p:nvPr/>
            </p:nvSpPr>
            <p:spPr bwMode="auto">
              <a:xfrm>
                <a:off x="2621" y="293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1" name="Oval 17"/>
              <p:cNvSpPr>
                <a:spLocks noChangeArrowheads="1"/>
              </p:cNvSpPr>
              <p:nvPr/>
            </p:nvSpPr>
            <p:spPr bwMode="auto">
              <a:xfrm>
                <a:off x="2599" y="293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2" name="Oval 18"/>
              <p:cNvSpPr>
                <a:spLocks noChangeArrowheads="1"/>
              </p:cNvSpPr>
              <p:nvPr/>
            </p:nvSpPr>
            <p:spPr bwMode="auto">
              <a:xfrm>
                <a:off x="2575" y="294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3" name="Oval 19"/>
              <p:cNvSpPr>
                <a:spLocks noChangeArrowheads="1"/>
              </p:cNvSpPr>
              <p:nvPr/>
            </p:nvSpPr>
            <p:spPr bwMode="auto">
              <a:xfrm>
                <a:off x="2553" y="294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4" name="Oval 20"/>
              <p:cNvSpPr>
                <a:spLocks noChangeArrowheads="1"/>
              </p:cNvSpPr>
              <p:nvPr/>
            </p:nvSpPr>
            <p:spPr bwMode="auto">
              <a:xfrm>
                <a:off x="2520" y="2958"/>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5" name="Oval 21"/>
              <p:cNvSpPr>
                <a:spLocks noChangeArrowheads="1"/>
              </p:cNvSpPr>
              <p:nvPr/>
            </p:nvSpPr>
            <p:spPr bwMode="auto">
              <a:xfrm>
                <a:off x="2501" y="297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6" name="Oval 22"/>
              <p:cNvSpPr>
                <a:spLocks noChangeArrowheads="1"/>
              </p:cNvSpPr>
              <p:nvPr/>
            </p:nvSpPr>
            <p:spPr bwMode="auto">
              <a:xfrm>
                <a:off x="2481" y="2981"/>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7" name="Oval 23"/>
              <p:cNvSpPr>
                <a:spLocks noChangeArrowheads="1"/>
              </p:cNvSpPr>
              <p:nvPr/>
            </p:nvSpPr>
            <p:spPr bwMode="auto">
              <a:xfrm>
                <a:off x="2462" y="300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8" name="Oval 24"/>
              <p:cNvSpPr>
                <a:spLocks noChangeArrowheads="1"/>
              </p:cNvSpPr>
              <p:nvPr/>
            </p:nvSpPr>
            <p:spPr bwMode="auto">
              <a:xfrm>
                <a:off x="2447" y="3024"/>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89" name="Oval 25"/>
              <p:cNvSpPr>
                <a:spLocks noChangeArrowheads="1"/>
              </p:cNvSpPr>
              <p:nvPr/>
            </p:nvSpPr>
            <p:spPr bwMode="auto">
              <a:xfrm>
                <a:off x="2439" y="3044"/>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0" name="Oval 26"/>
              <p:cNvSpPr>
                <a:spLocks noChangeArrowheads="1"/>
              </p:cNvSpPr>
              <p:nvPr/>
            </p:nvSpPr>
            <p:spPr bwMode="auto">
              <a:xfrm>
                <a:off x="2432" y="306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1" name="Oval 27"/>
              <p:cNvSpPr>
                <a:spLocks noChangeArrowheads="1"/>
              </p:cNvSpPr>
              <p:nvPr/>
            </p:nvSpPr>
            <p:spPr bwMode="auto">
              <a:xfrm>
                <a:off x="2429" y="309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2" name="Oval 28"/>
              <p:cNvSpPr>
                <a:spLocks noChangeArrowheads="1"/>
              </p:cNvSpPr>
              <p:nvPr/>
            </p:nvSpPr>
            <p:spPr bwMode="auto">
              <a:xfrm>
                <a:off x="2430" y="311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3" name="Oval 29"/>
              <p:cNvSpPr>
                <a:spLocks noChangeArrowheads="1"/>
              </p:cNvSpPr>
              <p:nvPr/>
            </p:nvSpPr>
            <p:spPr bwMode="auto">
              <a:xfrm>
                <a:off x="2436" y="313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4" name="Oval 30"/>
              <p:cNvSpPr>
                <a:spLocks noChangeArrowheads="1"/>
              </p:cNvSpPr>
              <p:nvPr/>
            </p:nvSpPr>
            <p:spPr bwMode="auto">
              <a:xfrm>
                <a:off x="2753" y="308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5" name="Oval 31"/>
              <p:cNvSpPr>
                <a:spLocks noChangeArrowheads="1"/>
              </p:cNvSpPr>
              <p:nvPr/>
            </p:nvSpPr>
            <p:spPr bwMode="auto">
              <a:xfrm>
                <a:off x="2756" y="310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6" name="Oval 32"/>
              <p:cNvSpPr>
                <a:spLocks noChangeArrowheads="1"/>
              </p:cNvSpPr>
              <p:nvPr/>
            </p:nvSpPr>
            <p:spPr bwMode="auto">
              <a:xfrm>
                <a:off x="2755" y="312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7" name="Oval 33"/>
              <p:cNvSpPr>
                <a:spLocks noChangeArrowheads="1"/>
              </p:cNvSpPr>
              <p:nvPr/>
            </p:nvSpPr>
            <p:spPr bwMode="auto">
              <a:xfrm>
                <a:off x="2748" y="3152"/>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8" name="Oval 34"/>
              <p:cNvSpPr>
                <a:spLocks noChangeArrowheads="1"/>
              </p:cNvSpPr>
              <p:nvPr/>
            </p:nvSpPr>
            <p:spPr bwMode="auto">
              <a:xfrm>
                <a:off x="2721" y="3184"/>
                <a:ext cx="23"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299" name="Oval 35"/>
              <p:cNvSpPr>
                <a:spLocks noChangeArrowheads="1"/>
              </p:cNvSpPr>
              <p:nvPr/>
            </p:nvSpPr>
            <p:spPr bwMode="auto">
              <a:xfrm>
                <a:off x="2741" y="3171"/>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0" name="Oval 36"/>
              <p:cNvSpPr>
                <a:spLocks noChangeArrowheads="1"/>
              </p:cNvSpPr>
              <p:nvPr/>
            </p:nvSpPr>
            <p:spPr bwMode="auto">
              <a:xfrm>
                <a:off x="2712" y="320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1" name="Oval 37"/>
              <p:cNvSpPr>
                <a:spLocks noChangeArrowheads="1"/>
              </p:cNvSpPr>
              <p:nvPr/>
            </p:nvSpPr>
            <p:spPr bwMode="auto">
              <a:xfrm>
                <a:off x="2695" y="321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2" name="Oval 38"/>
              <p:cNvSpPr>
                <a:spLocks noChangeArrowheads="1"/>
              </p:cNvSpPr>
              <p:nvPr/>
            </p:nvSpPr>
            <p:spPr bwMode="auto">
              <a:xfrm>
                <a:off x="2679" y="322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3" name="Oval 39"/>
              <p:cNvSpPr>
                <a:spLocks noChangeArrowheads="1"/>
              </p:cNvSpPr>
              <p:nvPr/>
            </p:nvSpPr>
            <p:spPr bwMode="auto">
              <a:xfrm>
                <a:off x="2661" y="324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4" name="Oval 40"/>
              <p:cNvSpPr>
                <a:spLocks noChangeArrowheads="1"/>
              </p:cNvSpPr>
              <p:nvPr/>
            </p:nvSpPr>
            <p:spPr bwMode="auto">
              <a:xfrm>
                <a:off x="2636" y="324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5" name="Oval 41"/>
              <p:cNvSpPr>
                <a:spLocks noChangeArrowheads="1"/>
              </p:cNvSpPr>
              <p:nvPr/>
            </p:nvSpPr>
            <p:spPr bwMode="auto">
              <a:xfrm>
                <a:off x="2614" y="325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6" name="Oval 42"/>
              <p:cNvSpPr>
                <a:spLocks noChangeArrowheads="1"/>
              </p:cNvSpPr>
              <p:nvPr/>
            </p:nvSpPr>
            <p:spPr bwMode="auto">
              <a:xfrm>
                <a:off x="2439" y="3158"/>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7" name="Oval 43"/>
              <p:cNvSpPr>
                <a:spLocks noChangeArrowheads="1"/>
              </p:cNvSpPr>
              <p:nvPr/>
            </p:nvSpPr>
            <p:spPr bwMode="auto">
              <a:xfrm>
                <a:off x="2451" y="317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8" name="Oval 44"/>
              <p:cNvSpPr>
                <a:spLocks noChangeArrowheads="1"/>
              </p:cNvSpPr>
              <p:nvPr/>
            </p:nvSpPr>
            <p:spPr bwMode="auto">
              <a:xfrm>
                <a:off x="2463" y="3194"/>
                <a:ext cx="23"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09" name="Oval 45"/>
              <p:cNvSpPr>
                <a:spLocks noChangeArrowheads="1"/>
              </p:cNvSpPr>
              <p:nvPr/>
            </p:nvSpPr>
            <p:spPr bwMode="auto">
              <a:xfrm>
                <a:off x="2479" y="321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10" name="Oval 46"/>
              <p:cNvSpPr>
                <a:spLocks noChangeArrowheads="1"/>
              </p:cNvSpPr>
              <p:nvPr/>
            </p:nvSpPr>
            <p:spPr bwMode="auto">
              <a:xfrm>
                <a:off x="2494" y="3224"/>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11" name="Oval 47"/>
              <p:cNvSpPr>
                <a:spLocks noChangeArrowheads="1"/>
              </p:cNvSpPr>
              <p:nvPr/>
            </p:nvSpPr>
            <p:spPr bwMode="auto">
              <a:xfrm>
                <a:off x="2516" y="323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12" name="Oval 48"/>
              <p:cNvSpPr>
                <a:spLocks noChangeArrowheads="1"/>
              </p:cNvSpPr>
              <p:nvPr/>
            </p:nvSpPr>
            <p:spPr bwMode="auto">
              <a:xfrm>
                <a:off x="2589" y="325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13" name="Oval 49"/>
              <p:cNvSpPr>
                <a:spLocks noChangeArrowheads="1"/>
              </p:cNvSpPr>
              <p:nvPr/>
            </p:nvSpPr>
            <p:spPr bwMode="auto">
              <a:xfrm>
                <a:off x="2538" y="324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14" name="Oval 50"/>
              <p:cNvSpPr>
                <a:spLocks noChangeArrowheads="1"/>
              </p:cNvSpPr>
              <p:nvPr/>
            </p:nvSpPr>
            <p:spPr bwMode="auto">
              <a:xfrm>
                <a:off x="2563" y="3255"/>
                <a:ext cx="22" cy="22"/>
              </a:xfrm>
              <a:prstGeom prst="ellipse">
                <a:avLst/>
              </a:prstGeom>
              <a:solidFill>
                <a:srgbClr val="FFCC00"/>
              </a:solidFill>
              <a:ln w="9525">
                <a:solidFill>
                  <a:srgbClr val="000000"/>
                </a:solidFill>
                <a:round/>
                <a:headEnd/>
                <a:tailEnd/>
              </a:ln>
            </p:spPr>
            <p:txBody>
              <a:bodyPr wrap="none" anchor="ctr"/>
              <a:lstStyle/>
              <a:p>
                <a:endParaRPr lang="de-DE"/>
              </a:p>
            </p:txBody>
          </p:sp>
        </p:grpSp>
        <p:grpSp>
          <p:nvGrpSpPr>
            <p:cNvPr id="523315" name="Group 51"/>
            <p:cNvGrpSpPr>
              <a:grpSpLocks/>
            </p:cNvGrpSpPr>
            <p:nvPr/>
          </p:nvGrpSpPr>
          <p:grpSpPr bwMode="auto">
            <a:xfrm>
              <a:off x="560" y="1236"/>
              <a:ext cx="902" cy="963"/>
              <a:chOff x="2409" y="2870"/>
              <a:chExt cx="386" cy="378"/>
            </a:xfrm>
          </p:grpSpPr>
          <p:sp>
            <p:nvSpPr>
              <p:cNvPr id="523316" name="Freeform 52"/>
              <p:cNvSpPr>
                <a:spLocks/>
              </p:cNvSpPr>
              <p:nvPr/>
            </p:nvSpPr>
            <p:spPr bwMode="auto">
              <a:xfrm>
                <a:off x="2546" y="2870"/>
                <a:ext cx="241" cy="202"/>
              </a:xfrm>
              <a:custGeom>
                <a:avLst/>
                <a:gdLst/>
                <a:ahLst/>
                <a:cxnLst>
                  <a:cxn ang="0">
                    <a:pos x="27" y="21"/>
                  </a:cxn>
                  <a:cxn ang="0">
                    <a:pos x="31" y="21"/>
                  </a:cxn>
                  <a:cxn ang="0">
                    <a:pos x="48" y="9"/>
                  </a:cxn>
                  <a:cxn ang="0">
                    <a:pos x="48" y="13"/>
                  </a:cxn>
                  <a:cxn ang="0">
                    <a:pos x="63" y="16"/>
                  </a:cxn>
                  <a:cxn ang="0">
                    <a:pos x="66" y="18"/>
                  </a:cxn>
                  <a:cxn ang="0">
                    <a:pos x="79" y="30"/>
                  </a:cxn>
                  <a:cxn ang="0">
                    <a:pos x="60" y="12"/>
                  </a:cxn>
                  <a:cxn ang="0">
                    <a:pos x="84" y="19"/>
                  </a:cxn>
                  <a:cxn ang="0">
                    <a:pos x="79" y="19"/>
                  </a:cxn>
                  <a:cxn ang="0">
                    <a:pos x="67" y="3"/>
                  </a:cxn>
                  <a:cxn ang="0">
                    <a:pos x="97" y="18"/>
                  </a:cxn>
                  <a:cxn ang="0">
                    <a:pos x="105" y="15"/>
                  </a:cxn>
                  <a:cxn ang="0">
                    <a:pos x="112" y="28"/>
                  </a:cxn>
                  <a:cxn ang="0">
                    <a:pos x="100" y="16"/>
                  </a:cxn>
                  <a:cxn ang="0">
                    <a:pos x="129" y="24"/>
                  </a:cxn>
                  <a:cxn ang="0">
                    <a:pos x="126" y="22"/>
                  </a:cxn>
                  <a:cxn ang="0">
                    <a:pos x="145" y="42"/>
                  </a:cxn>
                  <a:cxn ang="0">
                    <a:pos x="145" y="39"/>
                  </a:cxn>
                  <a:cxn ang="0">
                    <a:pos x="144" y="40"/>
                  </a:cxn>
                  <a:cxn ang="0">
                    <a:pos x="151" y="49"/>
                  </a:cxn>
                  <a:cxn ang="0">
                    <a:pos x="160" y="45"/>
                  </a:cxn>
                  <a:cxn ang="0">
                    <a:pos x="142" y="33"/>
                  </a:cxn>
                  <a:cxn ang="0">
                    <a:pos x="162" y="57"/>
                  </a:cxn>
                  <a:cxn ang="0">
                    <a:pos x="175" y="63"/>
                  </a:cxn>
                  <a:cxn ang="0">
                    <a:pos x="175" y="58"/>
                  </a:cxn>
                  <a:cxn ang="0">
                    <a:pos x="178" y="67"/>
                  </a:cxn>
                  <a:cxn ang="0">
                    <a:pos x="195" y="76"/>
                  </a:cxn>
                  <a:cxn ang="0">
                    <a:pos x="196" y="82"/>
                  </a:cxn>
                  <a:cxn ang="0">
                    <a:pos x="190" y="72"/>
                  </a:cxn>
                  <a:cxn ang="0">
                    <a:pos x="205" y="94"/>
                  </a:cxn>
                  <a:cxn ang="0">
                    <a:pos x="223" y="108"/>
                  </a:cxn>
                  <a:cxn ang="0">
                    <a:pos x="205" y="88"/>
                  </a:cxn>
                  <a:cxn ang="0">
                    <a:pos x="216" y="97"/>
                  </a:cxn>
                  <a:cxn ang="0">
                    <a:pos x="231" y="139"/>
                  </a:cxn>
                  <a:cxn ang="0">
                    <a:pos x="237" y="138"/>
                  </a:cxn>
                  <a:cxn ang="0">
                    <a:pos x="228" y="151"/>
                  </a:cxn>
                  <a:cxn ang="0">
                    <a:pos x="231" y="171"/>
                  </a:cxn>
                  <a:cxn ang="0">
                    <a:pos x="232" y="175"/>
                  </a:cxn>
                  <a:cxn ang="0">
                    <a:pos x="238" y="190"/>
                  </a:cxn>
                </a:cxnLst>
                <a:rect l="0" t="0" r="r" b="b"/>
                <a:pathLst>
                  <a:path w="241" h="202">
                    <a:moveTo>
                      <a:pt x="10" y="30"/>
                    </a:moveTo>
                    <a:cubicBezTo>
                      <a:pt x="16" y="24"/>
                      <a:pt x="19" y="22"/>
                      <a:pt x="27" y="21"/>
                    </a:cubicBezTo>
                    <a:cubicBezTo>
                      <a:pt x="26" y="19"/>
                      <a:pt x="24" y="16"/>
                      <a:pt x="24" y="16"/>
                    </a:cubicBezTo>
                    <a:cubicBezTo>
                      <a:pt x="14" y="20"/>
                      <a:pt x="0" y="18"/>
                      <a:pt x="31" y="21"/>
                    </a:cubicBezTo>
                    <a:cubicBezTo>
                      <a:pt x="29" y="18"/>
                      <a:pt x="30" y="20"/>
                      <a:pt x="33" y="15"/>
                    </a:cubicBezTo>
                    <a:cubicBezTo>
                      <a:pt x="33" y="15"/>
                      <a:pt x="43" y="10"/>
                      <a:pt x="48" y="9"/>
                    </a:cubicBezTo>
                    <a:cubicBezTo>
                      <a:pt x="53" y="12"/>
                      <a:pt x="57" y="14"/>
                      <a:pt x="60" y="19"/>
                    </a:cubicBezTo>
                    <a:cubicBezTo>
                      <a:pt x="52" y="24"/>
                      <a:pt x="52" y="20"/>
                      <a:pt x="48" y="13"/>
                    </a:cubicBezTo>
                    <a:cubicBezTo>
                      <a:pt x="60" y="4"/>
                      <a:pt x="40" y="19"/>
                      <a:pt x="57" y="13"/>
                    </a:cubicBezTo>
                    <a:cubicBezTo>
                      <a:pt x="59" y="14"/>
                      <a:pt x="62" y="14"/>
                      <a:pt x="63" y="16"/>
                    </a:cubicBezTo>
                    <a:cubicBezTo>
                      <a:pt x="64" y="18"/>
                      <a:pt x="59" y="21"/>
                      <a:pt x="61" y="22"/>
                    </a:cubicBezTo>
                    <a:cubicBezTo>
                      <a:pt x="63" y="23"/>
                      <a:pt x="64" y="19"/>
                      <a:pt x="66" y="18"/>
                    </a:cubicBezTo>
                    <a:cubicBezTo>
                      <a:pt x="69" y="17"/>
                      <a:pt x="73" y="17"/>
                      <a:pt x="76" y="16"/>
                    </a:cubicBezTo>
                    <a:cubicBezTo>
                      <a:pt x="79" y="18"/>
                      <a:pt x="91" y="23"/>
                      <a:pt x="79" y="30"/>
                    </a:cubicBezTo>
                    <a:cubicBezTo>
                      <a:pt x="74" y="33"/>
                      <a:pt x="79" y="17"/>
                      <a:pt x="72" y="13"/>
                    </a:cubicBezTo>
                    <a:cubicBezTo>
                      <a:pt x="69" y="11"/>
                      <a:pt x="64" y="12"/>
                      <a:pt x="60" y="12"/>
                    </a:cubicBezTo>
                    <a:cubicBezTo>
                      <a:pt x="66" y="3"/>
                      <a:pt x="70" y="7"/>
                      <a:pt x="67" y="16"/>
                    </a:cubicBezTo>
                    <a:cubicBezTo>
                      <a:pt x="73" y="17"/>
                      <a:pt x="79" y="16"/>
                      <a:pt x="84" y="19"/>
                    </a:cubicBezTo>
                    <a:cubicBezTo>
                      <a:pt x="86" y="20"/>
                      <a:pt x="84" y="24"/>
                      <a:pt x="82" y="24"/>
                    </a:cubicBezTo>
                    <a:cubicBezTo>
                      <a:pt x="80" y="24"/>
                      <a:pt x="80" y="21"/>
                      <a:pt x="79" y="19"/>
                    </a:cubicBezTo>
                    <a:cubicBezTo>
                      <a:pt x="89" y="15"/>
                      <a:pt x="95" y="22"/>
                      <a:pt x="91" y="15"/>
                    </a:cubicBezTo>
                    <a:cubicBezTo>
                      <a:pt x="80" y="17"/>
                      <a:pt x="76" y="8"/>
                      <a:pt x="67" y="3"/>
                    </a:cubicBezTo>
                    <a:cubicBezTo>
                      <a:pt x="74" y="0"/>
                      <a:pt x="76" y="2"/>
                      <a:pt x="82" y="6"/>
                    </a:cubicBezTo>
                    <a:cubicBezTo>
                      <a:pt x="77" y="12"/>
                      <a:pt x="90" y="14"/>
                      <a:pt x="97" y="18"/>
                    </a:cubicBezTo>
                    <a:cubicBezTo>
                      <a:pt x="102" y="28"/>
                      <a:pt x="96" y="17"/>
                      <a:pt x="97" y="16"/>
                    </a:cubicBezTo>
                    <a:cubicBezTo>
                      <a:pt x="99" y="14"/>
                      <a:pt x="102" y="15"/>
                      <a:pt x="105" y="15"/>
                    </a:cubicBezTo>
                    <a:cubicBezTo>
                      <a:pt x="108" y="15"/>
                      <a:pt x="113" y="13"/>
                      <a:pt x="114" y="16"/>
                    </a:cubicBezTo>
                    <a:cubicBezTo>
                      <a:pt x="116" y="20"/>
                      <a:pt x="114" y="25"/>
                      <a:pt x="112" y="28"/>
                    </a:cubicBezTo>
                    <a:cubicBezTo>
                      <a:pt x="111" y="29"/>
                      <a:pt x="110" y="25"/>
                      <a:pt x="109" y="24"/>
                    </a:cubicBezTo>
                    <a:cubicBezTo>
                      <a:pt x="100" y="29"/>
                      <a:pt x="99" y="26"/>
                      <a:pt x="100" y="16"/>
                    </a:cubicBezTo>
                    <a:cubicBezTo>
                      <a:pt x="108" y="24"/>
                      <a:pt x="105" y="17"/>
                      <a:pt x="115" y="19"/>
                    </a:cubicBezTo>
                    <a:cubicBezTo>
                      <a:pt x="120" y="27"/>
                      <a:pt x="121" y="21"/>
                      <a:pt x="129" y="24"/>
                    </a:cubicBezTo>
                    <a:cubicBezTo>
                      <a:pt x="126" y="31"/>
                      <a:pt x="127" y="40"/>
                      <a:pt x="120" y="33"/>
                    </a:cubicBezTo>
                    <a:cubicBezTo>
                      <a:pt x="117" y="26"/>
                      <a:pt x="119" y="25"/>
                      <a:pt x="126" y="22"/>
                    </a:cubicBezTo>
                    <a:cubicBezTo>
                      <a:pt x="135" y="27"/>
                      <a:pt x="127" y="32"/>
                      <a:pt x="139" y="30"/>
                    </a:cubicBezTo>
                    <a:cubicBezTo>
                      <a:pt x="147" y="31"/>
                      <a:pt x="148" y="34"/>
                      <a:pt x="145" y="42"/>
                    </a:cubicBezTo>
                    <a:cubicBezTo>
                      <a:pt x="144" y="36"/>
                      <a:pt x="137" y="28"/>
                      <a:pt x="147" y="34"/>
                    </a:cubicBezTo>
                    <a:cubicBezTo>
                      <a:pt x="146" y="36"/>
                      <a:pt x="147" y="39"/>
                      <a:pt x="145" y="39"/>
                    </a:cubicBezTo>
                    <a:cubicBezTo>
                      <a:pt x="143" y="39"/>
                      <a:pt x="136" y="31"/>
                      <a:pt x="126" y="30"/>
                    </a:cubicBezTo>
                    <a:cubicBezTo>
                      <a:pt x="136" y="21"/>
                      <a:pt x="139" y="30"/>
                      <a:pt x="144" y="40"/>
                    </a:cubicBezTo>
                    <a:cubicBezTo>
                      <a:pt x="139" y="52"/>
                      <a:pt x="143" y="39"/>
                      <a:pt x="150" y="42"/>
                    </a:cubicBezTo>
                    <a:cubicBezTo>
                      <a:pt x="152" y="43"/>
                      <a:pt x="151" y="47"/>
                      <a:pt x="151" y="49"/>
                    </a:cubicBezTo>
                    <a:cubicBezTo>
                      <a:pt x="155" y="42"/>
                      <a:pt x="159" y="38"/>
                      <a:pt x="163" y="49"/>
                    </a:cubicBezTo>
                    <a:cubicBezTo>
                      <a:pt x="164" y="51"/>
                      <a:pt x="160" y="43"/>
                      <a:pt x="160" y="45"/>
                    </a:cubicBezTo>
                    <a:cubicBezTo>
                      <a:pt x="160" y="47"/>
                      <a:pt x="162" y="49"/>
                      <a:pt x="163" y="51"/>
                    </a:cubicBezTo>
                    <a:cubicBezTo>
                      <a:pt x="155" y="62"/>
                      <a:pt x="147" y="39"/>
                      <a:pt x="142" y="33"/>
                    </a:cubicBezTo>
                    <a:cubicBezTo>
                      <a:pt x="148" y="23"/>
                      <a:pt x="151" y="36"/>
                      <a:pt x="159" y="39"/>
                    </a:cubicBezTo>
                    <a:cubicBezTo>
                      <a:pt x="160" y="46"/>
                      <a:pt x="163" y="50"/>
                      <a:pt x="162" y="57"/>
                    </a:cubicBezTo>
                    <a:cubicBezTo>
                      <a:pt x="159" y="49"/>
                      <a:pt x="165" y="44"/>
                      <a:pt x="168" y="55"/>
                    </a:cubicBezTo>
                    <a:cubicBezTo>
                      <a:pt x="177" y="54"/>
                      <a:pt x="178" y="55"/>
                      <a:pt x="175" y="63"/>
                    </a:cubicBezTo>
                    <a:cubicBezTo>
                      <a:pt x="174" y="62"/>
                      <a:pt x="165" y="57"/>
                      <a:pt x="172" y="54"/>
                    </a:cubicBezTo>
                    <a:cubicBezTo>
                      <a:pt x="173" y="53"/>
                      <a:pt x="174" y="57"/>
                      <a:pt x="175" y="58"/>
                    </a:cubicBezTo>
                    <a:cubicBezTo>
                      <a:pt x="180" y="65"/>
                      <a:pt x="175" y="62"/>
                      <a:pt x="184" y="66"/>
                    </a:cubicBezTo>
                    <a:cubicBezTo>
                      <a:pt x="190" y="84"/>
                      <a:pt x="183" y="81"/>
                      <a:pt x="178" y="67"/>
                    </a:cubicBezTo>
                    <a:cubicBezTo>
                      <a:pt x="193" y="64"/>
                      <a:pt x="173" y="66"/>
                      <a:pt x="181" y="73"/>
                    </a:cubicBezTo>
                    <a:cubicBezTo>
                      <a:pt x="185" y="76"/>
                      <a:pt x="190" y="75"/>
                      <a:pt x="195" y="76"/>
                    </a:cubicBezTo>
                    <a:cubicBezTo>
                      <a:pt x="197" y="84"/>
                      <a:pt x="200" y="81"/>
                      <a:pt x="207" y="84"/>
                    </a:cubicBezTo>
                    <a:cubicBezTo>
                      <a:pt x="195" y="93"/>
                      <a:pt x="208" y="80"/>
                      <a:pt x="196" y="82"/>
                    </a:cubicBezTo>
                    <a:cubicBezTo>
                      <a:pt x="195" y="80"/>
                      <a:pt x="193" y="78"/>
                      <a:pt x="192" y="76"/>
                    </a:cubicBezTo>
                    <a:cubicBezTo>
                      <a:pt x="191" y="75"/>
                      <a:pt x="189" y="71"/>
                      <a:pt x="190" y="72"/>
                    </a:cubicBezTo>
                    <a:cubicBezTo>
                      <a:pt x="193" y="73"/>
                      <a:pt x="199" y="79"/>
                      <a:pt x="199" y="79"/>
                    </a:cubicBezTo>
                    <a:cubicBezTo>
                      <a:pt x="204" y="93"/>
                      <a:pt x="196" y="87"/>
                      <a:pt x="205" y="94"/>
                    </a:cubicBezTo>
                    <a:cubicBezTo>
                      <a:pt x="208" y="102"/>
                      <a:pt x="217" y="100"/>
                      <a:pt x="208" y="105"/>
                    </a:cubicBezTo>
                    <a:cubicBezTo>
                      <a:pt x="214" y="88"/>
                      <a:pt x="214" y="105"/>
                      <a:pt x="223" y="108"/>
                    </a:cubicBezTo>
                    <a:cubicBezTo>
                      <a:pt x="222" y="131"/>
                      <a:pt x="218" y="129"/>
                      <a:pt x="216" y="115"/>
                    </a:cubicBezTo>
                    <a:cubicBezTo>
                      <a:pt x="218" y="104"/>
                      <a:pt x="213" y="96"/>
                      <a:pt x="205" y="88"/>
                    </a:cubicBezTo>
                    <a:cubicBezTo>
                      <a:pt x="207" y="87"/>
                      <a:pt x="208" y="84"/>
                      <a:pt x="210" y="85"/>
                    </a:cubicBezTo>
                    <a:cubicBezTo>
                      <a:pt x="213" y="88"/>
                      <a:pt x="216" y="97"/>
                      <a:pt x="216" y="97"/>
                    </a:cubicBezTo>
                    <a:cubicBezTo>
                      <a:pt x="217" y="104"/>
                      <a:pt x="220" y="109"/>
                      <a:pt x="217" y="115"/>
                    </a:cubicBezTo>
                    <a:cubicBezTo>
                      <a:pt x="222" y="125"/>
                      <a:pt x="220" y="137"/>
                      <a:pt x="231" y="139"/>
                    </a:cubicBezTo>
                    <a:cubicBezTo>
                      <a:pt x="227" y="156"/>
                      <a:pt x="227" y="138"/>
                      <a:pt x="226" y="132"/>
                    </a:cubicBezTo>
                    <a:cubicBezTo>
                      <a:pt x="232" y="123"/>
                      <a:pt x="234" y="131"/>
                      <a:pt x="237" y="138"/>
                    </a:cubicBezTo>
                    <a:cubicBezTo>
                      <a:pt x="235" y="146"/>
                      <a:pt x="234" y="147"/>
                      <a:pt x="226" y="150"/>
                    </a:cubicBezTo>
                    <a:cubicBezTo>
                      <a:pt x="219" y="160"/>
                      <a:pt x="225" y="150"/>
                      <a:pt x="228" y="151"/>
                    </a:cubicBezTo>
                    <a:cubicBezTo>
                      <a:pt x="231" y="152"/>
                      <a:pt x="230" y="157"/>
                      <a:pt x="232" y="160"/>
                    </a:cubicBezTo>
                    <a:cubicBezTo>
                      <a:pt x="232" y="164"/>
                      <a:pt x="229" y="168"/>
                      <a:pt x="231" y="171"/>
                    </a:cubicBezTo>
                    <a:cubicBezTo>
                      <a:pt x="233" y="173"/>
                      <a:pt x="233" y="160"/>
                      <a:pt x="234" y="163"/>
                    </a:cubicBezTo>
                    <a:cubicBezTo>
                      <a:pt x="235" y="167"/>
                      <a:pt x="233" y="171"/>
                      <a:pt x="232" y="175"/>
                    </a:cubicBezTo>
                    <a:cubicBezTo>
                      <a:pt x="239" y="177"/>
                      <a:pt x="241" y="185"/>
                      <a:pt x="232" y="181"/>
                    </a:cubicBezTo>
                    <a:cubicBezTo>
                      <a:pt x="233" y="184"/>
                      <a:pt x="237" y="187"/>
                      <a:pt x="238" y="190"/>
                    </a:cubicBezTo>
                    <a:cubicBezTo>
                      <a:pt x="239" y="194"/>
                      <a:pt x="234" y="202"/>
                      <a:pt x="234" y="202"/>
                    </a:cubicBezTo>
                  </a:path>
                </a:pathLst>
              </a:custGeom>
              <a:noFill/>
              <a:ln w="9525">
                <a:solidFill>
                  <a:srgbClr val="000000"/>
                </a:solidFill>
                <a:round/>
                <a:headEnd/>
                <a:tailEnd/>
              </a:ln>
              <a:effectLst/>
            </p:spPr>
            <p:txBody>
              <a:bodyPr/>
              <a:lstStyle/>
              <a:p>
                <a:endParaRPr lang="de-DE"/>
              </a:p>
            </p:txBody>
          </p:sp>
          <p:sp>
            <p:nvSpPr>
              <p:cNvPr id="523317" name="Freeform 53"/>
              <p:cNvSpPr>
                <a:spLocks/>
              </p:cNvSpPr>
              <p:nvPr/>
            </p:nvSpPr>
            <p:spPr bwMode="auto">
              <a:xfrm>
                <a:off x="2409" y="2870"/>
                <a:ext cx="386" cy="378"/>
              </a:xfrm>
              <a:custGeom>
                <a:avLst/>
                <a:gdLst/>
                <a:ahLst/>
                <a:cxnLst>
                  <a:cxn ang="0">
                    <a:pos x="372" y="210"/>
                  </a:cxn>
                  <a:cxn ang="0">
                    <a:pos x="374" y="234"/>
                  </a:cxn>
                  <a:cxn ang="0">
                    <a:pos x="371" y="234"/>
                  </a:cxn>
                  <a:cxn ang="0">
                    <a:pos x="363" y="258"/>
                  </a:cxn>
                  <a:cxn ang="0">
                    <a:pos x="351" y="270"/>
                  </a:cxn>
                  <a:cxn ang="0">
                    <a:pos x="351" y="280"/>
                  </a:cxn>
                  <a:cxn ang="0">
                    <a:pos x="342" y="291"/>
                  </a:cxn>
                  <a:cxn ang="0">
                    <a:pos x="327" y="306"/>
                  </a:cxn>
                  <a:cxn ang="0">
                    <a:pos x="330" y="312"/>
                  </a:cxn>
                  <a:cxn ang="0">
                    <a:pos x="312" y="318"/>
                  </a:cxn>
                  <a:cxn ang="0">
                    <a:pos x="305" y="322"/>
                  </a:cxn>
                  <a:cxn ang="0">
                    <a:pos x="288" y="348"/>
                  </a:cxn>
                  <a:cxn ang="0">
                    <a:pos x="285" y="348"/>
                  </a:cxn>
                  <a:cxn ang="0">
                    <a:pos x="255" y="349"/>
                  </a:cxn>
                  <a:cxn ang="0">
                    <a:pos x="245" y="351"/>
                  </a:cxn>
                  <a:cxn ang="0">
                    <a:pos x="248" y="355"/>
                  </a:cxn>
                  <a:cxn ang="0">
                    <a:pos x="240" y="360"/>
                  </a:cxn>
                  <a:cxn ang="0">
                    <a:pos x="203" y="361"/>
                  </a:cxn>
                  <a:cxn ang="0">
                    <a:pos x="221" y="363"/>
                  </a:cxn>
                  <a:cxn ang="0">
                    <a:pos x="180" y="361"/>
                  </a:cxn>
                  <a:cxn ang="0">
                    <a:pos x="180" y="366"/>
                  </a:cxn>
                  <a:cxn ang="0">
                    <a:pos x="146" y="355"/>
                  </a:cxn>
                  <a:cxn ang="0">
                    <a:pos x="123" y="343"/>
                  </a:cxn>
                  <a:cxn ang="0">
                    <a:pos x="105" y="336"/>
                  </a:cxn>
                  <a:cxn ang="0">
                    <a:pos x="101" y="336"/>
                  </a:cxn>
                  <a:cxn ang="0">
                    <a:pos x="80" y="316"/>
                  </a:cxn>
                  <a:cxn ang="0">
                    <a:pos x="65" y="306"/>
                  </a:cxn>
                  <a:cxn ang="0">
                    <a:pos x="45" y="280"/>
                  </a:cxn>
                  <a:cxn ang="0">
                    <a:pos x="32" y="256"/>
                  </a:cxn>
                  <a:cxn ang="0">
                    <a:pos x="26" y="262"/>
                  </a:cxn>
                  <a:cxn ang="0">
                    <a:pos x="24" y="240"/>
                  </a:cxn>
                  <a:cxn ang="0">
                    <a:pos x="20" y="226"/>
                  </a:cxn>
                  <a:cxn ang="0">
                    <a:pos x="11" y="219"/>
                  </a:cxn>
                  <a:cxn ang="0">
                    <a:pos x="15" y="204"/>
                  </a:cxn>
                  <a:cxn ang="0">
                    <a:pos x="3" y="190"/>
                  </a:cxn>
                  <a:cxn ang="0">
                    <a:pos x="14" y="177"/>
                  </a:cxn>
                  <a:cxn ang="0">
                    <a:pos x="12" y="186"/>
                  </a:cxn>
                  <a:cxn ang="0">
                    <a:pos x="18" y="163"/>
                  </a:cxn>
                  <a:cxn ang="0">
                    <a:pos x="12" y="147"/>
                  </a:cxn>
                  <a:cxn ang="0">
                    <a:pos x="23" y="141"/>
                  </a:cxn>
                  <a:cxn ang="0">
                    <a:pos x="30" y="150"/>
                  </a:cxn>
                  <a:cxn ang="0">
                    <a:pos x="24" y="132"/>
                  </a:cxn>
                  <a:cxn ang="0">
                    <a:pos x="26" y="111"/>
                  </a:cxn>
                  <a:cxn ang="0">
                    <a:pos x="48" y="88"/>
                  </a:cxn>
                  <a:cxn ang="0">
                    <a:pos x="41" y="88"/>
                  </a:cxn>
                  <a:cxn ang="0">
                    <a:pos x="56" y="73"/>
                  </a:cxn>
                  <a:cxn ang="0">
                    <a:pos x="57" y="72"/>
                  </a:cxn>
                  <a:cxn ang="0">
                    <a:pos x="72" y="43"/>
                  </a:cxn>
                  <a:cxn ang="0">
                    <a:pos x="93" y="28"/>
                  </a:cxn>
                  <a:cxn ang="0">
                    <a:pos x="108" y="30"/>
                  </a:cxn>
                  <a:cxn ang="0">
                    <a:pos x="122" y="34"/>
                  </a:cxn>
                  <a:cxn ang="0">
                    <a:pos x="135" y="18"/>
                  </a:cxn>
                  <a:cxn ang="0">
                    <a:pos x="162" y="1"/>
                  </a:cxn>
                </a:cxnLst>
                <a:rect l="0" t="0" r="r" b="b"/>
                <a:pathLst>
                  <a:path w="386" h="378">
                    <a:moveTo>
                      <a:pt x="372" y="201"/>
                    </a:moveTo>
                    <a:cubicBezTo>
                      <a:pt x="382" y="198"/>
                      <a:pt x="386" y="201"/>
                      <a:pt x="377" y="208"/>
                    </a:cubicBezTo>
                    <a:cubicBezTo>
                      <a:pt x="375" y="207"/>
                      <a:pt x="373" y="204"/>
                      <a:pt x="371" y="205"/>
                    </a:cubicBezTo>
                    <a:cubicBezTo>
                      <a:pt x="369" y="206"/>
                      <a:pt x="372" y="208"/>
                      <a:pt x="372" y="210"/>
                    </a:cubicBezTo>
                    <a:cubicBezTo>
                      <a:pt x="372" y="212"/>
                      <a:pt x="370" y="218"/>
                      <a:pt x="371" y="216"/>
                    </a:cubicBezTo>
                    <a:cubicBezTo>
                      <a:pt x="379" y="203"/>
                      <a:pt x="370" y="206"/>
                      <a:pt x="380" y="204"/>
                    </a:cubicBezTo>
                    <a:cubicBezTo>
                      <a:pt x="381" y="212"/>
                      <a:pt x="382" y="216"/>
                      <a:pt x="375" y="220"/>
                    </a:cubicBezTo>
                    <a:cubicBezTo>
                      <a:pt x="375" y="225"/>
                      <a:pt x="376" y="230"/>
                      <a:pt x="374" y="234"/>
                    </a:cubicBezTo>
                    <a:cubicBezTo>
                      <a:pt x="373" y="236"/>
                      <a:pt x="370" y="234"/>
                      <a:pt x="369" y="232"/>
                    </a:cubicBezTo>
                    <a:cubicBezTo>
                      <a:pt x="368" y="230"/>
                      <a:pt x="371" y="229"/>
                      <a:pt x="372" y="228"/>
                    </a:cubicBezTo>
                    <a:cubicBezTo>
                      <a:pt x="377" y="238"/>
                      <a:pt x="365" y="241"/>
                      <a:pt x="357" y="243"/>
                    </a:cubicBezTo>
                    <a:cubicBezTo>
                      <a:pt x="354" y="230"/>
                      <a:pt x="356" y="232"/>
                      <a:pt x="371" y="234"/>
                    </a:cubicBezTo>
                    <a:cubicBezTo>
                      <a:pt x="371" y="238"/>
                      <a:pt x="374" y="243"/>
                      <a:pt x="372" y="246"/>
                    </a:cubicBezTo>
                    <a:cubicBezTo>
                      <a:pt x="371" y="248"/>
                      <a:pt x="366" y="246"/>
                      <a:pt x="365" y="244"/>
                    </a:cubicBezTo>
                    <a:cubicBezTo>
                      <a:pt x="364" y="243"/>
                      <a:pt x="367" y="241"/>
                      <a:pt x="368" y="240"/>
                    </a:cubicBezTo>
                    <a:cubicBezTo>
                      <a:pt x="371" y="250"/>
                      <a:pt x="373" y="254"/>
                      <a:pt x="363" y="258"/>
                    </a:cubicBezTo>
                    <a:cubicBezTo>
                      <a:pt x="361" y="243"/>
                      <a:pt x="370" y="255"/>
                      <a:pt x="360" y="261"/>
                    </a:cubicBezTo>
                    <a:cubicBezTo>
                      <a:pt x="364" y="270"/>
                      <a:pt x="355" y="267"/>
                      <a:pt x="350" y="265"/>
                    </a:cubicBezTo>
                    <a:cubicBezTo>
                      <a:pt x="361" y="263"/>
                      <a:pt x="360" y="268"/>
                      <a:pt x="357" y="277"/>
                    </a:cubicBezTo>
                    <a:cubicBezTo>
                      <a:pt x="355" y="275"/>
                      <a:pt x="354" y="268"/>
                      <a:pt x="351" y="270"/>
                    </a:cubicBezTo>
                    <a:cubicBezTo>
                      <a:pt x="350" y="271"/>
                      <a:pt x="348" y="279"/>
                      <a:pt x="342" y="283"/>
                    </a:cubicBezTo>
                    <a:cubicBezTo>
                      <a:pt x="347" y="276"/>
                      <a:pt x="349" y="285"/>
                      <a:pt x="342" y="286"/>
                    </a:cubicBezTo>
                    <a:cubicBezTo>
                      <a:pt x="330" y="282"/>
                      <a:pt x="329" y="280"/>
                      <a:pt x="338" y="271"/>
                    </a:cubicBezTo>
                    <a:cubicBezTo>
                      <a:pt x="346" y="285"/>
                      <a:pt x="341" y="285"/>
                      <a:pt x="351" y="280"/>
                    </a:cubicBezTo>
                    <a:cubicBezTo>
                      <a:pt x="354" y="290"/>
                      <a:pt x="353" y="293"/>
                      <a:pt x="344" y="298"/>
                    </a:cubicBezTo>
                    <a:cubicBezTo>
                      <a:pt x="334" y="292"/>
                      <a:pt x="344" y="283"/>
                      <a:pt x="339" y="292"/>
                    </a:cubicBezTo>
                    <a:cubicBezTo>
                      <a:pt x="338" y="290"/>
                      <a:pt x="334" y="287"/>
                      <a:pt x="336" y="286"/>
                    </a:cubicBezTo>
                    <a:cubicBezTo>
                      <a:pt x="338" y="285"/>
                      <a:pt x="343" y="289"/>
                      <a:pt x="342" y="291"/>
                    </a:cubicBezTo>
                    <a:cubicBezTo>
                      <a:pt x="341" y="294"/>
                      <a:pt x="336" y="293"/>
                      <a:pt x="333" y="294"/>
                    </a:cubicBezTo>
                    <a:cubicBezTo>
                      <a:pt x="336" y="304"/>
                      <a:pt x="340" y="307"/>
                      <a:pt x="327" y="304"/>
                    </a:cubicBezTo>
                    <a:cubicBezTo>
                      <a:pt x="327" y="307"/>
                      <a:pt x="326" y="309"/>
                      <a:pt x="326" y="312"/>
                    </a:cubicBezTo>
                    <a:cubicBezTo>
                      <a:pt x="326" y="314"/>
                      <a:pt x="327" y="304"/>
                      <a:pt x="327" y="306"/>
                    </a:cubicBezTo>
                    <a:cubicBezTo>
                      <a:pt x="327" y="310"/>
                      <a:pt x="326" y="315"/>
                      <a:pt x="326" y="319"/>
                    </a:cubicBezTo>
                    <a:cubicBezTo>
                      <a:pt x="326" y="322"/>
                      <a:pt x="329" y="313"/>
                      <a:pt x="327" y="310"/>
                    </a:cubicBezTo>
                    <a:cubicBezTo>
                      <a:pt x="326" y="308"/>
                      <a:pt x="325" y="314"/>
                      <a:pt x="324" y="316"/>
                    </a:cubicBezTo>
                    <a:cubicBezTo>
                      <a:pt x="318" y="312"/>
                      <a:pt x="317" y="312"/>
                      <a:pt x="330" y="312"/>
                    </a:cubicBezTo>
                    <a:cubicBezTo>
                      <a:pt x="332" y="312"/>
                      <a:pt x="326" y="313"/>
                      <a:pt x="324" y="313"/>
                    </a:cubicBezTo>
                    <a:cubicBezTo>
                      <a:pt x="321" y="314"/>
                      <a:pt x="318" y="314"/>
                      <a:pt x="315" y="315"/>
                    </a:cubicBezTo>
                    <a:cubicBezTo>
                      <a:pt x="314" y="314"/>
                      <a:pt x="312" y="312"/>
                      <a:pt x="311" y="313"/>
                    </a:cubicBezTo>
                    <a:cubicBezTo>
                      <a:pt x="310" y="314"/>
                      <a:pt x="314" y="319"/>
                      <a:pt x="312" y="318"/>
                    </a:cubicBezTo>
                    <a:cubicBezTo>
                      <a:pt x="310" y="317"/>
                      <a:pt x="310" y="314"/>
                      <a:pt x="309" y="312"/>
                    </a:cubicBezTo>
                    <a:cubicBezTo>
                      <a:pt x="321" y="308"/>
                      <a:pt x="319" y="320"/>
                      <a:pt x="311" y="324"/>
                    </a:cubicBezTo>
                    <a:cubicBezTo>
                      <a:pt x="304" y="333"/>
                      <a:pt x="302" y="333"/>
                      <a:pt x="291" y="331"/>
                    </a:cubicBezTo>
                    <a:cubicBezTo>
                      <a:pt x="294" y="325"/>
                      <a:pt x="299" y="325"/>
                      <a:pt x="305" y="322"/>
                    </a:cubicBezTo>
                    <a:cubicBezTo>
                      <a:pt x="311" y="325"/>
                      <a:pt x="304" y="336"/>
                      <a:pt x="308" y="318"/>
                    </a:cubicBezTo>
                    <a:cubicBezTo>
                      <a:pt x="310" y="322"/>
                      <a:pt x="315" y="338"/>
                      <a:pt x="305" y="330"/>
                    </a:cubicBezTo>
                    <a:cubicBezTo>
                      <a:pt x="300" y="317"/>
                      <a:pt x="308" y="338"/>
                      <a:pt x="297" y="340"/>
                    </a:cubicBezTo>
                    <a:cubicBezTo>
                      <a:pt x="289" y="356"/>
                      <a:pt x="292" y="359"/>
                      <a:pt x="288" y="348"/>
                    </a:cubicBezTo>
                    <a:cubicBezTo>
                      <a:pt x="287" y="336"/>
                      <a:pt x="286" y="333"/>
                      <a:pt x="276" y="339"/>
                    </a:cubicBezTo>
                    <a:cubicBezTo>
                      <a:pt x="274" y="336"/>
                      <a:pt x="270" y="321"/>
                      <a:pt x="275" y="333"/>
                    </a:cubicBezTo>
                    <a:cubicBezTo>
                      <a:pt x="271" y="349"/>
                      <a:pt x="273" y="338"/>
                      <a:pt x="281" y="336"/>
                    </a:cubicBezTo>
                    <a:cubicBezTo>
                      <a:pt x="292" y="330"/>
                      <a:pt x="288" y="342"/>
                      <a:pt x="285" y="348"/>
                    </a:cubicBezTo>
                    <a:cubicBezTo>
                      <a:pt x="282" y="347"/>
                      <a:pt x="278" y="348"/>
                      <a:pt x="276" y="345"/>
                    </a:cubicBezTo>
                    <a:cubicBezTo>
                      <a:pt x="275" y="343"/>
                      <a:pt x="278" y="334"/>
                      <a:pt x="278" y="337"/>
                    </a:cubicBezTo>
                    <a:cubicBezTo>
                      <a:pt x="278" y="349"/>
                      <a:pt x="276" y="350"/>
                      <a:pt x="266" y="352"/>
                    </a:cubicBezTo>
                    <a:cubicBezTo>
                      <a:pt x="262" y="351"/>
                      <a:pt x="258" y="351"/>
                      <a:pt x="255" y="349"/>
                    </a:cubicBezTo>
                    <a:cubicBezTo>
                      <a:pt x="254" y="348"/>
                      <a:pt x="259" y="347"/>
                      <a:pt x="260" y="348"/>
                    </a:cubicBezTo>
                    <a:cubicBezTo>
                      <a:pt x="261" y="349"/>
                      <a:pt x="258" y="353"/>
                      <a:pt x="258" y="352"/>
                    </a:cubicBezTo>
                    <a:cubicBezTo>
                      <a:pt x="259" y="350"/>
                      <a:pt x="260" y="347"/>
                      <a:pt x="261" y="345"/>
                    </a:cubicBezTo>
                    <a:cubicBezTo>
                      <a:pt x="269" y="356"/>
                      <a:pt x="250" y="351"/>
                      <a:pt x="245" y="351"/>
                    </a:cubicBezTo>
                    <a:cubicBezTo>
                      <a:pt x="245" y="348"/>
                      <a:pt x="244" y="340"/>
                      <a:pt x="246" y="342"/>
                    </a:cubicBezTo>
                    <a:cubicBezTo>
                      <a:pt x="250" y="346"/>
                      <a:pt x="249" y="352"/>
                      <a:pt x="251" y="357"/>
                    </a:cubicBezTo>
                    <a:cubicBezTo>
                      <a:pt x="252" y="359"/>
                      <a:pt x="248" y="353"/>
                      <a:pt x="246" y="351"/>
                    </a:cubicBezTo>
                    <a:cubicBezTo>
                      <a:pt x="260" y="346"/>
                      <a:pt x="254" y="352"/>
                      <a:pt x="248" y="355"/>
                    </a:cubicBezTo>
                    <a:cubicBezTo>
                      <a:pt x="244" y="357"/>
                      <a:pt x="241" y="357"/>
                      <a:pt x="236" y="358"/>
                    </a:cubicBezTo>
                    <a:cubicBezTo>
                      <a:pt x="224" y="357"/>
                      <a:pt x="211" y="363"/>
                      <a:pt x="234" y="355"/>
                    </a:cubicBezTo>
                    <a:cubicBezTo>
                      <a:pt x="247" y="357"/>
                      <a:pt x="247" y="357"/>
                      <a:pt x="245" y="369"/>
                    </a:cubicBezTo>
                    <a:cubicBezTo>
                      <a:pt x="243" y="366"/>
                      <a:pt x="243" y="361"/>
                      <a:pt x="240" y="360"/>
                    </a:cubicBezTo>
                    <a:cubicBezTo>
                      <a:pt x="238" y="360"/>
                      <a:pt x="238" y="363"/>
                      <a:pt x="236" y="363"/>
                    </a:cubicBezTo>
                    <a:cubicBezTo>
                      <a:pt x="228" y="365"/>
                      <a:pt x="219" y="365"/>
                      <a:pt x="210" y="366"/>
                    </a:cubicBezTo>
                    <a:cubicBezTo>
                      <a:pt x="206" y="365"/>
                      <a:pt x="201" y="366"/>
                      <a:pt x="198" y="364"/>
                    </a:cubicBezTo>
                    <a:cubicBezTo>
                      <a:pt x="196" y="363"/>
                      <a:pt x="201" y="361"/>
                      <a:pt x="203" y="361"/>
                    </a:cubicBezTo>
                    <a:cubicBezTo>
                      <a:pt x="206" y="361"/>
                      <a:pt x="216" y="364"/>
                      <a:pt x="213" y="363"/>
                    </a:cubicBezTo>
                    <a:cubicBezTo>
                      <a:pt x="209" y="362"/>
                      <a:pt x="204" y="361"/>
                      <a:pt x="200" y="360"/>
                    </a:cubicBezTo>
                    <a:cubicBezTo>
                      <a:pt x="201" y="346"/>
                      <a:pt x="201" y="347"/>
                      <a:pt x="210" y="354"/>
                    </a:cubicBezTo>
                    <a:cubicBezTo>
                      <a:pt x="213" y="359"/>
                      <a:pt x="216" y="360"/>
                      <a:pt x="221" y="363"/>
                    </a:cubicBezTo>
                    <a:cubicBezTo>
                      <a:pt x="223" y="362"/>
                      <a:pt x="226" y="360"/>
                      <a:pt x="227" y="361"/>
                    </a:cubicBezTo>
                    <a:cubicBezTo>
                      <a:pt x="228" y="362"/>
                      <a:pt x="226" y="366"/>
                      <a:pt x="224" y="366"/>
                    </a:cubicBezTo>
                    <a:cubicBezTo>
                      <a:pt x="213" y="368"/>
                      <a:pt x="202" y="363"/>
                      <a:pt x="191" y="361"/>
                    </a:cubicBezTo>
                    <a:cubicBezTo>
                      <a:pt x="173" y="343"/>
                      <a:pt x="190" y="378"/>
                      <a:pt x="180" y="361"/>
                    </a:cubicBezTo>
                    <a:cubicBezTo>
                      <a:pt x="178" y="362"/>
                      <a:pt x="176" y="364"/>
                      <a:pt x="173" y="364"/>
                    </a:cubicBezTo>
                    <a:cubicBezTo>
                      <a:pt x="170" y="364"/>
                      <a:pt x="163" y="358"/>
                      <a:pt x="164" y="361"/>
                    </a:cubicBezTo>
                    <a:cubicBezTo>
                      <a:pt x="165" y="363"/>
                      <a:pt x="167" y="367"/>
                      <a:pt x="167" y="367"/>
                    </a:cubicBezTo>
                    <a:cubicBezTo>
                      <a:pt x="181" y="361"/>
                      <a:pt x="190" y="368"/>
                      <a:pt x="180" y="366"/>
                    </a:cubicBezTo>
                    <a:cubicBezTo>
                      <a:pt x="180" y="362"/>
                      <a:pt x="181" y="358"/>
                      <a:pt x="179" y="355"/>
                    </a:cubicBezTo>
                    <a:cubicBezTo>
                      <a:pt x="179" y="354"/>
                      <a:pt x="174" y="364"/>
                      <a:pt x="174" y="364"/>
                    </a:cubicBezTo>
                    <a:cubicBezTo>
                      <a:pt x="167" y="373"/>
                      <a:pt x="170" y="371"/>
                      <a:pt x="162" y="373"/>
                    </a:cubicBezTo>
                    <a:cubicBezTo>
                      <a:pt x="161" y="357"/>
                      <a:pt x="159" y="361"/>
                      <a:pt x="146" y="355"/>
                    </a:cubicBezTo>
                    <a:cubicBezTo>
                      <a:pt x="144" y="350"/>
                      <a:pt x="140" y="339"/>
                      <a:pt x="146" y="345"/>
                    </a:cubicBezTo>
                    <a:cubicBezTo>
                      <a:pt x="150" y="349"/>
                      <a:pt x="151" y="356"/>
                      <a:pt x="155" y="361"/>
                    </a:cubicBezTo>
                    <a:cubicBezTo>
                      <a:pt x="142" y="365"/>
                      <a:pt x="136" y="354"/>
                      <a:pt x="125" y="349"/>
                    </a:cubicBezTo>
                    <a:cubicBezTo>
                      <a:pt x="124" y="347"/>
                      <a:pt x="115" y="332"/>
                      <a:pt x="123" y="343"/>
                    </a:cubicBezTo>
                    <a:cubicBezTo>
                      <a:pt x="126" y="352"/>
                      <a:pt x="137" y="353"/>
                      <a:pt x="146" y="355"/>
                    </a:cubicBezTo>
                    <a:cubicBezTo>
                      <a:pt x="138" y="363"/>
                      <a:pt x="129" y="361"/>
                      <a:pt x="122" y="352"/>
                    </a:cubicBezTo>
                    <a:cubicBezTo>
                      <a:pt x="128" y="343"/>
                      <a:pt x="129" y="356"/>
                      <a:pt x="117" y="352"/>
                    </a:cubicBezTo>
                    <a:cubicBezTo>
                      <a:pt x="113" y="345"/>
                      <a:pt x="113" y="338"/>
                      <a:pt x="105" y="336"/>
                    </a:cubicBezTo>
                    <a:cubicBezTo>
                      <a:pt x="109" y="345"/>
                      <a:pt x="96" y="333"/>
                      <a:pt x="111" y="339"/>
                    </a:cubicBezTo>
                    <a:cubicBezTo>
                      <a:pt x="112" y="340"/>
                      <a:pt x="114" y="343"/>
                      <a:pt x="114" y="343"/>
                    </a:cubicBezTo>
                    <a:cubicBezTo>
                      <a:pt x="106" y="341"/>
                      <a:pt x="93" y="341"/>
                      <a:pt x="98" y="330"/>
                    </a:cubicBezTo>
                    <a:cubicBezTo>
                      <a:pt x="99" y="332"/>
                      <a:pt x="99" y="337"/>
                      <a:pt x="101" y="336"/>
                    </a:cubicBezTo>
                    <a:cubicBezTo>
                      <a:pt x="103" y="335"/>
                      <a:pt x="103" y="330"/>
                      <a:pt x="102" y="328"/>
                    </a:cubicBezTo>
                    <a:cubicBezTo>
                      <a:pt x="101" y="326"/>
                      <a:pt x="100" y="331"/>
                      <a:pt x="99" y="333"/>
                    </a:cubicBezTo>
                    <a:cubicBezTo>
                      <a:pt x="88" y="331"/>
                      <a:pt x="85" y="330"/>
                      <a:pt x="77" y="324"/>
                    </a:cubicBezTo>
                    <a:cubicBezTo>
                      <a:pt x="74" y="319"/>
                      <a:pt x="70" y="310"/>
                      <a:pt x="80" y="316"/>
                    </a:cubicBezTo>
                    <a:cubicBezTo>
                      <a:pt x="83" y="329"/>
                      <a:pt x="75" y="322"/>
                      <a:pt x="69" y="316"/>
                    </a:cubicBezTo>
                    <a:cubicBezTo>
                      <a:pt x="67" y="296"/>
                      <a:pt x="73" y="311"/>
                      <a:pt x="69" y="316"/>
                    </a:cubicBezTo>
                    <a:cubicBezTo>
                      <a:pt x="68" y="311"/>
                      <a:pt x="53" y="288"/>
                      <a:pt x="62" y="303"/>
                    </a:cubicBezTo>
                    <a:cubicBezTo>
                      <a:pt x="63" y="296"/>
                      <a:pt x="63" y="296"/>
                      <a:pt x="65" y="306"/>
                    </a:cubicBezTo>
                    <a:cubicBezTo>
                      <a:pt x="67" y="315"/>
                      <a:pt x="67" y="313"/>
                      <a:pt x="59" y="307"/>
                    </a:cubicBezTo>
                    <a:cubicBezTo>
                      <a:pt x="53" y="294"/>
                      <a:pt x="55" y="300"/>
                      <a:pt x="51" y="289"/>
                    </a:cubicBezTo>
                    <a:cubicBezTo>
                      <a:pt x="38" y="295"/>
                      <a:pt x="30" y="267"/>
                      <a:pt x="39" y="282"/>
                    </a:cubicBezTo>
                    <a:cubicBezTo>
                      <a:pt x="41" y="281"/>
                      <a:pt x="43" y="279"/>
                      <a:pt x="45" y="280"/>
                    </a:cubicBezTo>
                    <a:cubicBezTo>
                      <a:pt x="48" y="282"/>
                      <a:pt x="52" y="292"/>
                      <a:pt x="48" y="291"/>
                    </a:cubicBezTo>
                    <a:cubicBezTo>
                      <a:pt x="44" y="290"/>
                      <a:pt x="43" y="284"/>
                      <a:pt x="39" y="282"/>
                    </a:cubicBezTo>
                    <a:cubicBezTo>
                      <a:pt x="36" y="276"/>
                      <a:pt x="35" y="270"/>
                      <a:pt x="33" y="264"/>
                    </a:cubicBezTo>
                    <a:cubicBezTo>
                      <a:pt x="33" y="261"/>
                      <a:pt x="30" y="258"/>
                      <a:pt x="32" y="256"/>
                    </a:cubicBezTo>
                    <a:cubicBezTo>
                      <a:pt x="34" y="254"/>
                      <a:pt x="38" y="257"/>
                      <a:pt x="38" y="259"/>
                    </a:cubicBezTo>
                    <a:cubicBezTo>
                      <a:pt x="39" y="266"/>
                      <a:pt x="36" y="272"/>
                      <a:pt x="35" y="279"/>
                    </a:cubicBezTo>
                    <a:cubicBezTo>
                      <a:pt x="32" y="271"/>
                      <a:pt x="35" y="242"/>
                      <a:pt x="30" y="265"/>
                    </a:cubicBezTo>
                    <a:cubicBezTo>
                      <a:pt x="29" y="264"/>
                      <a:pt x="28" y="262"/>
                      <a:pt x="26" y="262"/>
                    </a:cubicBezTo>
                    <a:cubicBezTo>
                      <a:pt x="24" y="262"/>
                      <a:pt x="22" y="266"/>
                      <a:pt x="21" y="264"/>
                    </a:cubicBezTo>
                    <a:cubicBezTo>
                      <a:pt x="19" y="261"/>
                      <a:pt x="19" y="256"/>
                      <a:pt x="20" y="252"/>
                    </a:cubicBezTo>
                    <a:cubicBezTo>
                      <a:pt x="21" y="250"/>
                      <a:pt x="22" y="257"/>
                      <a:pt x="23" y="259"/>
                    </a:cubicBezTo>
                    <a:cubicBezTo>
                      <a:pt x="23" y="253"/>
                      <a:pt x="22" y="246"/>
                      <a:pt x="24" y="240"/>
                    </a:cubicBezTo>
                    <a:cubicBezTo>
                      <a:pt x="25" y="238"/>
                      <a:pt x="32" y="258"/>
                      <a:pt x="29" y="255"/>
                    </a:cubicBezTo>
                    <a:cubicBezTo>
                      <a:pt x="26" y="251"/>
                      <a:pt x="26" y="245"/>
                      <a:pt x="23" y="241"/>
                    </a:cubicBezTo>
                    <a:cubicBezTo>
                      <a:pt x="21" y="238"/>
                      <a:pt x="19" y="236"/>
                      <a:pt x="17" y="234"/>
                    </a:cubicBezTo>
                    <a:cubicBezTo>
                      <a:pt x="14" y="222"/>
                      <a:pt x="2" y="224"/>
                      <a:pt x="20" y="226"/>
                    </a:cubicBezTo>
                    <a:cubicBezTo>
                      <a:pt x="25" y="235"/>
                      <a:pt x="28" y="229"/>
                      <a:pt x="32" y="240"/>
                    </a:cubicBezTo>
                    <a:cubicBezTo>
                      <a:pt x="27" y="252"/>
                      <a:pt x="24" y="240"/>
                      <a:pt x="21" y="232"/>
                    </a:cubicBezTo>
                    <a:cubicBezTo>
                      <a:pt x="20" y="222"/>
                      <a:pt x="14" y="217"/>
                      <a:pt x="9" y="208"/>
                    </a:cubicBezTo>
                    <a:cubicBezTo>
                      <a:pt x="10" y="212"/>
                      <a:pt x="10" y="215"/>
                      <a:pt x="11" y="219"/>
                    </a:cubicBezTo>
                    <a:cubicBezTo>
                      <a:pt x="12" y="221"/>
                      <a:pt x="13" y="221"/>
                      <a:pt x="14" y="223"/>
                    </a:cubicBezTo>
                    <a:cubicBezTo>
                      <a:pt x="15" y="225"/>
                      <a:pt x="15" y="230"/>
                      <a:pt x="15" y="228"/>
                    </a:cubicBezTo>
                    <a:cubicBezTo>
                      <a:pt x="15" y="225"/>
                      <a:pt x="14" y="223"/>
                      <a:pt x="14" y="220"/>
                    </a:cubicBezTo>
                    <a:cubicBezTo>
                      <a:pt x="14" y="215"/>
                      <a:pt x="13" y="209"/>
                      <a:pt x="15" y="204"/>
                    </a:cubicBezTo>
                    <a:cubicBezTo>
                      <a:pt x="18" y="197"/>
                      <a:pt x="27" y="225"/>
                      <a:pt x="20" y="225"/>
                    </a:cubicBezTo>
                    <a:cubicBezTo>
                      <a:pt x="15" y="225"/>
                      <a:pt x="16" y="215"/>
                      <a:pt x="14" y="211"/>
                    </a:cubicBezTo>
                    <a:cubicBezTo>
                      <a:pt x="12" y="207"/>
                      <a:pt x="8" y="203"/>
                      <a:pt x="6" y="199"/>
                    </a:cubicBezTo>
                    <a:cubicBezTo>
                      <a:pt x="5" y="196"/>
                      <a:pt x="0" y="190"/>
                      <a:pt x="3" y="190"/>
                    </a:cubicBezTo>
                    <a:cubicBezTo>
                      <a:pt x="7" y="190"/>
                      <a:pt x="7" y="196"/>
                      <a:pt x="9" y="199"/>
                    </a:cubicBezTo>
                    <a:cubicBezTo>
                      <a:pt x="14" y="197"/>
                      <a:pt x="26" y="190"/>
                      <a:pt x="26" y="201"/>
                    </a:cubicBezTo>
                    <a:cubicBezTo>
                      <a:pt x="26" y="203"/>
                      <a:pt x="25" y="198"/>
                      <a:pt x="24" y="196"/>
                    </a:cubicBezTo>
                    <a:cubicBezTo>
                      <a:pt x="11" y="209"/>
                      <a:pt x="15" y="186"/>
                      <a:pt x="14" y="177"/>
                    </a:cubicBezTo>
                    <a:cubicBezTo>
                      <a:pt x="17" y="154"/>
                      <a:pt x="13" y="180"/>
                      <a:pt x="17" y="198"/>
                    </a:cubicBezTo>
                    <a:cubicBezTo>
                      <a:pt x="17" y="200"/>
                      <a:pt x="19" y="194"/>
                      <a:pt x="20" y="192"/>
                    </a:cubicBezTo>
                    <a:cubicBezTo>
                      <a:pt x="24" y="186"/>
                      <a:pt x="23" y="187"/>
                      <a:pt x="29" y="186"/>
                    </a:cubicBezTo>
                    <a:cubicBezTo>
                      <a:pt x="20" y="197"/>
                      <a:pt x="21" y="197"/>
                      <a:pt x="12" y="186"/>
                    </a:cubicBezTo>
                    <a:cubicBezTo>
                      <a:pt x="10" y="188"/>
                      <a:pt x="11" y="198"/>
                      <a:pt x="12" y="195"/>
                    </a:cubicBezTo>
                    <a:cubicBezTo>
                      <a:pt x="22" y="170"/>
                      <a:pt x="7" y="183"/>
                      <a:pt x="18" y="175"/>
                    </a:cubicBezTo>
                    <a:cubicBezTo>
                      <a:pt x="22" y="147"/>
                      <a:pt x="24" y="167"/>
                      <a:pt x="11" y="163"/>
                    </a:cubicBezTo>
                    <a:cubicBezTo>
                      <a:pt x="13" y="147"/>
                      <a:pt x="17" y="154"/>
                      <a:pt x="18" y="163"/>
                    </a:cubicBezTo>
                    <a:cubicBezTo>
                      <a:pt x="16" y="187"/>
                      <a:pt x="14" y="168"/>
                      <a:pt x="12" y="160"/>
                    </a:cubicBezTo>
                    <a:cubicBezTo>
                      <a:pt x="16" y="153"/>
                      <a:pt x="20" y="161"/>
                      <a:pt x="12" y="163"/>
                    </a:cubicBezTo>
                    <a:cubicBezTo>
                      <a:pt x="15" y="152"/>
                      <a:pt x="14" y="149"/>
                      <a:pt x="23" y="144"/>
                    </a:cubicBezTo>
                    <a:cubicBezTo>
                      <a:pt x="19" y="162"/>
                      <a:pt x="17" y="163"/>
                      <a:pt x="12" y="147"/>
                    </a:cubicBezTo>
                    <a:cubicBezTo>
                      <a:pt x="13" y="142"/>
                      <a:pt x="12" y="137"/>
                      <a:pt x="14" y="132"/>
                    </a:cubicBezTo>
                    <a:cubicBezTo>
                      <a:pt x="15" y="130"/>
                      <a:pt x="13" y="137"/>
                      <a:pt x="15" y="138"/>
                    </a:cubicBezTo>
                    <a:cubicBezTo>
                      <a:pt x="16" y="139"/>
                      <a:pt x="18" y="137"/>
                      <a:pt x="20" y="136"/>
                    </a:cubicBezTo>
                    <a:cubicBezTo>
                      <a:pt x="21" y="138"/>
                      <a:pt x="23" y="139"/>
                      <a:pt x="23" y="141"/>
                    </a:cubicBezTo>
                    <a:cubicBezTo>
                      <a:pt x="23" y="143"/>
                      <a:pt x="18" y="146"/>
                      <a:pt x="18" y="144"/>
                    </a:cubicBezTo>
                    <a:cubicBezTo>
                      <a:pt x="18" y="140"/>
                      <a:pt x="21" y="136"/>
                      <a:pt x="23" y="132"/>
                    </a:cubicBezTo>
                    <a:cubicBezTo>
                      <a:pt x="24" y="131"/>
                      <a:pt x="26" y="131"/>
                      <a:pt x="27" y="130"/>
                    </a:cubicBezTo>
                    <a:cubicBezTo>
                      <a:pt x="39" y="137"/>
                      <a:pt x="45" y="162"/>
                      <a:pt x="30" y="150"/>
                    </a:cubicBezTo>
                    <a:cubicBezTo>
                      <a:pt x="29" y="137"/>
                      <a:pt x="27" y="131"/>
                      <a:pt x="29" y="117"/>
                    </a:cubicBezTo>
                    <a:cubicBezTo>
                      <a:pt x="31" y="131"/>
                      <a:pt x="20" y="123"/>
                      <a:pt x="32" y="118"/>
                    </a:cubicBezTo>
                    <a:cubicBezTo>
                      <a:pt x="34" y="129"/>
                      <a:pt x="22" y="127"/>
                      <a:pt x="26" y="115"/>
                    </a:cubicBezTo>
                    <a:cubicBezTo>
                      <a:pt x="25" y="121"/>
                      <a:pt x="29" y="129"/>
                      <a:pt x="24" y="132"/>
                    </a:cubicBezTo>
                    <a:cubicBezTo>
                      <a:pt x="18" y="135"/>
                      <a:pt x="20" y="109"/>
                      <a:pt x="21" y="108"/>
                    </a:cubicBezTo>
                    <a:cubicBezTo>
                      <a:pt x="23" y="106"/>
                      <a:pt x="26" y="106"/>
                      <a:pt x="29" y="105"/>
                    </a:cubicBezTo>
                    <a:cubicBezTo>
                      <a:pt x="35" y="111"/>
                      <a:pt x="36" y="112"/>
                      <a:pt x="32" y="120"/>
                    </a:cubicBezTo>
                    <a:cubicBezTo>
                      <a:pt x="23" y="110"/>
                      <a:pt x="33" y="91"/>
                      <a:pt x="26" y="111"/>
                    </a:cubicBezTo>
                    <a:cubicBezTo>
                      <a:pt x="25" y="103"/>
                      <a:pt x="22" y="88"/>
                      <a:pt x="35" y="96"/>
                    </a:cubicBezTo>
                    <a:cubicBezTo>
                      <a:pt x="31" y="121"/>
                      <a:pt x="30" y="100"/>
                      <a:pt x="32" y="93"/>
                    </a:cubicBezTo>
                    <a:cubicBezTo>
                      <a:pt x="39" y="99"/>
                      <a:pt x="38" y="89"/>
                      <a:pt x="44" y="97"/>
                    </a:cubicBezTo>
                    <a:cubicBezTo>
                      <a:pt x="40" y="123"/>
                      <a:pt x="37" y="94"/>
                      <a:pt x="48" y="88"/>
                    </a:cubicBezTo>
                    <a:cubicBezTo>
                      <a:pt x="47" y="93"/>
                      <a:pt x="47" y="98"/>
                      <a:pt x="45" y="102"/>
                    </a:cubicBezTo>
                    <a:cubicBezTo>
                      <a:pt x="44" y="104"/>
                      <a:pt x="40" y="105"/>
                      <a:pt x="39" y="103"/>
                    </a:cubicBezTo>
                    <a:cubicBezTo>
                      <a:pt x="37" y="96"/>
                      <a:pt x="41" y="90"/>
                      <a:pt x="44" y="85"/>
                    </a:cubicBezTo>
                    <a:cubicBezTo>
                      <a:pt x="45" y="92"/>
                      <a:pt x="43" y="113"/>
                      <a:pt x="41" y="88"/>
                    </a:cubicBezTo>
                    <a:cubicBezTo>
                      <a:pt x="43" y="69"/>
                      <a:pt x="50" y="79"/>
                      <a:pt x="48" y="94"/>
                    </a:cubicBezTo>
                    <a:cubicBezTo>
                      <a:pt x="43" y="78"/>
                      <a:pt x="42" y="66"/>
                      <a:pt x="60" y="63"/>
                    </a:cubicBezTo>
                    <a:cubicBezTo>
                      <a:pt x="61" y="67"/>
                      <a:pt x="65" y="74"/>
                      <a:pt x="59" y="78"/>
                    </a:cubicBezTo>
                    <a:cubicBezTo>
                      <a:pt x="57" y="79"/>
                      <a:pt x="55" y="75"/>
                      <a:pt x="56" y="73"/>
                    </a:cubicBezTo>
                    <a:cubicBezTo>
                      <a:pt x="57" y="72"/>
                      <a:pt x="59" y="75"/>
                      <a:pt x="60" y="76"/>
                    </a:cubicBezTo>
                    <a:cubicBezTo>
                      <a:pt x="58" y="99"/>
                      <a:pt x="55" y="79"/>
                      <a:pt x="57" y="70"/>
                    </a:cubicBezTo>
                    <a:cubicBezTo>
                      <a:pt x="58" y="72"/>
                      <a:pt x="60" y="74"/>
                      <a:pt x="60" y="76"/>
                    </a:cubicBezTo>
                    <a:cubicBezTo>
                      <a:pt x="60" y="78"/>
                      <a:pt x="57" y="74"/>
                      <a:pt x="57" y="72"/>
                    </a:cubicBezTo>
                    <a:cubicBezTo>
                      <a:pt x="57" y="67"/>
                      <a:pt x="60" y="63"/>
                      <a:pt x="62" y="58"/>
                    </a:cubicBezTo>
                    <a:cubicBezTo>
                      <a:pt x="72" y="63"/>
                      <a:pt x="67" y="71"/>
                      <a:pt x="65" y="60"/>
                    </a:cubicBezTo>
                    <a:cubicBezTo>
                      <a:pt x="68" y="54"/>
                      <a:pt x="71" y="48"/>
                      <a:pt x="77" y="55"/>
                    </a:cubicBezTo>
                    <a:cubicBezTo>
                      <a:pt x="65" y="65"/>
                      <a:pt x="70" y="52"/>
                      <a:pt x="72" y="43"/>
                    </a:cubicBezTo>
                    <a:cubicBezTo>
                      <a:pt x="85" y="47"/>
                      <a:pt x="79" y="58"/>
                      <a:pt x="78" y="70"/>
                    </a:cubicBezTo>
                    <a:cubicBezTo>
                      <a:pt x="77" y="62"/>
                      <a:pt x="77" y="56"/>
                      <a:pt x="84" y="51"/>
                    </a:cubicBezTo>
                    <a:cubicBezTo>
                      <a:pt x="77" y="66"/>
                      <a:pt x="77" y="45"/>
                      <a:pt x="87" y="40"/>
                    </a:cubicBezTo>
                    <a:cubicBezTo>
                      <a:pt x="80" y="60"/>
                      <a:pt x="83" y="33"/>
                      <a:pt x="93" y="28"/>
                    </a:cubicBezTo>
                    <a:cubicBezTo>
                      <a:pt x="97" y="34"/>
                      <a:pt x="99" y="59"/>
                      <a:pt x="92" y="34"/>
                    </a:cubicBezTo>
                    <a:cubicBezTo>
                      <a:pt x="106" y="20"/>
                      <a:pt x="99" y="42"/>
                      <a:pt x="93" y="48"/>
                    </a:cubicBezTo>
                    <a:cubicBezTo>
                      <a:pt x="90" y="35"/>
                      <a:pt x="101" y="38"/>
                      <a:pt x="110" y="40"/>
                    </a:cubicBezTo>
                    <a:cubicBezTo>
                      <a:pt x="106" y="62"/>
                      <a:pt x="102" y="44"/>
                      <a:pt x="108" y="30"/>
                    </a:cubicBezTo>
                    <a:cubicBezTo>
                      <a:pt x="109" y="28"/>
                      <a:pt x="111" y="29"/>
                      <a:pt x="113" y="28"/>
                    </a:cubicBezTo>
                    <a:cubicBezTo>
                      <a:pt x="113" y="30"/>
                      <a:pt x="115" y="32"/>
                      <a:pt x="114" y="33"/>
                    </a:cubicBezTo>
                    <a:cubicBezTo>
                      <a:pt x="108" y="43"/>
                      <a:pt x="106" y="29"/>
                      <a:pt x="116" y="27"/>
                    </a:cubicBezTo>
                    <a:cubicBezTo>
                      <a:pt x="124" y="15"/>
                      <a:pt x="126" y="15"/>
                      <a:pt x="122" y="34"/>
                    </a:cubicBezTo>
                    <a:cubicBezTo>
                      <a:pt x="112" y="28"/>
                      <a:pt x="119" y="19"/>
                      <a:pt x="128" y="16"/>
                    </a:cubicBezTo>
                    <a:cubicBezTo>
                      <a:pt x="127" y="18"/>
                      <a:pt x="127" y="21"/>
                      <a:pt x="125" y="21"/>
                    </a:cubicBezTo>
                    <a:cubicBezTo>
                      <a:pt x="123" y="21"/>
                      <a:pt x="124" y="16"/>
                      <a:pt x="126" y="16"/>
                    </a:cubicBezTo>
                    <a:cubicBezTo>
                      <a:pt x="129" y="15"/>
                      <a:pt x="132" y="17"/>
                      <a:pt x="135" y="18"/>
                    </a:cubicBezTo>
                    <a:cubicBezTo>
                      <a:pt x="133" y="29"/>
                      <a:pt x="130" y="19"/>
                      <a:pt x="137" y="18"/>
                    </a:cubicBezTo>
                    <a:cubicBezTo>
                      <a:pt x="157" y="25"/>
                      <a:pt x="138" y="13"/>
                      <a:pt x="153" y="16"/>
                    </a:cubicBezTo>
                    <a:cubicBezTo>
                      <a:pt x="151" y="29"/>
                      <a:pt x="146" y="17"/>
                      <a:pt x="155" y="13"/>
                    </a:cubicBezTo>
                    <a:cubicBezTo>
                      <a:pt x="162" y="17"/>
                      <a:pt x="152" y="6"/>
                      <a:pt x="162" y="1"/>
                    </a:cubicBezTo>
                    <a:cubicBezTo>
                      <a:pt x="169" y="17"/>
                      <a:pt x="167" y="15"/>
                      <a:pt x="185" y="18"/>
                    </a:cubicBezTo>
                    <a:cubicBezTo>
                      <a:pt x="173" y="19"/>
                      <a:pt x="166" y="16"/>
                      <a:pt x="156" y="10"/>
                    </a:cubicBezTo>
                    <a:cubicBezTo>
                      <a:pt x="163" y="0"/>
                      <a:pt x="197" y="13"/>
                      <a:pt x="210" y="13"/>
                    </a:cubicBezTo>
                  </a:path>
                </a:pathLst>
              </a:custGeom>
              <a:noFill/>
              <a:ln w="9525">
                <a:solidFill>
                  <a:srgbClr val="000000"/>
                </a:solidFill>
                <a:round/>
                <a:headEnd/>
                <a:tailEnd/>
              </a:ln>
              <a:effectLst/>
            </p:spPr>
            <p:txBody>
              <a:bodyPr/>
              <a:lstStyle/>
              <a:p>
                <a:endParaRPr lang="de-DE"/>
              </a:p>
            </p:txBody>
          </p:sp>
        </p:grpSp>
        <p:grpSp>
          <p:nvGrpSpPr>
            <p:cNvPr id="523318" name="Group 54"/>
            <p:cNvGrpSpPr>
              <a:grpSpLocks/>
            </p:cNvGrpSpPr>
            <p:nvPr/>
          </p:nvGrpSpPr>
          <p:grpSpPr bwMode="auto">
            <a:xfrm>
              <a:off x="612" y="1253"/>
              <a:ext cx="827" cy="896"/>
              <a:chOff x="1680" y="816"/>
              <a:chExt cx="912" cy="912"/>
            </a:xfrm>
          </p:grpSpPr>
          <p:grpSp>
            <p:nvGrpSpPr>
              <p:cNvPr id="523319" name="Group 55"/>
              <p:cNvGrpSpPr>
                <a:grpSpLocks/>
              </p:cNvGrpSpPr>
              <p:nvPr/>
            </p:nvGrpSpPr>
            <p:grpSpPr bwMode="auto">
              <a:xfrm>
                <a:off x="1680" y="816"/>
                <a:ext cx="912" cy="912"/>
                <a:chOff x="2429" y="2939"/>
                <a:chExt cx="349" cy="338"/>
              </a:xfrm>
            </p:grpSpPr>
            <p:sp>
              <p:nvSpPr>
                <p:cNvPr id="523320" name="Oval 56"/>
                <p:cNvSpPr>
                  <a:spLocks noChangeArrowheads="1"/>
                </p:cNvSpPr>
                <p:nvPr/>
              </p:nvSpPr>
              <p:spPr bwMode="auto">
                <a:xfrm>
                  <a:off x="2529" y="294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1" name="Oval 57"/>
                <p:cNvSpPr>
                  <a:spLocks noChangeArrowheads="1"/>
                </p:cNvSpPr>
                <p:nvPr/>
              </p:nvSpPr>
              <p:spPr bwMode="auto">
                <a:xfrm>
                  <a:off x="2643" y="2948"/>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2" name="Oval 58"/>
                <p:cNvSpPr>
                  <a:spLocks noChangeArrowheads="1"/>
                </p:cNvSpPr>
                <p:nvPr/>
              </p:nvSpPr>
              <p:spPr bwMode="auto">
                <a:xfrm>
                  <a:off x="2686" y="296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3" name="Oval 59"/>
                <p:cNvSpPr>
                  <a:spLocks noChangeArrowheads="1"/>
                </p:cNvSpPr>
                <p:nvPr/>
              </p:nvSpPr>
              <p:spPr bwMode="auto">
                <a:xfrm>
                  <a:off x="2666" y="295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4" name="Oval 60"/>
                <p:cNvSpPr>
                  <a:spLocks noChangeArrowheads="1"/>
                </p:cNvSpPr>
                <p:nvPr/>
              </p:nvSpPr>
              <p:spPr bwMode="auto">
                <a:xfrm>
                  <a:off x="2701" y="298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5" name="Oval 61"/>
                <p:cNvSpPr>
                  <a:spLocks noChangeArrowheads="1"/>
                </p:cNvSpPr>
                <p:nvPr/>
              </p:nvSpPr>
              <p:spPr bwMode="auto">
                <a:xfrm>
                  <a:off x="2719" y="3001"/>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6" name="Oval 62"/>
                <p:cNvSpPr>
                  <a:spLocks noChangeArrowheads="1"/>
                </p:cNvSpPr>
                <p:nvPr/>
              </p:nvSpPr>
              <p:spPr bwMode="auto">
                <a:xfrm>
                  <a:off x="2737" y="3022"/>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7" name="Oval 63"/>
                <p:cNvSpPr>
                  <a:spLocks noChangeArrowheads="1"/>
                </p:cNvSpPr>
                <p:nvPr/>
              </p:nvSpPr>
              <p:spPr bwMode="auto">
                <a:xfrm>
                  <a:off x="2745" y="304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8" name="Oval 64"/>
                <p:cNvSpPr>
                  <a:spLocks noChangeArrowheads="1"/>
                </p:cNvSpPr>
                <p:nvPr/>
              </p:nvSpPr>
              <p:spPr bwMode="auto">
                <a:xfrm>
                  <a:off x="2750" y="306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29" name="Oval 65"/>
                <p:cNvSpPr>
                  <a:spLocks noChangeArrowheads="1"/>
                </p:cNvSpPr>
                <p:nvPr/>
              </p:nvSpPr>
              <p:spPr bwMode="auto">
                <a:xfrm>
                  <a:off x="2621" y="293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0" name="Oval 66"/>
                <p:cNvSpPr>
                  <a:spLocks noChangeArrowheads="1"/>
                </p:cNvSpPr>
                <p:nvPr/>
              </p:nvSpPr>
              <p:spPr bwMode="auto">
                <a:xfrm>
                  <a:off x="2599" y="293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1" name="Oval 67"/>
                <p:cNvSpPr>
                  <a:spLocks noChangeArrowheads="1"/>
                </p:cNvSpPr>
                <p:nvPr/>
              </p:nvSpPr>
              <p:spPr bwMode="auto">
                <a:xfrm>
                  <a:off x="2575" y="294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2" name="Oval 68"/>
                <p:cNvSpPr>
                  <a:spLocks noChangeArrowheads="1"/>
                </p:cNvSpPr>
                <p:nvPr/>
              </p:nvSpPr>
              <p:spPr bwMode="auto">
                <a:xfrm>
                  <a:off x="2553" y="294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3" name="Oval 69"/>
                <p:cNvSpPr>
                  <a:spLocks noChangeArrowheads="1"/>
                </p:cNvSpPr>
                <p:nvPr/>
              </p:nvSpPr>
              <p:spPr bwMode="auto">
                <a:xfrm>
                  <a:off x="2520" y="2958"/>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4" name="Oval 70"/>
                <p:cNvSpPr>
                  <a:spLocks noChangeArrowheads="1"/>
                </p:cNvSpPr>
                <p:nvPr/>
              </p:nvSpPr>
              <p:spPr bwMode="auto">
                <a:xfrm>
                  <a:off x="2501" y="297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5" name="Oval 71"/>
                <p:cNvSpPr>
                  <a:spLocks noChangeArrowheads="1"/>
                </p:cNvSpPr>
                <p:nvPr/>
              </p:nvSpPr>
              <p:spPr bwMode="auto">
                <a:xfrm>
                  <a:off x="2481" y="2981"/>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6" name="Oval 72"/>
                <p:cNvSpPr>
                  <a:spLocks noChangeArrowheads="1"/>
                </p:cNvSpPr>
                <p:nvPr/>
              </p:nvSpPr>
              <p:spPr bwMode="auto">
                <a:xfrm>
                  <a:off x="2462" y="300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7" name="Oval 73"/>
                <p:cNvSpPr>
                  <a:spLocks noChangeArrowheads="1"/>
                </p:cNvSpPr>
                <p:nvPr/>
              </p:nvSpPr>
              <p:spPr bwMode="auto">
                <a:xfrm>
                  <a:off x="2447" y="3024"/>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8" name="Oval 74"/>
                <p:cNvSpPr>
                  <a:spLocks noChangeArrowheads="1"/>
                </p:cNvSpPr>
                <p:nvPr/>
              </p:nvSpPr>
              <p:spPr bwMode="auto">
                <a:xfrm>
                  <a:off x="2439" y="3044"/>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39" name="Oval 75"/>
                <p:cNvSpPr>
                  <a:spLocks noChangeArrowheads="1"/>
                </p:cNvSpPr>
                <p:nvPr/>
              </p:nvSpPr>
              <p:spPr bwMode="auto">
                <a:xfrm>
                  <a:off x="2432" y="306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0" name="Oval 76"/>
                <p:cNvSpPr>
                  <a:spLocks noChangeArrowheads="1"/>
                </p:cNvSpPr>
                <p:nvPr/>
              </p:nvSpPr>
              <p:spPr bwMode="auto">
                <a:xfrm>
                  <a:off x="2429" y="309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1" name="Oval 77"/>
                <p:cNvSpPr>
                  <a:spLocks noChangeArrowheads="1"/>
                </p:cNvSpPr>
                <p:nvPr/>
              </p:nvSpPr>
              <p:spPr bwMode="auto">
                <a:xfrm>
                  <a:off x="2430" y="311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2" name="Oval 78"/>
                <p:cNvSpPr>
                  <a:spLocks noChangeArrowheads="1"/>
                </p:cNvSpPr>
                <p:nvPr/>
              </p:nvSpPr>
              <p:spPr bwMode="auto">
                <a:xfrm>
                  <a:off x="2436" y="313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3" name="Oval 79"/>
                <p:cNvSpPr>
                  <a:spLocks noChangeArrowheads="1"/>
                </p:cNvSpPr>
                <p:nvPr/>
              </p:nvSpPr>
              <p:spPr bwMode="auto">
                <a:xfrm>
                  <a:off x="2753" y="308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4" name="Oval 80"/>
                <p:cNvSpPr>
                  <a:spLocks noChangeArrowheads="1"/>
                </p:cNvSpPr>
                <p:nvPr/>
              </p:nvSpPr>
              <p:spPr bwMode="auto">
                <a:xfrm>
                  <a:off x="2756" y="310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5" name="Oval 81"/>
                <p:cNvSpPr>
                  <a:spLocks noChangeArrowheads="1"/>
                </p:cNvSpPr>
                <p:nvPr/>
              </p:nvSpPr>
              <p:spPr bwMode="auto">
                <a:xfrm>
                  <a:off x="2755" y="312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6" name="Oval 82"/>
                <p:cNvSpPr>
                  <a:spLocks noChangeArrowheads="1"/>
                </p:cNvSpPr>
                <p:nvPr/>
              </p:nvSpPr>
              <p:spPr bwMode="auto">
                <a:xfrm>
                  <a:off x="2748" y="3152"/>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7" name="Oval 83"/>
                <p:cNvSpPr>
                  <a:spLocks noChangeArrowheads="1"/>
                </p:cNvSpPr>
                <p:nvPr/>
              </p:nvSpPr>
              <p:spPr bwMode="auto">
                <a:xfrm>
                  <a:off x="2721" y="3184"/>
                  <a:ext cx="23"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8" name="Oval 84"/>
                <p:cNvSpPr>
                  <a:spLocks noChangeArrowheads="1"/>
                </p:cNvSpPr>
                <p:nvPr/>
              </p:nvSpPr>
              <p:spPr bwMode="auto">
                <a:xfrm>
                  <a:off x="2741" y="3171"/>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49" name="Oval 85"/>
                <p:cNvSpPr>
                  <a:spLocks noChangeArrowheads="1"/>
                </p:cNvSpPr>
                <p:nvPr/>
              </p:nvSpPr>
              <p:spPr bwMode="auto">
                <a:xfrm>
                  <a:off x="2712" y="320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0" name="Oval 86"/>
                <p:cNvSpPr>
                  <a:spLocks noChangeArrowheads="1"/>
                </p:cNvSpPr>
                <p:nvPr/>
              </p:nvSpPr>
              <p:spPr bwMode="auto">
                <a:xfrm>
                  <a:off x="2695" y="321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1" name="Oval 87"/>
                <p:cNvSpPr>
                  <a:spLocks noChangeArrowheads="1"/>
                </p:cNvSpPr>
                <p:nvPr/>
              </p:nvSpPr>
              <p:spPr bwMode="auto">
                <a:xfrm>
                  <a:off x="2679" y="322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2" name="Oval 88"/>
                <p:cNvSpPr>
                  <a:spLocks noChangeArrowheads="1"/>
                </p:cNvSpPr>
                <p:nvPr/>
              </p:nvSpPr>
              <p:spPr bwMode="auto">
                <a:xfrm>
                  <a:off x="2661" y="324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3" name="Oval 89"/>
                <p:cNvSpPr>
                  <a:spLocks noChangeArrowheads="1"/>
                </p:cNvSpPr>
                <p:nvPr/>
              </p:nvSpPr>
              <p:spPr bwMode="auto">
                <a:xfrm>
                  <a:off x="2636" y="324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4" name="Oval 90"/>
                <p:cNvSpPr>
                  <a:spLocks noChangeArrowheads="1"/>
                </p:cNvSpPr>
                <p:nvPr/>
              </p:nvSpPr>
              <p:spPr bwMode="auto">
                <a:xfrm>
                  <a:off x="2614" y="325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5" name="Oval 91"/>
                <p:cNvSpPr>
                  <a:spLocks noChangeArrowheads="1"/>
                </p:cNvSpPr>
                <p:nvPr/>
              </p:nvSpPr>
              <p:spPr bwMode="auto">
                <a:xfrm>
                  <a:off x="2439" y="3158"/>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6" name="Oval 92"/>
                <p:cNvSpPr>
                  <a:spLocks noChangeArrowheads="1"/>
                </p:cNvSpPr>
                <p:nvPr/>
              </p:nvSpPr>
              <p:spPr bwMode="auto">
                <a:xfrm>
                  <a:off x="2451" y="317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7" name="Oval 93"/>
                <p:cNvSpPr>
                  <a:spLocks noChangeArrowheads="1"/>
                </p:cNvSpPr>
                <p:nvPr/>
              </p:nvSpPr>
              <p:spPr bwMode="auto">
                <a:xfrm>
                  <a:off x="2463" y="3194"/>
                  <a:ext cx="23"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8" name="Oval 94"/>
                <p:cNvSpPr>
                  <a:spLocks noChangeArrowheads="1"/>
                </p:cNvSpPr>
                <p:nvPr/>
              </p:nvSpPr>
              <p:spPr bwMode="auto">
                <a:xfrm>
                  <a:off x="2479" y="321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59" name="Oval 95"/>
                <p:cNvSpPr>
                  <a:spLocks noChangeArrowheads="1"/>
                </p:cNvSpPr>
                <p:nvPr/>
              </p:nvSpPr>
              <p:spPr bwMode="auto">
                <a:xfrm>
                  <a:off x="2494" y="3224"/>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60" name="Oval 96"/>
                <p:cNvSpPr>
                  <a:spLocks noChangeArrowheads="1"/>
                </p:cNvSpPr>
                <p:nvPr/>
              </p:nvSpPr>
              <p:spPr bwMode="auto">
                <a:xfrm>
                  <a:off x="2516" y="323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61" name="Oval 97"/>
                <p:cNvSpPr>
                  <a:spLocks noChangeArrowheads="1"/>
                </p:cNvSpPr>
                <p:nvPr/>
              </p:nvSpPr>
              <p:spPr bwMode="auto">
                <a:xfrm>
                  <a:off x="2589" y="325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62" name="Oval 98"/>
                <p:cNvSpPr>
                  <a:spLocks noChangeArrowheads="1"/>
                </p:cNvSpPr>
                <p:nvPr/>
              </p:nvSpPr>
              <p:spPr bwMode="auto">
                <a:xfrm>
                  <a:off x="2538" y="324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63" name="Oval 99"/>
                <p:cNvSpPr>
                  <a:spLocks noChangeArrowheads="1"/>
                </p:cNvSpPr>
                <p:nvPr/>
              </p:nvSpPr>
              <p:spPr bwMode="auto">
                <a:xfrm>
                  <a:off x="2563" y="3255"/>
                  <a:ext cx="22" cy="22"/>
                </a:xfrm>
                <a:prstGeom prst="ellipse">
                  <a:avLst/>
                </a:prstGeom>
                <a:solidFill>
                  <a:srgbClr val="FFCC00"/>
                </a:solidFill>
                <a:ln w="9525">
                  <a:solidFill>
                    <a:srgbClr val="000000"/>
                  </a:solidFill>
                  <a:round/>
                  <a:headEnd/>
                  <a:tailEnd/>
                </a:ln>
              </p:spPr>
              <p:txBody>
                <a:bodyPr wrap="none" anchor="ctr"/>
                <a:lstStyle/>
                <a:p>
                  <a:endParaRPr lang="de-DE"/>
                </a:p>
              </p:txBody>
            </p:sp>
          </p:grpSp>
          <p:grpSp>
            <p:nvGrpSpPr>
              <p:cNvPr id="523364" name="Group 100"/>
              <p:cNvGrpSpPr>
                <a:grpSpLocks/>
              </p:cNvGrpSpPr>
              <p:nvPr/>
            </p:nvGrpSpPr>
            <p:grpSpPr bwMode="auto">
              <a:xfrm>
                <a:off x="1728" y="864"/>
                <a:ext cx="816" cy="816"/>
                <a:chOff x="1728" y="864"/>
                <a:chExt cx="816" cy="816"/>
              </a:xfrm>
            </p:grpSpPr>
            <p:grpSp>
              <p:nvGrpSpPr>
                <p:cNvPr id="523365" name="Group 101"/>
                <p:cNvGrpSpPr>
                  <a:grpSpLocks/>
                </p:cNvGrpSpPr>
                <p:nvPr/>
              </p:nvGrpSpPr>
              <p:grpSpPr bwMode="auto">
                <a:xfrm>
                  <a:off x="1728" y="864"/>
                  <a:ext cx="816" cy="816"/>
                  <a:chOff x="2409" y="2870"/>
                  <a:chExt cx="386" cy="378"/>
                </a:xfrm>
              </p:grpSpPr>
              <p:sp>
                <p:nvSpPr>
                  <p:cNvPr id="523366" name="Freeform 102"/>
                  <p:cNvSpPr>
                    <a:spLocks/>
                  </p:cNvSpPr>
                  <p:nvPr/>
                </p:nvSpPr>
                <p:spPr bwMode="auto">
                  <a:xfrm>
                    <a:off x="2546" y="2870"/>
                    <a:ext cx="241" cy="202"/>
                  </a:xfrm>
                  <a:custGeom>
                    <a:avLst/>
                    <a:gdLst/>
                    <a:ahLst/>
                    <a:cxnLst>
                      <a:cxn ang="0">
                        <a:pos x="27" y="21"/>
                      </a:cxn>
                      <a:cxn ang="0">
                        <a:pos x="31" y="21"/>
                      </a:cxn>
                      <a:cxn ang="0">
                        <a:pos x="48" y="9"/>
                      </a:cxn>
                      <a:cxn ang="0">
                        <a:pos x="48" y="13"/>
                      </a:cxn>
                      <a:cxn ang="0">
                        <a:pos x="63" y="16"/>
                      </a:cxn>
                      <a:cxn ang="0">
                        <a:pos x="66" y="18"/>
                      </a:cxn>
                      <a:cxn ang="0">
                        <a:pos x="79" y="30"/>
                      </a:cxn>
                      <a:cxn ang="0">
                        <a:pos x="60" y="12"/>
                      </a:cxn>
                      <a:cxn ang="0">
                        <a:pos x="84" y="19"/>
                      </a:cxn>
                      <a:cxn ang="0">
                        <a:pos x="79" y="19"/>
                      </a:cxn>
                      <a:cxn ang="0">
                        <a:pos x="67" y="3"/>
                      </a:cxn>
                      <a:cxn ang="0">
                        <a:pos x="97" y="18"/>
                      </a:cxn>
                      <a:cxn ang="0">
                        <a:pos x="105" y="15"/>
                      </a:cxn>
                      <a:cxn ang="0">
                        <a:pos x="112" y="28"/>
                      </a:cxn>
                      <a:cxn ang="0">
                        <a:pos x="100" y="16"/>
                      </a:cxn>
                      <a:cxn ang="0">
                        <a:pos x="129" y="24"/>
                      </a:cxn>
                      <a:cxn ang="0">
                        <a:pos x="126" y="22"/>
                      </a:cxn>
                      <a:cxn ang="0">
                        <a:pos x="145" y="42"/>
                      </a:cxn>
                      <a:cxn ang="0">
                        <a:pos x="145" y="39"/>
                      </a:cxn>
                      <a:cxn ang="0">
                        <a:pos x="144" y="40"/>
                      </a:cxn>
                      <a:cxn ang="0">
                        <a:pos x="151" y="49"/>
                      </a:cxn>
                      <a:cxn ang="0">
                        <a:pos x="160" y="45"/>
                      </a:cxn>
                      <a:cxn ang="0">
                        <a:pos x="142" y="33"/>
                      </a:cxn>
                      <a:cxn ang="0">
                        <a:pos x="162" y="57"/>
                      </a:cxn>
                      <a:cxn ang="0">
                        <a:pos x="175" y="63"/>
                      </a:cxn>
                      <a:cxn ang="0">
                        <a:pos x="175" y="58"/>
                      </a:cxn>
                      <a:cxn ang="0">
                        <a:pos x="178" y="67"/>
                      </a:cxn>
                      <a:cxn ang="0">
                        <a:pos x="195" y="76"/>
                      </a:cxn>
                      <a:cxn ang="0">
                        <a:pos x="196" y="82"/>
                      </a:cxn>
                      <a:cxn ang="0">
                        <a:pos x="190" y="72"/>
                      </a:cxn>
                      <a:cxn ang="0">
                        <a:pos x="205" y="94"/>
                      </a:cxn>
                      <a:cxn ang="0">
                        <a:pos x="223" y="108"/>
                      </a:cxn>
                      <a:cxn ang="0">
                        <a:pos x="205" y="88"/>
                      </a:cxn>
                      <a:cxn ang="0">
                        <a:pos x="216" y="97"/>
                      </a:cxn>
                      <a:cxn ang="0">
                        <a:pos x="231" y="139"/>
                      </a:cxn>
                      <a:cxn ang="0">
                        <a:pos x="237" y="138"/>
                      </a:cxn>
                      <a:cxn ang="0">
                        <a:pos x="228" y="151"/>
                      </a:cxn>
                      <a:cxn ang="0">
                        <a:pos x="231" y="171"/>
                      </a:cxn>
                      <a:cxn ang="0">
                        <a:pos x="232" y="175"/>
                      </a:cxn>
                      <a:cxn ang="0">
                        <a:pos x="238" y="190"/>
                      </a:cxn>
                    </a:cxnLst>
                    <a:rect l="0" t="0" r="r" b="b"/>
                    <a:pathLst>
                      <a:path w="241" h="202">
                        <a:moveTo>
                          <a:pt x="10" y="30"/>
                        </a:moveTo>
                        <a:cubicBezTo>
                          <a:pt x="16" y="24"/>
                          <a:pt x="19" y="22"/>
                          <a:pt x="27" y="21"/>
                        </a:cubicBezTo>
                        <a:cubicBezTo>
                          <a:pt x="26" y="19"/>
                          <a:pt x="24" y="16"/>
                          <a:pt x="24" y="16"/>
                        </a:cubicBezTo>
                        <a:cubicBezTo>
                          <a:pt x="14" y="20"/>
                          <a:pt x="0" y="18"/>
                          <a:pt x="31" y="21"/>
                        </a:cubicBezTo>
                        <a:cubicBezTo>
                          <a:pt x="29" y="18"/>
                          <a:pt x="30" y="20"/>
                          <a:pt x="33" y="15"/>
                        </a:cubicBezTo>
                        <a:cubicBezTo>
                          <a:pt x="33" y="15"/>
                          <a:pt x="43" y="10"/>
                          <a:pt x="48" y="9"/>
                        </a:cubicBezTo>
                        <a:cubicBezTo>
                          <a:pt x="53" y="12"/>
                          <a:pt x="57" y="14"/>
                          <a:pt x="60" y="19"/>
                        </a:cubicBezTo>
                        <a:cubicBezTo>
                          <a:pt x="52" y="24"/>
                          <a:pt x="52" y="20"/>
                          <a:pt x="48" y="13"/>
                        </a:cubicBezTo>
                        <a:cubicBezTo>
                          <a:pt x="60" y="4"/>
                          <a:pt x="40" y="19"/>
                          <a:pt x="57" y="13"/>
                        </a:cubicBezTo>
                        <a:cubicBezTo>
                          <a:pt x="59" y="14"/>
                          <a:pt x="62" y="14"/>
                          <a:pt x="63" y="16"/>
                        </a:cubicBezTo>
                        <a:cubicBezTo>
                          <a:pt x="64" y="18"/>
                          <a:pt x="59" y="21"/>
                          <a:pt x="61" y="22"/>
                        </a:cubicBezTo>
                        <a:cubicBezTo>
                          <a:pt x="63" y="23"/>
                          <a:pt x="64" y="19"/>
                          <a:pt x="66" y="18"/>
                        </a:cubicBezTo>
                        <a:cubicBezTo>
                          <a:pt x="69" y="17"/>
                          <a:pt x="73" y="17"/>
                          <a:pt x="76" y="16"/>
                        </a:cubicBezTo>
                        <a:cubicBezTo>
                          <a:pt x="79" y="18"/>
                          <a:pt x="91" y="23"/>
                          <a:pt x="79" y="30"/>
                        </a:cubicBezTo>
                        <a:cubicBezTo>
                          <a:pt x="74" y="33"/>
                          <a:pt x="79" y="17"/>
                          <a:pt x="72" y="13"/>
                        </a:cubicBezTo>
                        <a:cubicBezTo>
                          <a:pt x="69" y="11"/>
                          <a:pt x="64" y="12"/>
                          <a:pt x="60" y="12"/>
                        </a:cubicBezTo>
                        <a:cubicBezTo>
                          <a:pt x="66" y="3"/>
                          <a:pt x="70" y="7"/>
                          <a:pt x="67" y="16"/>
                        </a:cubicBezTo>
                        <a:cubicBezTo>
                          <a:pt x="73" y="17"/>
                          <a:pt x="79" y="16"/>
                          <a:pt x="84" y="19"/>
                        </a:cubicBezTo>
                        <a:cubicBezTo>
                          <a:pt x="86" y="20"/>
                          <a:pt x="84" y="24"/>
                          <a:pt x="82" y="24"/>
                        </a:cubicBezTo>
                        <a:cubicBezTo>
                          <a:pt x="80" y="24"/>
                          <a:pt x="80" y="21"/>
                          <a:pt x="79" y="19"/>
                        </a:cubicBezTo>
                        <a:cubicBezTo>
                          <a:pt x="89" y="15"/>
                          <a:pt x="95" y="22"/>
                          <a:pt x="91" y="15"/>
                        </a:cubicBezTo>
                        <a:cubicBezTo>
                          <a:pt x="80" y="17"/>
                          <a:pt x="76" y="8"/>
                          <a:pt x="67" y="3"/>
                        </a:cubicBezTo>
                        <a:cubicBezTo>
                          <a:pt x="74" y="0"/>
                          <a:pt x="76" y="2"/>
                          <a:pt x="82" y="6"/>
                        </a:cubicBezTo>
                        <a:cubicBezTo>
                          <a:pt x="77" y="12"/>
                          <a:pt x="90" y="14"/>
                          <a:pt x="97" y="18"/>
                        </a:cubicBezTo>
                        <a:cubicBezTo>
                          <a:pt x="102" y="28"/>
                          <a:pt x="96" y="17"/>
                          <a:pt x="97" y="16"/>
                        </a:cubicBezTo>
                        <a:cubicBezTo>
                          <a:pt x="99" y="14"/>
                          <a:pt x="102" y="15"/>
                          <a:pt x="105" y="15"/>
                        </a:cubicBezTo>
                        <a:cubicBezTo>
                          <a:pt x="108" y="15"/>
                          <a:pt x="113" y="13"/>
                          <a:pt x="114" y="16"/>
                        </a:cubicBezTo>
                        <a:cubicBezTo>
                          <a:pt x="116" y="20"/>
                          <a:pt x="114" y="25"/>
                          <a:pt x="112" y="28"/>
                        </a:cubicBezTo>
                        <a:cubicBezTo>
                          <a:pt x="111" y="29"/>
                          <a:pt x="110" y="25"/>
                          <a:pt x="109" y="24"/>
                        </a:cubicBezTo>
                        <a:cubicBezTo>
                          <a:pt x="100" y="29"/>
                          <a:pt x="99" y="26"/>
                          <a:pt x="100" y="16"/>
                        </a:cubicBezTo>
                        <a:cubicBezTo>
                          <a:pt x="108" y="24"/>
                          <a:pt x="105" y="17"/>
                          <a:pt x="115" y="19"/>
                        </a:cubicBezTo>
                        <a:cubicBezTo>
                          <a:pt x="120" y="27"/>
                          <a:pt x="121" y="21"/>
                          <a:pt x="129" y="24"/>
                        </a:cubicBezTo>
                        <a:cubicBezTo>
                          <a:pt x="126" y="31"/>
                          <a:pt x="127" y="40"/>
                          <a:pt x="120" y="33"/>
                        </a:cubicBezTo>
                        <a:cubicBezTo>
                          <a:pt x="117" y="26"/>
                          <a:pt x="119" y="25"/>
                          <a:pt x="126" y="22"/>
                        </a:cubicBezTo>
                        <a:cubicBezTo>
                          <a:pt x="135" y="27"/>
                          <a:pt x="127" y="32"/>
                          <a:pt x="139" y="30"/>
                        </a:cubicBezTo>
                        <a:cubicBezTo>
                          <a:pt x="147" y="31"/>
                          <a:pt x="148" y="34"/>
                          <a:pt x="145" y="42"/>
                        </a:cubicBezTo>
                        <a:cubicBezTo>
                          <a:pt x="144" y="36"/>
                          <a:pt x="137" y="28"/>
                          <a:pt x="147" y="34"/>
                        </a:cubicBezTo>
                        <a:cubicBezTo>
                          <a:pt x="146" y="36"/>
                          <a:pt x="147" y="39"/>
                          <a:pt x="145" y="39"/>
                        </a:cubicBezTo>
                        <a:cubicBezTo>
                          <a:pt x="143" y="39"/>
                          <a:pt x="136" y="31"/>
                          <a:pt x="126" y="30"/>
                        </a:cubicBezTo>
                        <a:cubicBezTo>
                          <a:pt x="136" y="21"/>
                          <a:pt x="139" y="30"/>
                          <a:pt x="144" y="40"/>
                        </a:cubicBezTo>
                        <a:cubicBezTo>
                          <a:pt x="139" y="52"/>
                          <a:pt x="143" y="39"/>
                          <a:pt x="150" y="42"/>
                        </a:cubicBezTo>
                        <a:cubicBezTo>
                          <a:pt x="152" y="43"/>
                          <a:pt x="151" y="47"/>
                          <a:pt x="151" y="49"/>
                        </a:cubicBezTo>
                        <a:cubicBezTo>
                          <a:pt x="155" y="42"/>
                          <a:pt x="159" y="38"/>
                          <a:pt x="163" y="49"/>
                        </a:cubicBezTo>
                        <a:cubicBezTo>
                          <a:pt x="164" y="51"/>
                          <a:pt x="160" y="43"/>
                          <a:pt x="160" y="45"/>
                        </a:cubicBezTo>
                        <a:cubicBezTo>
                          <a:pt x="160" y="47"/>
                          <a:pt x="162" y="49"/>
                          <a:pt x="163" y="51"/>
                        </a:cubicBezTo>
                        <a:cubicBezTo>
                          <a:pt x="155" y="62"/>
                          <a:pt x="147" y="39"/>
                          <a:pt x="142" y="33"/>
                        </a:cubicBezTo>
                        <a:cubicBezTo>
                          <a:pt x="148" y="23"/>
                          <a:pt x="151" y="36"/>
                          <a:pt x="159" y="39"/>
                        </a:cubicBezTo>
                        <a:cubicBezTo>
                          <a:pt x="160" y="46"/>
                          <a:pt x="163" y="50"/>
                          <a:pt x="162" y="57"/>
                        </a:cubicBezTo>
                        <a:cubicBezTo>
                          <a:pt x="159" y="49"/>
                          <a:pt x="165" y="44"/>
                          <a:pt x="168" y="55"/>
                        </a:cubicBezTo>
                        <a:cubicBezTo>
                          <a:pt x="177" y="54"/>
                          <a:pt x="178" y="55"/>
                          <a:pt x="175" y="63"/>
                        </a:cubicBezTo>
                        <a:cubicBezTo>
                          <a:pt x="174" y="62"/>
                          <a:pt x="165" y="57"/>
                          <a:pt x="172" y="54"/>
                        </a:cubicBezTo>
                        <a:cubicBezTo>
                          <a:pt x="173" y="53"/>
                          <a:pt x="174" y="57"/>
                          <a:pt x="175" y="58"/>
                        </a:cubicBezTo>
                        <a:cubicBezTo>
                          <a:pt x="180" y="65"/>
                          <a:pt x="175" y="62"/>
                          <a:pt x="184" y="66"/>
                        </a:cubicBezTo>
                        <a:cubicBezTo>
                          <a:pt x="190" y="84"/>
                          <a:pt x="183" y="81"/>
                          <a:pt x="178" y="67"/>
                        </a:cubicBezTo>
                        <a:cubicBezTo>
                          <a:pt x="193" y="64"/>
                          <a:pt x="173" y="66"/>
                          <a:pt x="181" y="73"/>
                        </a:cubicBezTo>
                        <a:cubicBezTo>
                          <a:pt x="185" y="76"/>
                          <a:pt x="190" y="75"/>
                          <a:pt x="195" y="76"/>
                        </a:cubicBezTo>
                        <a:cubicBezTo>
                          <a:pt x="197" y="84"/>
                          <a:pt x="200" y="81"/>
                          <a:pt x="207" y="84"/>
                        </a:cubicBezTo>
                        <a:cubicBezTo>
                          <a:pt x="195" y="93"/>
                          <a:pt x="208" y="80"/>
                          <a:pt x="196" y="82"/>
                        </a:cubicBezTo>
                        <a:cubicBezTo>
                          <a:pt x="195" y="80"/>
                          <a:pt x="193" y="78"/>
                          <a:pt x="192" y="76"/>
                        </a:cubicBezTo>
                        <a:cubicBezTo>
                          <a:pt x="191" y="75"/>
                          <a:pt x="189" y="71"/>
                          <a:pt x="190" y="72"/>
                        </a:cubicBezTo>
                        <a:cubicBezTo>
                          <a:pt x="193" y="73"/>
                          <a:pt x="199" y="79"/>
                          <a:pt x="199" y="79"/>
                        </a:cubicBezTo>
                        <a:cubicBezTo>
                          <a:pt x="204" y="93"/>
                          <a:pt x="196" y="87"/>
                          <a:pt x="205" y="94"/>
                        </a:cubicBezTo>
                        <a:cubicBezTo>
                          <a:pt x="208" y="102"/>
                          <a:pt x="217" y="100"/>
                          <a:pt x="208" y="105"/>
                        </a:cubicBezTo>
                        <a:cubicBezTo>
                          <a:pt x="214" y="88"/>
                          <a:pt x="214" y="105"/>
                          <a:pt x="223" y="108"/>
                        </a:cubicBezTo>
                        <a:cubicBezTo>
                          <a:pt x="222" y="131"/>
                          <a:pt x="218" y="129"/>
                          <a:pt x="216" y="115"/>
                        </a:cubicBezTo>
                        <a:cubicBezTo>
                          <a:pt x="218" y="104"/>
                          <a:pt x="213" y="96"/>
                          <a:pt x="205" y="88"/>
                        </a:cubicBezTo>
                        <a:cubicBezTo>
                          <a:pt x="207" y="87"/>
                          <a:pt x="208" y="84"/>
                          <a:pt x="210" y="85"/>
                        </a:cubicBezTo>
                        <a:cubicBezTo>
                          <a:pt x="213" y="88"/>
                          <a:pt x="216" y="97"/>
                          <a:pt x="216" y="97"/>
                        </a:cubicBezTo>
                        <a:cubicBezTo>
                          <a:pt x="217" y="104"/>
                          <a:pt x="220" y="109"/>
                          <a:pt x="217" y="115"/>
                        </a:cubicBezTo>
                        <a:cubicBezTo>
                          <a:pt x="222" y="125"/>
                          <a:pt x="220" y="137"/>
                          <a:pt x="231" y="139"/>
                        </a:cubicBezTo>
                        <a:cubicBezTo>
                          <a:pt x="227" y="156"/>
                          <a:pt x="227" y="138"/>
                          <a:pt x="226" y="132"/>
                        </a:cubicBezTo>
                        <a:cubicBezTo>
                          <a:pt x="232" y="123"/>
                          <a:pt x="234" y="131"/>
                          <a:pt x="237" y="138"/>
                        </a:cubicBezTo>
                        <a:cubicBezTo>
                          <a:pt x="235" y="146"/>
                          <a:pt x="234" y="147"/>
                          <a:pt x="226" y="150"/>
                        </a:cubicBezTo>
                        <a:cubicBezTo>
                          <a:pt x="219" y="160"/>
                          <a:pt x="225" y="150"/>
                          <a:pt x="228" y="151"/>
                        </a:cubicBezTo>
                        <a:cubicBezTo>
                          <a:pt x="231" y="152"/>
                          <a:pt x="230" y="157"/>
                          <a:pt x="232" y="160"/>
                        </a:cubicBezTo>
                        <a:cubicBezTo>
                          <a:pt x="232" y="164"/>
                          <a:pt x="229" y="168"/>
                          <a:pt x="231" y="171"/>
                        </a:cubicBezTo>
                        <a:cubicBezTo>
                          <a:pt x="233" y="173"/>
                          <a:pt x="233" y="160"/>
                          <a:pt x="234" y="163"/>
                        </a:cubicBezTo>
                        <a:cubicBezTo>
                          <a:pt x="235" y="167"/>
                          <a:pt x="233" y="171"/>
                          <a:pt x="232" y="175"/>
                        </a:cubicBezTo>
                        <a:cubicBezTo>
                          <a:pt x="239" y="177"/>
                          <a:pt x="241" y="185"/>
                          <a:pt x="232" y="181"/>
                        </a:cubicBezTo>
                        <a:cubicBezTo>
                          <a:pt x="233" y="184"/>
                          <a:pt x="237" y="187"/>
                          <a:pt x="238" y="190"/>
                        </a:cubicBezTo>
                        <a:cubicBezTo>
                          <a:pt x="239" y="194"/>
                          <a:pt x="234" y="202"/>
                          <a:pt x="234" y="202"/>
                        </a:cubicBezTo>
                      </a:path>
                    </a:pathLst>
                  </a:custGeom>
                  <a:noFill/>
                  <a:ln w="9525">
                    <a:solidFill>
                      <a:srgbClr val="000000"/>
                    </a:solidFill>
                    <a:round/>
                    <a:headEnd/>
                    <a:tailEnd/>
                  </a:ln>
                  <a:effectLst/>
                </p:spPr>
                <p:txBody>
                  <a:bodyPr/>
                  <a:lstStyle/>
                  <a:p>
                    <a:endParaRPr lang="de-DE"/>
                  </a:p>
                </p:txBody>
              </p:sp>
              <p:sp>
                <p:nvSpPr>
                  <p:cNvPr id="523367" name="Freeform 103"/>
                  <p:cNvSpPr>
                    <a:spLocks/>
                  </p:cNvSpPr>
                  <p:nvPr/>
                </p:nvSpPr>
                <p:spPr bwMode="auto">
                  <a:xfrm>
                    <a:off x="2409" y="2870"/>
                    <a:ext cx="386" cy="378"/>
                  </a:xfrm>
                  <a:custGeom>
                    <a:avLst/>
                    <a:gdLst/>
                    <a:ahLst/>
                    <a:cxnLst>
                      <a:cxn ang="0">
                        <a:pos x="372" y="210"/>
                      </a:cxn>
                      <a:cxn ang="0">
                        <a:pos x="374" y="234"/>
                      </a:cxn>
                      <a:cxn ang="0">
                        <a:pos x="371" y="234"/>
                      </a:cxn>
                      <a:cxn ang="0">
                        <a:pos x="363" y="258"/>
                      </a:cxn>
                      <a:cxn ang="0">
                        <a:pos x="351" y="270"/>
                      </a:cxn>
                      <a:cxn ang="0">
                        <a:pos x="351" y="280"/>
                      </a:cxn>
                      <a:cxn ang="0">
                        <a:pos x="342" y="291"/>
                      </a:cxn>
                      <a:cxn ang="0">
                        <a:pos x="327" y="306"/>
                      </a:cxn>
                      <a:cxn ang="0">
                        <a:pos x="330" y="312"/>
                      </a:cxn>
                      <a:cxn ang="0">
                        <a:pos x="312" y="318"/>
                      </a:cxn>
                      <a:cxn ang="0">
                        <a:pos x="305" y="322"/>
                      </a:cxn>
                      <a:cxn ang="0">
                        <a:pos x="288" y="348"/>
                      </a:cxn>
                      <a:cxn ang="0">
                        <a:pos x="285" y="348"/>
                      </a:cxn>
                      <a:cxn ang="0">
                        <a:pos x="255" y="349"/>
                      </a:cxn>
                      <a:cxn ang="0">
                        <a:pos x="245" y="351"/>
                      </a:cxn>
                      <a:cxn ang="0">
                        <a:pos x="248" y="355"/>
                      </a:cxn>
                      <a:cxn ang="0">
                        <a:pos x="240" y="360"/>
                      </a:cxn>
                      <a:cxn ang="0">
                        <a:pos x="203" y="361"/>
                      </a:cxn>
                      <a:cxn ang="0">
                        <a:pos x="221" y="363"/>
                      </a:cxn>
                      <a:cxn ang="0">
                        <a:pos x="180" y="361"/>
                      </a:cxn>
                      <a:cxn ang="0">
                        <a:pos x="180" y="366"/>
                      </a:cxn>
                      <a:cxn ang="0">
                        <a:pos x="146" y="355"/>
                      </a:cxn>
                      <a:cxn ang="0">
                        <a:pos x="123" y="343"/>
                      </a:cxn>
                      <a:cxn ang="0">
                        <a:pos x="105" y="336"/>
                      </a:cxn>
                      <a:cxn ang="0">
                        <a:pos x="101" y="336"/>
                      </a:cxn>
                      <a:cxn ang="0">
                        <a:pos x="80" y="316"/>
                      </a:cxn>
                      <a:cxn ang="0">
                        <a:pos x="65" y="306"/>
                      </a:cxn>
                      <a:cxn ang="0">
                        <a:pos x="45" y="280"/>
                      </a:cxn>
                      <a:cxn ang="0">
                        <a:pos x="32" y="256"/>
                      </a:cxn>
                      <a:cxn ang="0">
                        <a:pos x="26" y="262"/>
                      </a:cxn>
                      <a:cxn ang="0">
                        <a:pos x="24" y="240"/>
                      </a:cxn>
                      <a:cxn ang="0">
                        <a:pos x="20" y="226"/>
                      </a:cxn>
                      <a:cxn ang="0">
                        <a:pos x="11" y="219"/>
                      </a:cxn>
                      <a:cxn ang="0">
                        <a:pos x="15" y="204"/>
                      </a:cxn>
                      <a:cxn ang="0">
                        <a:pos x="3" y="190"/>
                      </a:cxn>
                      <a:cxn ang="0">
                        <a:pos x="14" y="177"/>
                      </a:cxn>
                      <a:cxn ang="0">
                        <a:pos x="12" y="186"/>
                      </a:cxn>
                      <a:cxn ang="0">
                        <a:pos x="18" y="163"/>
                      </a:cxn>
                      <a:cxn ang="0">
                        <a:pos x="12" y="147"/>
                      </a:cxn>
                      <a:cxn ang="0">
                        <a:pos x="23" y="141"/>
                      </a:cxn>
                      <a:cxn ang="0">
                        <a:pos x="30" y="150"/>
                      </a:cxn>
                      <a:cxn ang="0">
                        <a:pos x="24" y="132"/>
                      </a:cxn>
                      <a:cxn ang="0">
                        <a:pos x="26" y="111"/>
                      </a:cxn>
                      <a:cxn ang="0">
                        <a:pos x="48" y="88"/>
                      </a:cxn>
                      <a:cxn ang="0">
                        <a:pos x="41" y="88"/>
                      </a:cxn>
                      <a:cxn ang="0">
                        <a:pos x="56" y="73"/>
                      </a:cxn>
                      <a:cxn ang="0">
                        <a:pos x="57" y="72"/>
                      </a:cxn>
                      <a:cxn ang="0">
                        <a:pos x="72" y="43"/>
                      </a:cxn>
                      <a:cxn ang="0">
                        <a:pos x="93" y="28"/>
                      </a:cxn>
                      <a:cxn ang="0">
                        <a:pos x="108" y="30"/>
                      </a:cxn>
                      <a:cxn ang="0">
                        <a:pos x="122" y="34"/>
                      </a:cxn>
                      <a:cxn ang="0">
                        <a:pos x="135" y="18"/>
                      </a:cxn>
                      <a:cxn ang="0">
                        <a:pos x="162" y="1"/>
                      </a:cxn>
                    </a:cxnLst>
                    <a:rect l="0" t="0" r="r" b="b"/>
                    <a:pathLst>
                      <a:path w="386" h="378">
                        <a:moveTo>
                          <a:pt x="372" y="201"/>
                        </a:moveTo>
                        <a:cubicBezTo>
                          <a:pt x="382" y="198"/>
                          <a:pt x="386" y="201"/>
                          <a:pt x="377" y="208"/>
                        </a:cubicBezTo>
                        <a:cubicBezTo>
                          <a:pt x="375" y="207"/>
                          <a:pt x="373" y="204"/>
                          <a:pt x="371" y="205"/>
                        </a:cubicBezTo>
                        <a:cubicBezTo>
                          <a:pt x="369" y="206"/>
                          <a:pt x="372" y="208"/>
                          <a:pt x="372" y="210"/>
                        </a:cubicBezTo>
                        <a:cubicBezTo>
                          <a:pt x="372" y="212"/>
                          <a:pt x="370" y="218"/>
                          <a:pt x="371" y="216"/>
                        </a:cubicBezTo>
                        <a:cubicBezTo>
                          <a:pt x="379" y="203"/>
                          <a:pt x="370" y="206"/>
                          <a:pt x="380" y="204"/>
                        </a:cubicBezTo>
                        <a:cubicBezTo>
                          <a:pt x="381" y="212"/>
                          <a:pt x="382" y="216"/>
                          <a:pt x="375" y="220"/>
                        </a:cubicBezTo>
                        <a:cubicBezTo>
                          <a:pt x="375" y="225"/>
                          <a:pt x="376" y="230"/>
                          <a:pt x="374" y="234"/>
                        </a:cubicBezTo>
                        <a:cubicBezTo>
                          <a:pt x="373" y="236"/>
                          <a:pt x="370" y="234"/>
                          <a:pt x="369" y="232"/>
                        </a:cubicBezTo>
                        <a:cubicBezTo>
                          <a:pt x="368" y="230"/>
                          <a:pt x="371" y="229"/>
                          <a:pt x="372" y="228"/>
                        </a:cubicBezTo>
                        <a:cubicBezTo>
                          <a:pt x="377" y="238"/>
                          <a:pt x="365" y="241"/>
                          <a:pt x="357" y="243"/>
                        </a:cubicBezTo>
                        <a:cubicBezTo>
                          <a:pt x="354" y="230"/>
                          <a:pt x="356" y="232"/>
                          <a:pt x="371" y="234"/>
                        </a:cubicBezTo>
                        <a:cubicBezTo>
                          <a:pt x="371" y="238"/>
                          <a:pt x="374" y="243"/>
                          <a:pt x="372" y="246"/>
                        </a:cubicBezTo>
                        <a:cubicBezTo>
                          <a:pt x="371" y="248"/>
                          <a:pt x="366" y="246"/>
                          <a:pt x="365" y="244"/>
                        </a:cubicBezTo>
                        <a:cubicBezTo>
                          <a:pt x="364" y="243"/>
                          <a:pt x="367" y="241"/>
                          <a:pt x="368" y="240"/>
                        </a:cubicBezTo>
                        <a:cubicBezTo>
                          <a:pt x="371" y="250"/>
                          <a:pt x="373" y="254"/>
                          <a:pt x="363" y="258"/>
                        </a:cubicBezTo>
                        <a:cubicBezTo>
                          <a:pt x="361" y="243"/>
                          <a:pt x="370" y="255"/>
                          <a:pt x="360" y="261"/>
                        </a:cubicBezTo>
                        <a:cubicBezTo>
                          <a:pt x="364" y="270"/>
                          <a:pt x="355" y="267"/>
                          <a:pt x="350" y="265"/>
                        </a:cubicBezTo>
                        <a:cubicBezTo>
                          <a:pt x="361" y="263"/>
                          <a:pt x="360" y="268"/>
                          <a:pt x="357" y="277"/>
                        </a:cubicBezTo>
                        <a:cubicBezTo>
                          <a:pt x="355" y="275"/>
                          <a:pt x="354" y="268"/>
                          <a:pt x="351" y="270"/>
                        </a:cubicBezTo>
                        <a:cubicBezTo>
                          <a:pt x="350" y="271"/>
                          <a:pt x="348" y="279"/>
                          <a:pt x="342" y="283"/>
                        </a:cubicBezTo>
                        <a:cubicBezTo>
                          <a:pt x="347" y="276"/>
                          <a:pt x="349" y="285"/>
                          <a:pt x="342" y="286"/>
                        </a:cubicBezTo>
                        <a:cubicBezTo>
                          <a:pt x="330" y="282"/>
                          <a:pt x="329" y="280"/>
                          <a:pt x="338" y="271"/>
                        </a:cubicBezTo>
                        <a:cubicBezTo>
                          <a:pt x="346" y="285"/>
                          <a:pt x="341" y="285"/>
                          <a:pt x="351" y="280"/>
                        </a:cubicBezTo>
                        <a:cubicBezTo>
                          <a:pt x="354" y="290"/>
                          <a:pt x="353" y="293"/>
                          <a:pt x="344" y="298"/>
                        </a:cubicBezTo>
                        <a:cubicBezTo>
                          <a:pt x="334" y="292"/>
                          <a:pt x="344" y="283"/>
                          <a:pt x="339" y="292"/>
                        </a:cubicBezTo>
                        <a:cubicBezTo>
                          <a:pt x="338" y="290"/>
                          <a:pt x="334" y="287"/>
                          <a:pt x="336" y="286"/>
                        </a:cubicBezTo>
                        <a:cubicBezTo>
                          <a:pt x="338" y="285"/>
                          <a:pt x="343" y="289"/>
                          <a:pt x="342" y="291"/>
                        </a:cubicBezTo>
                        <a:cubicBezTo>
                          <a:pt x="341" y="294"/>
                          <a:pt x="336" y="293"/>
                          <a:pt x="333" y="294"/>
                        </a:cubicBezTo>
                        <a:cubicBezTo>
                          <a:pt x="336" y="304"/>
                          <a:pt x="340" y="307"/>
                          <a:pt x="327" y="304"/>
                        </a:cubicBezTo>
                        <a:cubicBezTo>
                          <a:pt x="327" y="307"/>
                          <a:pt x="326" y="309"/>
                          <a:pt x="326" y="312"/>
                        </a:cubicBezTo>
                        <a:cubicBezTo>
                          <a:pt x="326" y="314"/>
                          <a:pt x="327" y="304"/>
                          <a:pt x="327" y="306"/>
                        </a:cubicBezTo>
                        <a:cubicBezTo>
                          <a:pt x="327" y="310"/>
                          <a:pt x="326" y="315"/>
                          <a:pt x="326" y="319"/>
                        </a:cubicBezTo>
                        <a:cubicBezTo>
                          <a:pt x="326" y="322"/>
                          <a:pt x="329" y="313"/>
                          <a:pt x="327" y="310"/>
                        </a:cubicBezTo>
                        <a:cubicBezTo>
                          <a:pt x="326" y="308"/>
                          <a:pt x="325" y="314"/>
                          <a:pt x="324" y="316"/>
                        </a:cubicBezTo>
                        <a:cubicBezTo>
                          <a:pt x="318" y="312"/>
                          <a:pt x="317" y="312"/>
                          <a:pt x="330" y="312"/>
                        </a:cubicBezTo>
                        <a:cubicBezTo>
                          <a:pt x="332" y="312"/>
                          <a:pt x="326" y="313"/>
                          <a:pt x="324" y="313"/>
                        </a:cubicBezTo>
                        <a:cubicBezTo>
                          <a:pt x="321" y="314"/>
                          <a:pt x="318" y="314"/>
                          <a:pt x="315" y="315"/>
                        </a:cubicBezTo>
                        <a:cubicBezTo>
                          <a:pt x="314" y="314"/>
                          <a:pt x="312" y="312"/>
                          <a:pt x="311" y="313"/>
                        </a:cubicBezTo>
                        <a:cubicBezTo>
                          <a:pt x="310" y="314"/>
                          <a:pt x="314" y="319"/>
                          <a:pt x="312" y="318"/>
                        </a:cubicBezTo>
                        <a:cubicBezTo>
                          <a:pt x="310" y="317"/>
                          <a:pt x="310" y="314"/>
                          <a:pt x="309" y="312"/>
                        </a:cubicBezTo>
                        <a:cubicBezTo>
                          <a:pt x="321" y="308"/>
                          <a:pt x="319" y="320"/>
                          <a:pt x="311" y="324"/>
                        </a:cubicBezTo>
                        <a:cubicBezTo>
                          <a:pt x="304" y="333"/>
                          <a:pt x="302" y="333"/>
                          <a:pt x="291" y="331"/>
                        </a:cubicBezTo>
                        <a:cubicBezTo>
                          <a:pt x="294" y="325"/>
                          <a:pt x="299" y="325"/>
                          <a:pt x="305" y="322"/>
                        </a:cubicBezTo>
                        <a:cubicBezTo>
                          <a:pt x="311" y="325"/>
                          <a:pt x="304" y="336"/>
                          <a:pt x="308" y="318"/>
                        </a:cubicBezTo>
                        <a:cubicBezTo>
                          <a:pt x="310" y="322"/>
                          <a:pt x="315" y="338"/>
                          <a:pt x="305" y="330"/>
                        </a:cubicBezTo>
                        <a:cubicBezTo>
                          <a:pt x="300" y="317"/>
                          <a:pt x="308" y="338"/>
                          <a:pt x="297" y="340"/>
                        </a:cubicBezTo>
                        <a:cubicBezTo>
                          <a:pt x="289" y="356"/>
                          <a:pt x="292" y="359"/>
                          <a:pt x="288" y="348"/>
                        </a:cubicBezTo>
                        <a:cubicBezTo>
                          <a:pt x="287" y="336"/>
                          <a:pt x="286" y="333"/>
                          <a:pt x="276" y="339"/>
                        </a:cubicBezTo>
                        <a:cubicBezTo>
                          <a:pt x="274" y="336"/>
                          <a:pt x="270" y="321"/>
                          <a:pt x="275" y="333"/>
                        </a:cubicBezTo>
                        <a:cubicBezTo>
                          <a:pt x="271" y="349"/>
                          <a:pt x="273" y="338"/>
                          <a:pt x="281" y="336"/>
                        </a:cubicBezTo>
                        <a:cubicBezTo>
                          <a:pt x="292" y="330"/>
                          <a:pt x="288" y="342"/>
                          <a:pt x="285" y="348"/>
                        </a:cubicBezTo>
                        <a:cubicBezTo>
                          <a:pt x="282" y="347"/>
                          <a:pt x="278" y="348"/>
                          <a:pt x="276" y="345"/>
                        </a:cubicBezTo>
                        <a:cubicBezTo>
                          <a:pt x="275" y="343"/>
                          <a:pt x="278" y="334"/>
                          <a:pt x="278" y="337"/>
                        </a:cubicBezTo>
                        <a:cubicBezTo>
                          <a:pt x="278" y="349"/>
                          <a:pt x="276" y="350"/>
                          <a:pt x="266" y="352"/>
                        </a:cubicBezTo>
                        <a:cubicBezTo>
                          <a:pt x="262" y="351"/>
                          <a:pt x="258" y="351"/>
                          <a:pt x="255" y="349"/>
                        </a:cubicBezTo>
                        <a:cubicBezTo>
                          <a:pt x="254" y="348"/>
                          <a:pt x="259" y="347"/>
                          <a:pt x="260" y="348"/>
                        </a:cubicBezTo>
                        <a:cubicBezTo>
                          <a:pt x="261" y="349"/>
                          <a:pt x="258" y="353"/>
                          <a:pt x="258" y="352"/>
                        </a:cubicBezTo>
                        <a:cubicBezTo>
                          <a:pt x="259" y="350"/>
                          <a:pt x="260" y="347"/>
                          <a:pt x="261" y="345"/>
                        </a:cubicBezTo>
                        <a:cubicBezTo>
                          <a:pt x="269" y="356"/>
                          <a:pt x="250" y="351"/>
                          <a:pt x="245" y="351"/>
                        </a:cubicBezTo>
                        <a:cubicBezTo>
                          <a:pt x="245" y="348"/>
                          <a:pt x="244" y="340"/>
                          <a:pt x="246" y="342"/>
                        </a:cubicBezTo>
                        <a:cubicBezTo>
                          <a:pt x="250" y="346"/>
                          <a:pt x="249" y="352"/>
                          <a:pt x="251" y="357"/>
                        </a:cubicBezTo>
                        <a:cubicBezTo>
                          <a:pt x="252" y="359"/>
                          <a:pt x="248" y="353"/>
                          <a:pt x="246" y="351"/>
                        </a:cubicBezTo>
                        <a:cubicBezTo>
                          <a:pt x="260" y="346"/>
                          <a:pt x="254" y="352"/>
                          <a:pt x="248" y="355"/>
                        </a:cubicBezTo>
                        <a:cubicBezTo>
                          <a:pt x="244" y="357"/>
                          <a:pt x="241" y="357"/>
                          <a:pt x="236" y="358"/>
                        </a:cubicBezTo>
                        <a:cubicBezTo>
                          <a:pt x="224" y="357"/>
                          <a:pt x="211" y="363"/>
                          <a:pt x="234" y="355"/>
                        </a:cubicBezTo>
                        <a:cubicBezTo>
                          <a:pt x="247" y="357"/>
                          <a:pt x="247" y="357"/>
                          <a:pt x="245" y="369"/>
                        </a:cubicBezTo>
                        <a:cubicBezTo>
                          <a:pt x="243" y="366"/>
                          <a:pt x="243" y="361"/>
                          <a:pt x="240" y="360"/>
                        </a:cubicBezTo>
                        <a:cubicBezTo>
                          <a:pt x="238" y="360"/>
                          <a:pt x="238" y="363"/>
                          <a:pt x="236" y="363"/>
                        </a:cubicBezTo>
                        <a:cubicBezTo>
                          <a:pt x="228" y="365"/>
                          <a:pt x="219" y="365"/>
                          <a:pt x="210" y="366"/>
                        </a:cubicBezTo>
                        <a:cubicBezTo>
                          <a:pt x="206" y="365"/>
                          <a:pt x="201" y="366"/>
                          <a:pt x="198" y="364"/>
                        </a:cubicBezTo>
                        <a:cubicBezTo>
                          <a:pt x="196" y="363"/>
                          <a:pt x="201" y="361"/>
                          <a:pt x="203" y="361"/>
                        </a:cubicBezTo>
                        <a:cubicBezTo>
                          <a:pt x="206" y="361"/>
                          <a:pt x="216" y="364"/>
                          <a:pt x="213" y="363"/>
                        </a:cubicBezTo>
                        <a:cubicBezTo>
                          <a:pt x="209" y="362"/>
                          <a:pt x="204" y="361"/>
                          <a:pt x="200" y="360"/>
                        </a:cubicBezTo>
                        <a:cubicBezTo>
                          <a:pt x="201" y="346"/>
                          <a:pt x="201" y="347"/>
                          <a:pt x="210" y="354"/>
                        </a:cubicBezTo>
                        <a:cubicBezTo>
                          <a:pt x="213" y="359"/>
                          <a:pt x="216" y="360"/>
                          <a:pt x="221" y="363"/>
                        </a:cubicBezTo>
                        <a:cubicBezTo>
                          <a:pt x="223" y="362"/>
                          <a:pt x="226" y="360"/>
                          <a:pt x="227" y="361"/>
                        </a:cubicBezTo>
                        <a:cubicBezTo>
                          <a:pt x="228" y="362"/>
                          <a:pt x="226" y="366"/>
                          <a:pt x="224" y="366"/>
                        </a:cubicBezTo>
                        <a:cubicBezTo>
                          <a:pt x="213" y="368"/>
                          <a:pt x="202" y="363"/>
                          <a:pt x="191" y="361"/>
                        </a:cubicBezTo>
                        <a:cubicBezTo>
                          <a:pt x="173" y="343"/>
                          <a:pt x="190" y="378"/>
                          <a:pt x="180" y="361"/>
                        </a:cubicBezTo>
                        <a:cubicBezTo>
                          <a:pt x="178" y="362"/>
                          <a:pt x="176" y="364"/>
                          <a:pt x="173" y="364"/>
                        </a:cubicBezTo>
                        <a:cubicBezTo>
                          <a:pt x="170" y="364"/>
                          <a:pt x="163" y="358"/>
                          <a:pt x="164" y="361"/>
                        </a:cubicBezTo>
                        <a:cubicBezTo>
                          <a:pt x="165" y="363"/>
                          <a:pt x="167" y="367"/>
                          <a:pt x="167" y="367"/>
                        </a:cubicBezTo>
                        <a:cubicBezTo>
                          <a:pt x="181" y="361"/>
                          <a:pt x="190" y="368"/>
                          <a:pt x="180" y="366"/>
                        </a:cubicBezTo>
                        <a:cubicBezTo>
                          <a:pt x="180" y="362"/>
                          <a:pt x="181" y="358"/>
                          <a:pt x="179" y="355"/>
                        </a:cubicBezTo>
                        <a:cubicBezTo>
                          <a:pt x="179" y="354"/>
                          <a:pt x="174" y="364"/>
                          <a:pt x="174" y="364"/>
                        </a:cubicBezTo>
                        <a:cubicBezTo>
                          <a:pt x="167" y="373"/>
                          <a:pt x="170" y="371"/>
                          <a:pt x="162" y="373"/>
                        </a:cubicBezTo>
                        <a:cubicBezTo>
                          <a:pt x="161" y="357"/>
                          <a:pt x="159" y="361"/>
                          <a:pt x="146" y="355"/>
                        </a:cubicBezTo>
                        <a:cubicBezTo>
                          <a:pt x="144" y="350"/>
                          <a:pt x="140" y="339"/>
                          <a:pt x="146" y="345"/>
                        </a:cubicBezTo>
                        <a:cubicBezTo>
                          <a:pt x="150" y="349"/>
                          <a:pt x="151" y="356"/>
                          <a:pt x="155" y="361"/>
                        </a:cubicBezTo>
                        <a:cubicBezTo>
                          <a:pt x="142" y="365"/>
                          <a:pt x="136" y="354"/>
                          <a:pt x="125" y="349"/>
                        </a:cubicBezTo>
                        <a:cubicBezTo>
                          <a:pt x="124" y="347"/>
                          <a:pt x="115" y="332"/>
                          <a:pt x="123" y="343"/>
                        </a:cubicBezTo>
                        <a:cubicBezTo>
                          <a:pt x="126" y="352"/>
                          <a:pt x="137" y="353"/>
                          <a:pt x="146" y="355"/>
                        </a:cubicBezTo>
                        <a:cubicBezTo>
                          <a:pt x="138" y="363"/>
                          <a:pt x="129" y="361"/>
                          <a:pt x="122" y="352"/>
                        </a:cubicBezTo>
                        <a:cubicBezTo>
                          <a:pt x="128" y="343"/>
                          <a:pt x="129" y="356"/>
                          <a:pt x="117" y="352"/>
                        </a:cubicBezTo>
                        <a:cubicBezTo>
                          <a:pt x="113" y="345"/>
                          <a:pt x="113" y="338"/>
                          <a:pt x="105" y="336"/>
                        </a:cubicBezTo>
                        <a:cubicBezTo>
                          <a:pt x="109" y="345"/>
                          <a:pt x="96" y="333"/>
                          <a:pt x="111" y="339"/>
                        </a:cubicBezTo>
                        <a:cubicBezTo>
                          <a:pt x="112" y="340"/>
                          <a:pt x="114" y="343"/>
                          <a:pt x="114" y="343"/>
                        </a:cubicBezTo>
                        <a:cubicBezTo>
                          <a:pt x="106" y="341"/>
                          <a:pt x="93" y="341"/>
                          <a:pt x="98" y="330"/>
                        </a:cubicBezTo>
                        <a:cubicBezTo>
                          <a:pt x="99" y="332"/>
                          <a:pt x="99" y="337"/>
                          <a:pt x="101" y="336"/>
                        </a:cubicBezTo>
                        <a:cubicBezTo>
                          <a:pt x="103" y="335"/>
                          <a:pt x="103" y="330"/>
                          <a:pt x="102" y="328"/>
                        </a:cubicBezTo>
                        <a:cubicBezTo>
                          <a:pt x="101" y="326"/>
                          <a:pt x="100" y="331"/>
                          <a:pt x="99" y="333"/>
                        </a:cubicBezTo>
                        <a:cubicBezTo>
                          <a:pt x="88" y="331"/>
                          <a:pt x="85" y="330"/>
                          <a:pt x="77" y="324"/>
                        </a:cubicBezTo>
                        <a:cubicBezTo>
                          <a:pt x="74" y="319"/>
                          <a:pt x="70" y="310"/>
                          <a:pt x="80" y="316"/>
                        </a:cubicBezTo>
                        <a:cubicBezTo>
                          <a:pt x="83" y="329"/>
                          <a:pt x="75" y="322"/>
                          <a:pt x="69" y="316"/>
                        </a:cubicBezTo>
                        <a:cubicBezTo>
                          <a:pt x="67" y="296"/>
                          <a:pt x="73" y="311"/>
                          <a:pt x="69" y="316"/>
                        </a:cubicBezTo>
                        <a:cubicBezTo>
                          <a:pt x="68" y="311"/>
                          <a:pt x="53" y="288"/>
                          <a:pt x="62" y="303"/>
                        </a:cubicBezTo>
                        <a:cubicBezTo>
                          <a:pt x="63" y="296"/>
                          <a:pt x="63" y="296"/>
                          <a:pt x="65" y="306"/>
                        </a:cubicBezTo>
                        <a:cubicBezTo>
                          <a:pt x="67" y="315"/>
                          <a:pt x="67" y="313"/>
                          <a:pt x="59" y="307"/>
                        </a:cubicBezTo>
                        <a:cubicBezTo>
                          <a:pt x="53" y="294"/>
                          <a:pt x="55" y="300"/>
                          <a:pt x="51" y="289"/>
                        </a:cubicBezTo>
                        <a:cubicBezTo>
                          <a:pt x="38" y="295"/>
                          <a:pt x="30" y="267"/>
                          <a:pt x="39" y="282"/>
                        </a:cubicBezTo>
                        <a:cubicBezTo>
                          <a:pt x="41" y="281"/>
                          <a:pt x="43" y="279"/>
                          <a:pt x="45" y="280"/>
                        </a:cubicBezTo>
                        <a:cubicBezTo>
                          <a:pt x="48" y="282"/>
                          <a:pt x="52" y="292"/>
                          <a:pt x="48" y="291"/>
                        </a:cubicBezTo>
                        <a:cubicBezTo>
                          <a:pt x="44" y="290"/>
                          <a:pt x="43" y="284"/>
                          <a:pt x="39" y="282"/>
                        </a:cubicBezTo>
                        <a:cubicBezTo>
                          <a:pt x="36" y="276"/>
                          <a:pt x="35" y="270"/>
                          <a:pt x="33" y="264"/>
                        </a:cubicBezTo>
                        <a:cubicBezTo>
                          <a:pt x="33" y="261"/>
                          <a:pt x="30" y="258"/>
                          <a:pt x="32" y="256"/>
                        </a:cubicBezTo>
                        <a:cubicBezTo>
                          <a:pt x="34" y="254"/>
                          <a:pt x="38" y="257"/>
                          <a:pt x="38" y="259"/>
                        </a:cubicBezTo>
                        <a:cubicBezTo>
                          <a:pt x="39" y="266"/>
                          <a:pt x="36" y="272"/>
                          <a:pt x="35" y="279"/>
                        </a:cubicBezTo>
                        <a:cubicBezTo>
                          <a:pt x="32" y="271"/>
                          <a:pt x="35" y="242"/>
                          <a:pt x="30" y="265"/>
                        </a:cubicBezTo>
                        <a:cubicBezTo>
                          <a:pt x="29" y="264"/>
                          <a:pt x="28" y="262"/>
                          <a:pt x="26" y="262"/>
                        </a:cubicBezTo>
                        <a:cubicBezTo>
                          <a:pt x="24" y="262"/>
                          <a:pt x="22" y="266"/>
                          <a:pt x="21" y="264"/>
                        </a:cubicBezTo>
                        <a:cubicBezTo>
                          <a:pt x="19" y="261"/>
                          <a:pt x="19" y="256"/>
                          <a:pt x="20" y="252"/>
                        </a:cubicBezTo>
                        <a:cubicBezTo>
                          <a:pt x="21" y="250"/>
                          <a:pt x="22" y="257"/>
                          <a:pt x="23" y="259"/>
                        </a:cubicBezTo>
                        <a:cubicBezTo>
                          <a:pt x="23" y="253"/>
                          <a:pt x="22" y="246"/>
                          <a:pt x="24" y="240"/>
                        </a:cubicBezTo>
                        <a:cubicBezTo>
                          <a:pt x="25" y="238"/>
                          <a:pt x="32" y="258"/>
                          <a:pt x="29" y="255"/>
                        </a:cubicBezTo>
                        <a:cubicBezTo>
                          <a:pt x="26" y="251"/>
                          <a:pt x="26" y="245"/>
                          <a:pt x="23" y="241"/>
                        </a:cubicBezTo>
                        <a:cubicBezTo>
                          <a:pt x="21" y="238"/>
                          <a:pt x="19" y="236"/>
                          <a:pt x="17" y="234"/>
                        </a:cubicBezTo>
                        <a:cubicBezTo>
                          <a:pt x="14" y="222"/>
                          <a:pt x="2" y="224"/>
                          <a:pt x="20" y="226"/>
                        </a:cubicBezTo>
                        <a:cubicBezTo>
                          <a:pt x="25" y="235"/>
                          <a:pt x="28" y="229"/>
                          <a:pt x="32" y="240"/>
                        </a:cubicBezTo>
                        <a:cubicBezTo>
                          <a:pt x="27" y="252"/>
                          <a:pt x="24" y="240"/>
                          <a:pt x="21" y="232"/>
                        </a:cubicBezTo>
                        <a:cubicBezTo>
                          <a:pt x="20" y="222"/>
                          <a:pt x="14" y="217"/>
                          <a:pt x="9" y="208"/>
                        </a:cubicBezTo>
                        <a:cubicBezTo>
                          <a:pt x="10" y="212"/>
                          <a:pt x="10" y="215"/>
                          <a:pt x="11" y="219"/>
                        </a:cubicBezTo>
                        <a:cubicBezTo>
                          <a:pt x="12" y="221"/>
                          <a:pt x="13" y="221"/>
                          <a:pt x="14" y="223"/>
                        </a:cubicBezTo>
                        <a:cubicBezTo>
                          <a:pt x="15" y="225"/>
                          <a:pt x="15" y="230"/>
                          <a:pt x="15" y="228"/>
                        </a:cubicBezTo>
                        <a:cubicBezTo>
                          <a:pt x="15" y="225"/>
                          <a:pt x="14" y="223"/>
                          <a:pt x="14" y="220"/>
                        </a:cubicBezTo>
                        <a:cubicBezTo>
                          <a:pt x="14" y="215"/>
                          <a:pt x="13" y="209"/>
                          <a:pt x="15" y="204"/>
                        </a:cubicBezTo>
                        <a:cubicBezTo>
                          <a:pt x="18" y="197"/>
                          <a:pt x="27" y="225"/>
                          <a:pt x="20" y="225"/>
                        </a:cubicBezTo>
                        <a:cubicBezTo>
                          <a:pt x="15" y="225"/>
                          <a:pt x="16" y="215"/>
                          <a:pt x="14" y="211"/>
                        </a:cubicBezTo>
                        <a:cubicBezTo>
                          <a:pt x="12" y="207"/>
                          <a:pt x="8" y="203"/>
                          <a:pt x="6" y="199"/>
                        </a:cubicBezTo>
                        <a:cubicBezTo>
                          <a:pt x="5" y="196"/>
                          <a:pt x="0" y="190"/>
                          <a:pt x="3" y="190"/>
                        </a:cubicBezTo>
                        <a:cubicBezTo>
                          <a:pt x="7" y="190"/>
                          <a:pt x="7" y="196"/>
                          <a:pt x="9" y="199"/>
                        </a:cubicBezTo>
                        <a:cubicBezTo>
                          <a:pt x="14" y="197"/>
                          <a:pt x="26" y="190"/>
                          <a:pt x="26" y="201"/>
                        </a:cubicBezTo>
                        <a:cubicBezTo>
                          <a:pt x="26" y="203"/>
                          <a:pt x="25" y="198"/>
                          <a:pt x="24" y="196"/>
                        </a:cubicBezTo>
                        <a:cubicBezTo>
                          <a:pt x="11" y="209"/>
                          <a:pt x="15" y="186"/>
                          <a:pt x="14" y="177"/>
                        </a:cubicBezTo>
                        <a:cubicBezTo>
                          <a:pt x="17" y="154"/>
                          <a:pt x="13" y="180"/>
                          <a:pt x="17" y="198"/>
                        </a:cubicBezTo>
                        <a:cubicBezTo>
                          <a:pt x="17" y="200"/>
                          <a:pt x="19" y="194"/>
                          <a:pt x="20" y="192"/>
                        </a:cubicBezTo>
                        <a:cubicBezTo>
                          <a:pt x="24" y="186"/>
                          <a:pt x="23" y="187"/>
                          <a:pt x="29" y="186"/>
                        </a:cubicBezTo>
                        <a:cubicBezTo>
                          <a:pt x="20" y="197"/>
                          <a:pt x="21" y="197"/>
                          <a:pt x="12" y="186"/>
                        </a:cubicBezTo>
                        <a:cubicBezTo>
                          <a:pt x="10" y="188"/>
                          <a:pt x="11" y="198"/>
                          <a:pt x="12" y="195"/>
                        </a:cubicBezTo>
                        <a:cubicBezTo>
                          <a:pt x="22" y="170"/>
                          <a:pt x="7" y="183"/>
                          <a:pt x="18" y="175"/>
                        </a:cubicBezTo>
                        <a:cubicBezTo>
                          <a:pt x="22" y="147"/>
                          <a:pt x="24" y="167"/>
                          <a:pt x="11" y="163"/>
                        </a:cubicBezTo>
                        <a:cubicBezTo>
                          <a:pt x="13" y="147"/>
                          <a:pt x="17" y="154"/>
                          <a:pt x="18" y="163"/>
                        </a:cubicBezTo>
                        <a:cubicBezTo>
                          <a:pt x="16" y="187"/>
                          <a:pt x="14" y="168"/>
                          <a:pt x="12" y="160"/>
                        </a:cubicBezTo>
                        <a:cubicBezTo>
                          <a:pt x="16" y="153"/>
                          <a:pt x="20" y="161"/>
                          <a:pt x="12" y="163"/>
                        </a:cubicBezTo>
                        <a:cubicBezTo>
                          <a:pt x="15" y="152"/>
                          <a:pt x="14" y="149"/>
                          <a:pt x="23" y="144"/>
                        </a:cubicBezTo>
                        <a:cubicBezTo>
                          <a:pt x="19" y="162"/>
                          <a:pt x="17" y="163"/>
                          <a:pt x="12" y="147"/>
                        </a:cubicBezTo>
                        <a:cubicBezTo>
                          <a:pt x="13" y="142"/>
                          <a:pt x="12" y="137"/>
                          <a:pt x="14" y="132"/>
                        </a:cubicBezTo>
                        <a:cubicBezTo>
                          <a:pt x="15" y="130"/>
                          <a:pt x="13" y="137"/>
                          <a:pt x="15" y="138"/>
                        </a:cubicBezTo>
                        <a:cubicBezTo>
                          <a:pt x="16" y="139"/>
                          <a:pt x="18" y="137"/>
                          <a:pt x="20" y="136"/>
                        </a:cubicBezTo>
                        <a:cubicBezTo>
                          <a:pt x="21" y="138"/>
                          <a:pt x="23" y="139"/>
                          <a:pt x="23" y="141"/>
                        </a:cubicBezTo>
                        <a:cubicBezTo>
                          <a:pt x="23" y="143"/>
                          <a:pt x="18" y="146"/>
                          <a:pt x="18" y="144"/>
                        </a:cubicBezTo>
                        <a:cubicBezTo>
                          <a:pt x="18" y="140"/>
                          <a:pt x="21" y="136"/>
                          <a:pt x="23" y="132"/>
                        </a:cubicBezTo>
                        <a:cubicBezTo>
                          <a:pt x="24" y="131"/>
                          <a:pt x="26" y="131"/>
                          <a:pt x="27" y="130"/>
                        </a:cubicBezTo>
                        <a:cubicBezTo>
                          <a:pt x="39" y="137"/>
                          <a:pt x="45" y="162"/>
                          <a:pt x="30" y="150"/>
                        </a:cubicBezTo>
                        <a:cubicBezTo>
                          <a:pt x="29" y="137"/>
                          <a:pt x="27" y="131"/>
                          <a:pt x="29" y="117"/>
                        </a:cubicBezTo>
                        <a:cubicBezTo>
                          <a:pt x="31" y="131"/>
                          <a:pt x="20" y="123"/>
                          <a:pt x="32" y="118"/>
                        </a:cubicBezTo>
                        <a:cubicBezTo>
                          <a:pt x="34" y="129"/>
                          <a:pt x="22" y="127"/>
                          <a:pt x="26" y="115"/>
                        </a:cubicBezTo>
                        <a:cubicBezTo>
                          <a:pt x="25" y="121"/>
                          <a:pt x="29" y="129"/>
                          <a:pt x="24" y="132"/>
                        </a:cubicBezTo>
                        <a:cubicBezTo>
                          <a:pt x="18" y="135"/>
                          <a:pt x="20" y="109"/>
                          <a:pt x="21" y="108"/>
                        </a:cubicBezTo>
                        <a:cubicBezTo>
                          <a:pt x="23" y="106"/>
                          <a:pt x="26" y="106"/>
                          <a:pt x="29" y="105"/>
                        </a:cubicBezTo>
                        <a:cubicBezTo>
                          <a:pt x="35" y="111"/>
                          <a:pt x="36" y="112"/>
                          <a:pt x="32" y="120"/>
                        </a:cubicBezTo>
                        <a:cubicBezTo>
                          <a:pt x="23" y="110"/>
                          <a:pt x="33" y="91"/>
                          <a:pt x="26" y="111"/>
                        </a:cubicBezTo>
                        <a:cubicBezTo>
                          <a:pt x="25" y="103"/>
                          <a:pt x="22" y="88"/>
                          <a:pt x="35" y="96"/>
                        </a:cubicBezTo>
                        <a:cubicBezTo>
                          <a:pt x="31" y="121"/>
                          <a:pt x="30" y="100"/>
                          <a:pt x="32" y="93"/>
                        </a:cubicBezTo>
                        <a:cubicBezTo>
                          <a:pt x="39" y="99"/>
                          <a:pt x="38" y="89"/>
                          <a:pt x="44" y="97"/>
                        </a:cubicBezTo>
                        <a:cubicBezTo>
                          <a:pt x="40" y="123"/>
                          <a:pt x="37" y="94"/>
                          <a:pt x="48" y="88"/>
                        </a:cubicBezTo>
                        <a:cubicBezTo>
                          <a:pt x="47" y="93"/>
                          <a:pt x="47" y="98"/>
                          <a:pt x="45" y="102"/>
                        </a:cubicBezTo>
                        <a:cubicBezTo>
                          <a:pt x="44" y="104"/>
                          <a:pt x="40" y="105"/>
                          <a:pt x="39" y="103"/>
                        </a:cubicBezTo>
                        <a:cubicBezTo>
                          <a:pt x="37" y="96"/>
                          <a:pt x="41" y="90"/>
                          <a:pt x="44" y="85"/>
                        </a:cubicBezTo>
                        <a:cubicBezTo>
                          <a:pt x="45" y="92"/>
                          <a:pt x="43" y="113"/>
                          <a:pt x="41" y="88"/>
                        </a:cubicBezTo>
                        <a:cubicBezTo>
                          <a:pt x="43" y="69"/>
                          <a:pt x="50" y="79"/>
                          <a:pt x="48" y="94"/>
                        </a:cubicBezTo>
                        <a:cubicBezTo>
                          <a:pt x="43" y="78"/>
                          <a:pt x="42" y="66"/>
                          <a:pt x="60" y="63"/>
                        </a:cubicBezTo>
                        <a:cubicBezTo>
                          <a:pt x="61" y="67"/>
                          <a:pt x="65" y="74"/>
                          <a:pt x="59" y="78"/>
                        </a:cubicBezTo>
                        <a:cubicBezTo>
                          <a:pt x="57" y="79"/>
                          <a:pt x="55" y="75"/>
                          <a:pt x="56" y="73"/>
                        </a:cubicBezTo>
                        <a:cubicBezTo>
                          <a:pt x="57" y="72"/>
                          <a:pt x="59" y="75"/>
                          <a:pt x="60" y="76"/>
                        </a:cubicBezTo>
                        <a:cubicBezTo>
                          <a:pt x="58" y="99"/>
                          <a:pt x="55" y="79"/>
                          <a:pt x="57" y="70"/>
                        </a:cubicBezTo>
                        <a:cubicBezTo>
                          <a:pt x="58" y="72"/>
                          <a:pt x="60" y="74"/>
                          <a:pt x="60" y="76"/>
                        </a:cubicBezTo>
                        <a:cubicBezTo>
                          <a:pt x="60" y="78"/>
                          <a:pt x="57" y="74"/>
                          <a:pt x="57" y="72"/>
                        </a:cubicBezTo>
                        <a:cubicBezTo>
                          <a:pt x="57" y="67"/>
                          <a:pt x="60" y="63"/>
                          <a:pt x="62" y="58"/>
                        </a:cubicBezTo>
                        <a:cubicBezTo>
                          <a:pt x="72" y="63"/>
                          <a:pt x="67" y="71"/>
                          <a:pt x="65" y="60"/>
                        </a:cubicBezTo>
                        <a:cubicBezTo>
                          <a:pt x="68" y="54"/>
                          <a:pt x="71" y="48"/>
                          <a:pt x="77" y="55"/>
                        </a:cubicBezTo>
                        <a:cubicBezTo>
                          <a:pt x="65" y="65"/>
                          <a:pt x="70" y="52"/>
                          <a:pt x="72" y="43"/>
                        </a:cubicBezTo>
                        <a:cubicBezTo>
                          <a:pt x="85" y="47"/>
                          <a:pt x="79" y="58"/>
                          <a:pt x="78" y="70"/>
                        </a:cubicBezTo>
                        <a:cubicBezTo>
                          <a:pt x="77" y="62"/>
                          <a:pt x="77" y="56"/>
                          <a:pt x="84" y="51"/>
                        </a:cubicBezTo>
                        <a:cubicBezTo>
                          <a:pt x="77" y="66"/>
                          <a:pt x="77" y="45"/>
                          <a:pt x="87" y="40"/>
                        </a:cubicBezTo>
                        <a:cubicBezTo>
                          <a:pt x="80" y="60"/>
                          <a:pt x="83" y="33"/>
                          <a:pt x="93" y="28"/>
                        </a:cubicBezTo>
                        <a:cubicBezTo>
                          <a:pt x="97" y="34"/>
                          <a:pt x="99" y="59"/>
                          <a:pt x="92" y="34"/>
                        </a:cubicBezTo>
                        <a:cubicBezTo>
                          <a:pt x="106" y="20"/>
                          <a:pt x="99" y="42"/>
                          <a:pt x="93" y="48"/>
                        </a:cubicBezTo>
                        <a:cubicBezTo>
                          <a:pt x="90" y="35"/>
                          <a:pt x="101" y="38"/>
                          <a:pt x="110" y="40"/>
                        </a:cubicBezTo>
                        <a:cubicBezTo>
                          <a:pt x="106" y="62"/>
                          <a:pt x="102" y="44"/>
                          <a:pt x="108" y="30"/>
                        </a:cubicBezTo>
                        <a:cubicBezTo>
                          <a:pt x="109" y="28"/>
                          <a:pt x="111" y="29"/>
                          <a:pt x="113" y="28"/>
                        </a:cubicBezTo>
                        <a:cubicBezTo>
                          <a:pt x="113" y="30"/>
                          <a:pt x="115" y="32"/>
                          <a:pt x="114" y="33"/>
                        </a:cubicBezTo>
                        <a:cubicBezTo>
                          <a:pt x="108" y="43"/>
                          <a:pt x="106" y="29"/>
                          <a:pt x="116" y="27"/>
                        </a:cubicBezTo>
                        <a:cubicBezTo>
                          <a:pt x="124" y="15"/>
                          <a:pt x="126" y="15"/>
                          <a:pt x="122" y="34"/>
                        </a:cubicBezTo>
                        <a:cubicBezTo>
                          <a:pt x="112" y="28"/>
                          <a:pt x="119" y="19"/>
                          <a:pt x="128" y="16"/>
                        </a:cubicBezTo>
                        <a:cubicBezTo>
                          <a:pt x="127" y="18"/>
                          <a:pt x="127" y="21"/>
                          <a:pt x="125" y="21"/>
                        </a:cubicBezTo>
                        <a:cubicBezTo>
                          <a:pt x="123" y="21"/>
                          <a:pt x="124" y="16"/>
                          <a:pt x="126" y="16"/>
                        </a:cubicBezTo>
                        <a:cubicBezTo>
                          <a:pt x="129" y="15"/>
                          <a:pt x="132" y="17"/>
                          <a:pt x="135" y="18"/>
                        </a:cubicBezTo>
                        <a:cubicBezTo>
                          <a:pt x="133" y="29"/>
                          <a:pt x="130" y="19"/>
                          <a:pt x="137" y="18"/>
                        </a:cubicBezTo>
                        <a:cubicBezTo>
                          <a:pt x="157" y="25"/>
                          <a:pt x="138" y="13"/>
                          <a:pt x="153" y="16"/>
                        </a:cubicBezTo>
                        <a:cubicBezTo>
                          <a:pt x="151" y="29"/>
                          <a:pt x="146" y="17"/>
                          <a:pt x="155" y="13"/>
                        </a:cubicBezTo>
                        <a:cubicBezTo>
                          <a:pt x="162" y="17"/>
                          <a:pt x="152" y="6"/>
                          <a:pt x="162" y="1"/>
                        </a:cubicBezTo>
                        <a:cubicBezTo>
                          <a:pt x="169" y="17"/>
                          <a:pt x="167" y="15"/>
                          <a:pt x="185" y="18"/>
                        </a:cubicBezTo>
                        <a:cubicBezTo>
                          <a:pt x="173" y="19"/>
                          <a:pt x="166" y="16"/>
                          <a:pt x="156" y="10"/>
                        </a:cubicBezTo>
                        <a:cubicBezTo>
                          <a:pt x="163" y="0"/>
                          <a:pt x="197" y="13"/>
                          <a:pt x="210" y="13"/>
                        </a:cubicBezTo>
                      </a:path>
                    </a:pathLst>
                  </a:custGeom>
                  <a:noFill/>
                  <a:ln w="9525">
                    <a:solidFill>
                      <a:srgbClr val="000000"/>
                    </a:solidFill>
                    <a:round/>
                    <a:headEnd/>
                    <a:tailEnd/>
                  </a:ln>
                  <a:effectLst/>
                </p:spPr>
                <p:txBody>
                  <a:bodyPr/>
                  <a:lstStyle/>
                  <a:p>
                    <a:endParaRPr lang="de-DE"/>
                  </a:p>
                </p:txBody>
              </p:sp>
            </p:grpSp>
            <p:grpSp>
              <p:nvGrpSpPr>
                <p:cNvPr id="523368" name="Group 104"/>
                <p:cNvGrpSpPr>
                  <a:grpSpLocks/>
                </p:cNvGrpSpPr>
                <p:nvPr/>
              </p:nvGrpSpPr>
              <p:grpSpPr bwMode="auto">
                <a:xfrm>
                  <a:off x="1776" y="912"/>
                  <a:ext cx="720" cy="720"/>
                  <a:chOff x="1680" y="1344"/>
                  <a:chExt cx="720" cy="720"/>
                </a:xfrm>
              </p:grpSpPr>
              <p:grpSp>
                <p:nvGrpSpPr>
                  <p:cNvPr id="523369" name="Group 105"/>
                  <p:cNvGrpSpPr>
                    <a:grpSpLocks/>
                  </p:cNvGrpSpPr>
                  <p:nvPr/>
                </p:nvGrpSpPr>
                <p:grpSpPr bwMode="auto">
                  <a:xfrm>
                    <a:off x="1680" y="1344"/>
                    <a:ext cx="720" cy="720"/>
                    <a:chOff x="2385" y="2918"/>
                    <a:chExt cx="415" cy="410"/>
                  </a:xfrm>
                </p:grpSpPr>
                <p:sp>
                  <p:nvSpPr>
                    <p:cNvPr id="523370" name="Oval 106"/>
                    <p:cNvSpPr>
                      <a:spLocks noChangeArrowheads="1"/>
                    </p:cNvSpPr>
                    <p:nvPr/>
                  </p:nvSpPr>
                  <p:spPr bwMode="auto">
                    <a:xfrm>
                      <a:off x="2542" y="291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1" name="Oval 107"/>
                    <p:cNvSpPr>
                      <a:spLocks noChangeArrowheads="1"/>
                    </p:cNvSpPr>
                    <p:nvPr/>
                  </p:nvSpPr>
                  <p:spPr bwMode="auto">
                    <a:xfrm>
                      <a:off x="2591" y="2918"/>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2" name="Oval 108"/>
                    <p:cNvSpPr>
                      <a:spLocks noChangeArrowheads="1"/>
                    </p:cNvSpPr>
                    <p:nvPr/>
                  </p:nvSpPr>
                  <p:spPr bwMode="auto">
                    <a:xfrm>
                      <a:off x="2567" y="2918"/>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3" name="Oval 109"/>
                    <p:cNvSpPr>
                      <a:spLocks noChangeArrowheads="1"/>
                    </p:cNvSpPr>
                    <p:nvPr/>
                  </p:nvSpPr>
                  <p:spPr bwMode="auto">
                    <a:xfrm>
                      <a:off x="2612" y="2921"/>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4" name="Oval 110"/>
                    <p:cNvSpPr>
                      <a:spLocks noChangeArrowheads="1"/>
                    </p:cNvSpPr>
                    <p:nvPr/>
                  </p:nvSpPr>
                  <p:spPr bwMode="auto">
                    <a:xfrm>
                      <a:off x="2634" y="2925"/>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5" name="Oval 111"/>
                    <p:cNvSpPr>
                      <a:spLocks noChangeArrowheads="1"/>
                    </p:cNvSpPr>
                    <p:nvPr/>
                  </p:nvSpPr>
                  <p:spPr bwMode="auto">
                    <a:xfrm>
                      <a:off x="2655" y="2934"/>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6" name="Oval 112"/>
                    <p:cNvSpPr>
                      <a:spLocks noChangeArrowheads="1"/>
                    </p:cNvSpPr>
                    <p:nvPr/>
                  </p:nvSpPr>
                  <p:spPr bwMode="auto">
                    <a:xfrm>
                      <a:off x="2678" y="2944"/>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7" name="Oval 113"/>
                    <p:cNvSpPr>
                      <a:spLocks noChangeArrowheads="1"/>
                    </p:cNvSpPr>
                    <p:nvPr/>
                  </p:nvSpPr>
                  <p:spPr bwMode="auto">
                    <a:xfrm>
                      <a:off x="2699" y="296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8" name="Oval 114"/>
                    <p:cNvSpPr>
                      <a:spLocks noChangeArrowheads="1"/>
                    </p:cNvSpPr>
                    <p:nvPr/>
                  </p:nvSpPr>
                  <p:spPr bwMode="auto">
                    <a:xfrm>
                      <a:off x="2522" y="292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79" name="Oval 115"/>
                    <p:cNvSpPr>
                      <a:spLocks noChangeArrowheads="1"/>
                    </p:cNvSpPr>
                    <p:nvPr/>
                  </p:nvSpPr>
                  <p:spPr bwMode="auto">
                    <a:xfrm>
                      <a:off x="2501" y="293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0" name="Oval 116"/>
                    <p:cNvSpPr>
                      <a:spLocks noChangeArrowheads="1"/>
                    </p:cNvSpPr>
                    <p:nvPr/>
                  </p:nvSpPr>
                  <p:spPr bwMode="auto">
                    <a:xfrm>
                      <a:off x="2476" y="2942"/>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1" name="Oval 117"/>
                    <p:cNvSpPr>
                      <a:spLocks noChangeArrowheads="1"/>
                    </p:cNvSpPr>
                    <p:nvPr/>
                  </p:nvSpPr>
                  <p:spPr bwMode="auto">
                    <a:xfrm>
                      <a:off x="2455" y="296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2" name="Oval 118"/>
                    <p:cNvSpPr>
                      <a:spLocks noChangeArrowheads="1"/>
                    </p:cNvSpPr>
                    <p:nvPr/>
                  </p:nvSpPr>
                  <p:spPr bwMode="auto">
                    <a:xfrm>
                      <a:off x="2439" y="297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3" name="Oval 119"/>
                    <p:cNvSpPr>
                      <a:spLocks noChangeArrowheads="1"/>
                    </p:cNvSpPr>
                    <p:nvPr/>
                  </p:nvSpPr>
                  <p:spPr bwMode="auto">
                    <a:xfrm>
                      <a:off x="2421" y="299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4" name="Oval 120"/>
                    <p:cNvSpPr>
                      <a:spLocks noChangeArrowheads="1"/>
                    </p:cNvSpPr>
                    <p:nvPr/>
                  </p:nvSpPr>
                  <p:spPr bwMode="auto">
                    <a:xfrm>
                      <a:off x="2406" y="301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5" name="Oval 121"/>
                    <p:cNvSpPr>
                      <a:spLocks noChangeArrowheads="1"/>
                    </p:cNvSpPr>
                    <p:nvPr/>
                  </p:nvSpPr>
                  <p:spPr bwMode="auto">
                    <a:xfrm>
                      <a:off x="2395" y="303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6" name="Oval 122"/>
                    <p:cNvSpPr>
                      <a:spLocks noChangeArrowheads="1"/>
                    </p:cNvSpPr>
                    <p:nvPr/>
                  </p:nvSpPr>
                  <p:spPr bwMode="auto">
                    <a:xfrm>
                      <a:off x="2394" y="3054"/>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7" name="Oval 123"/>
                    <p:cNvSpPr>
                      <a:spLocks noChangeArrowheads="1"/>
                    </p:cNvSpPr>
                    <p:nvPr/>
                  </p:nvSpPr>
                  <p:spPr bwMode="auto">
                    <a:xfrm>
                      <a:off x="2386" y="307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8" name="Oval 124"/>
                    <p:cNvSpPr>
                      <a:spLocks noChangeArrowheads="1"/>
                    </p:cNvSpPr>
                    <p:nvPr/>
                  </p:nvSpPr>
                  <p:spPr bwMode="auto">
                    <a:xfrm>
                      <a:off x="2388" y="310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89" name="Oval 125"/>
                    <p:cNvSpPr>
                      <a:spLocks noChangeArrowheads="1"/>
                    </p:cNvSpPr>
                    <p:nvPr/>
                  </p:nvSpPr>
                  <p:spPr bwMode="auto">
                    <a:xfrm>
                      <a:off x="2385" y="312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0" name="Oval 126"/>
                    <p:cNvSpPr>
                      <a:spLocks noChangeArrowheads="1"/>
                    </p:cNvSpPr>
                    <p:nvPr/>
                  </p:nvSpPr>
                  <p:spPr bwMode="auto">
                    <a:xfrm>
                      <a:off x="2386" y="314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1" name="Oval 127"/>
                    <p:cNvSpPr>
                      <a:spLocks noChangeArrowheads="1"/>
                    </p:cNvSpPr>
                    <p:nvPr/>
                  </p:nvSpPr>
                  <p:spPr bwMode="auto">
                    <a:xfrm>
                      <a:off x="2392" y="3169"/>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2" name="Oval 128"/>
                    <p:cNvSpPr>
                      <a:spLocks noChangeArrowheads="1"/>
                    </p:cNvSpPr>
                    <p:nvPr/>
                  </p:nvSpPr>
                  <p:spPr bwMode="auto">
                    <a:xfrm>
                      <a:off x="2718" y="2978"/>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3" name="Oval 129"/>
                    <p:cNvSpPr>
                      <a:spLocks noChangeArrowheads="1"/>
                    </p:cNvSpPr>
                    <p:nvPr/>
                  </p:nvSpPr>
                  <p:spPr bwMode="auto">
                    <a:xfrm>
                      <a:off x="2734" y="299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4" name="Oval 130"/>
                    <p:cNvSpPr>
                      <a:spLocks noChangeArrowheads="1"/>
                    </p:cNvSpPr>
                    <p:nvPr/>
                  </p:nvSpPr>
                  <p:spPr bwMode="auto">
                    <a:xfrm>
                      <a:off x="2740" y="3232"/>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5" name="Oval 131"/>
                    <p:cNvSpPr>
                      <a:spLocks noChangeArrowheads="1"/>
                    </p:cNvSpPr>
                    <p:nvPr/>
                  </p:nvSpPr>
                  <p:spPr bwMode="auto">
                    <a:xfrm>
                      <a:off x="2721" y="3250"/>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6" name="Oval 132"/>
                    <p:cNvSpPr>
                      <a:spLocks noChangeArrowheads="1"/>
                    </p:cNvSpPr>
                    <p:nvPr/>
                  </p:nvSpPr>
                  <p:spPr bwMode="auto">
                    <a:xfrm>
                      <a:off x="2678" y="3279"/>
                      <a:ext cx="23"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7" name="Oval 133"/>
                    <p:cNvSpPr>
                      <a:spLocks noChangeArrowheads="1"/>
                    </p:cNvSpPr>
                    <p:nvPr/>
                  </p:nvSpPr>
                  <p:spPr bwMode="auto">
                    <a:xfrm>
                      <a:off x="2702" y="3267"/>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8" name="Oval 134"/>
                    <p:cNvSpPr>
                      <a:spLocks noChangeArrowheads="1"/>
                    </p:cNvSpPr>
                    <p:nvPr/>
                  </p:nvSpPr>
                  <p:spPr bwMode="auto">
                    <a:xfrm>
                      <a:off x="2657" y="328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399" name="Oval 135"/>
                    <p:cNvSpPr>
                      <a:spLocks noChangeArrowheads="1"/>
                    </p:cNvSpPr>
                    <p:nvPr/>
                  </p:nvSpPr>
                  <p:spPr bwMode="auto">
                    <a:xfrm>
                      <a:off x="2635" y="3296"/>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0" name="Oval 136"/>
                    <p:cNvSpPr>
                      <a:spLocks noChangeArrowheads="1"/>
                    </p:cNvSpPr>
                    <p:nvPr/>
                  </p:nvSpPr>
                  <p:spPr bwMode="auto">
                    <a:xfrm>
                      <a:off x="2611" y="3302"/>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1" name="Oval 137"/>
                    <p:cNvSpPr>
                      <a:spLocks noChangeArrowheads="1"/>
                    </p:cNvSpPr>
                    <p:nvPr/>
                  </p:nvSpPr>
                  <p:spPr bwMode="auto">
                    <a:xfrm>
                      <a:off x="2588" y="3306"/>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2" name="Oval 138"/>
                    <p:cNvSpPr>
                      <a:spLocks noChangeArrowheads="1"/>
                    </p:cNvSpPr>
                    <p:nvPr/>
                  </p:nvSpPr>
                  <p:spPr bwMode="auto">
                    <a:xfrm>
                      <a:off x="2567" y="3306"/>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3" name="Oval 139"/>
                    <p:cNvSpPr>
                      <a:spLocks noChangeArrowheads="1"/>
                    </p:cNvSpPr>
                    <p:nvPr/>
                  </p:nvSpPr>
                  <p:spPr bwMode="auto">
                    <a:xfrm>
                      <a:off x="2395" y="3191"/>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4" name="Oval 140"/>
                    <p:cNvSpPr>
                      <a:spLocks noChangeArrowheads="1"/>
                    </p:cNvSpPr>
                    <p:nvPr/>
                  </p:nvSpPr>
                  <p:spPr bwMode="auto">
                    <a:xfrm>
                      <a:off x="2407" y="321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5" name="Oval 141"/>
                    <p:cNvSpPr>
                      <a:spLocks noChangeArrowheads="1"/>
                    </p:cNvSpPr>
                    <p:nvPr/>
                  </p:nvSpPr>
                  <p:spPr bwMode="auto">
                    <a:xfrm>
                      <a:off x="2419" y="3227"/>
                      <a:ext cx="23"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6" name="Oval 142"/>
                    <p:cNvSpPr>
                      <a:spLocks noChangeArrowheads="1"/>
                    </p:cNvSpPr>
                    <p:nvPr/>
                  </p:nvSpPr>
                  <p:spPr bwMode="auto">
                    <a:xfrm>
                      <a:off x="2435" y="3243"/>
                      <a:ext cx="22" cy="21"/>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7" name="Oval 143"/>
                    <p:cNvSpPr>
                      <a:spLocks noChangeArrowheads="1"/>
                    </p:cNvSpPr>
                    <p:nvPr/>
                  </p:nvSpPr>
                  <p:spPr bwMode="auto">
                    <a:xfrm>
                      <a:off x="2450" y="325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8" name="Oval 144"/>
                    <p:cNvSpPr>
                      <a:spLocks noChangeArrowheads="1"/>
                    </p:cNvSpPr>
                    <p:nvPr/>
                  </p:nvSpPr>
                  <p:spPr bwMode="auto">
                    <a:xfrm>
                      <a:off x="2472" y="3268"/>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09" name="Oval 145"/>
                    <p:cNvSpPr>
                      <a:spLocks noChangeArrowheads="1"/>
                    </p:cNvSpPr>
                    <p:nvPr/>
                  </p:nvSpPr>
                  <p:spPr bwMode="auto">
                    <a:xfrm>
                      <a:off x="2541" y="3302"/>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0" name="Oval 146"/>
                    <p:cNvSpPr>
                      <a:spLocks noChangeArrowheads="1"/>
                    </p:cNvSpPr>
                    <p:nvPr/>
                  </p:nvSpPr>
                  <p:spPr bwMode="auto">
                    <a:xfrm>
                      <a:off x="2494" y="3280"/>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1" name="Oval 147"/>
                    <p:cNvSpPr>
                      <a:spLocks noChangeArrowheads="1"/>
                    </p:cNvSpPr>
                    <p:nvPr/>
                  </p:nvSpPr>
                  <p:spPr bwMode="auto">
                    <a:xfrm>
                      <a:off x="2517" y="329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2" name="Oval 148"/>
                    <p:cNvSpPr>
                      <a:spLocks noChangeArrowheads="1"/>
                    </p:cNvSpPr>
                    <p:nvPr/>
                  </p:nvSpPr>
                  <p:spPr bwMode="auto">
                    <a:xfrm>
                      <a:off x="2749" y="3016"/>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3" name="Oval 149"/>
                    <p:cNvSpPr>
                      <a:spLocks noChangeArrowheads="1"/>
                    </p:cNvSpPr>
                    <p:nvPr/>
                  </p:nvSpPr>
                  <p:spPr bwMode="auto">
                    <a:xfrm>
                      <a:off x="2758" y="303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4" name="Oval 150"/>
                    <p:cNvSpPr>
                      <a:spLocks noChangeArrowheads="1"/>
                    </p:cNvSpPr>
                    <p:nvPr/>
                  </p:nvSpPr>
                  <p:spPr bwMode="auto">
                    <a:xfrm>
                      <a:off x="2764" y="3063"/>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5" name="Oval 151"/>
                    <p:cNvSpPr>
                      <a:spLocks noChangeArrowheads="1"/>
                    </p:cNvSpPr>
                    <p:nvPr/>
                  </p:nvSpPr>
                  <p:spPr bwMode="auto">
                    <a:xfrm>
                      <a:off x="2769" y="308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6" name="Oval 152"/>
                    <p:cNvSpPr>
                      <a:spLocks noChangeArrowheads="1"/>
                    </p:cNvSpPr>
                    <p:nvPr/>
                  </p:nvSpPr>
                  <p:spPr bwMode="auto">
                    <a:xfrm>
                      <a:off x="2777" y="3111"/>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7" name="Oval 153"/>
                    <p:cNvSpPr>
                      <a:spLocks noChangeArrowheads="1"/>
                    </p:cNvSpPr>
                    <p:nvPr/>
                  </p:nvSpPr>
                  <p:spPr bwMode="auto">
                    <a:xfrm>
                      <a:off x="2778" y="3137"/>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8" name="Oval 154"/>
                    <p:cNvSpPr>
                      <a:spLocks noChangeArrowheads="1"/>
                    </p:cNvSpPr>
                    <p:nvPr/>
                  </p:nvSpPr>
                  <p:spPr bwMode="auto">
                    <a:xfrm>
                      <a:off x="2775" y="3159"/>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19" name="Oval 155"/>
                    <p:cNvSpPr>
                      <a:spLocks noChangeArrowheads="1"/>
                    </p:cNvSpPr>
                    <p:nvPr/>
                  </p:nvSpPr>
                  <p:spPr bwMode="auto">
                    <a:xfrm>
                      <a:off x="2769" y="3185"/>
                      <a:ext cx="22" cy="22"/>
                    </a:xfrm>
                    <a:prstGeom prst="ellipse">
                      <a:avLst/>
                    </a:prstGeom>
                    <a:solidFill>
                      <a:srgbClr val="FFCC00"/>
                    </a:solidFill>
                    <a:ln w="9525">
                      <a:solidFill>
                        <a:srgbClr val="000000"/>
                      </a:solidFill>
                      <a:round/>
                      <a:headEnd/>
                      <a:tailEnd/>
                    </a:ln>
                  </p:spPr>
                  <p:txBody>
                    <a:bodyPr wrap="none" anchor="ctr"/>
                    <a:lstStyle/>
                    <a:p>
                      <a:endParaRPr lang="de-DE"/>
                    </a:p>
                  </p:txBody>
                </p:sp>
                <p:sp>
                  <p:nvSpPr>
                    <p:cNvPr id="523420" name="Oval 156"/>
                    <p:cNvSpPr>
                      <a:spLocks noChangeArrowheads="1"/>
                    </p:cNvSpPr>
                    <p:nvPr/>
                  </p:nvSpPr>
                  <p:spPr bwMode="auto">
                    <a:xfrm>
                      <a:off x="2756" y="3209"/>
                      <a:ext cx="22" cy="22"/>
                    </a:xfrm>
                    <a:prstGeom prst="ellipse">
                      <a:avLst/>
                    </a:prstGeom>
                    <a:solidFill>
                      <a:srgbClr val="FFCC00"/>
                    </a:solidFill>
                    <a:ln w="9525">
                      <a:solidFill>
                        <a:srgbClr val="000000"/>
                      </a:solidFill>
                      <a:round/>
                      <a:headEnd/>
                      <a:tailEnd/>
                    </a:ln>
                  </p:spPr>
                  <p:txBody>
                    <a:bodyPr wrap="none" anchor="ctr"/>
                    <a:lstStyle/>
                    <a:p>
                      <a:endParaRPr lang="de-DE"/>
                    </a:p>
                  </p:txBody>
                </p:sp>
              </p:grpSp>
              <p:grpSp>
                <p:nvGrpSpPr>
                  <p:cNvPr id="523421" name="Group 157"/>
                  <p:cNvGrpSpPr>
                    <a:grpSpLocks/>
                  </p:cNvGrpSpPr>
                  <p:nvPr/>
                </p:nvGrpSpPr>
                <p:grpSpPr bwMode="auto">
                  <a:xfrm>
                    <a:off x="1728" y="1392"/>
                    <a:ext cx="624" cy="624"/>
                    <a:chOff x="2333" y="2810"/>
                    <a:chExt cx="438" cy="431"/>
                  </a:xfrm>
                </p:grpSpPr>
                <p:sp>
                  <p:nvSpPr>
                    <p:cNvPr id="523422" name="Freeform 158"/>
                    <p:cNvSpPr>
                      <a:spLocks/>
                    </p:cNvSpPr>
                    <p:nvPr/>
                  </p:nvSpPr>
                  <p:spPr bwMode="auto">
                    <a:xfrm>
                      <a:off x="2492" y="2810"/>
                      <a:ext cx="268" cy="205"/>
                    </a:xfrm>
                    <a:custGeom>
                      <a:avLst/>
                      <a:gdLst/>
                      <a:ahLst/>
                      <a:cxnLst>
                        <a:cxn ang="0">
                          <a:pos x="3" y="24"/>
                        </a:cxn>
                        <a:cxn ang="0">
                          <a:pos x="16" y="16"/>
                        </a:cxn>
                        <a:cxn ang="0">
                          <a:pos x="0" y="24"/>
                        </a:cxn>
                        <a:cxn ang="0">
                          <a:pos x="18" y="13"/>
                        </a:cxn>
                        <a:cxn ang="0">
                          <a:pos x="40" y="16"/>
                        </a:cxn>
                        <a:cxn ang="0">
                          <a:pos x="45" y="15"/>
                        </a:cxn>
                        <a:cxn ang="0">
                          <a:pos x="22" y="15"/>
                        </a:cxn>
                        <a:cxn ang="0">
                          <a:pos x="67" y="10"/>
                        </a:cxn>
                        <a:cxn ang="0">
                          <a:pos x="66" y="18"/>
                        </a:cxn>
                        <a:cxn ang="0">
                          <a:pos x="67" y="12"/>
                        </a:cxn>
                        <a:cxn ang="0">
                          <a:pos x="79" y="12"/>
                        </a:cxn>
                        <a:cxn ang="0">
                          <a:pos x="64" y="12"/>
                        </a:cxn>
                        <a:cxn ang="0">
                          <a:pos x="99" y="7"/>
                        </a:cxn>
                        <a:cxn ang="0">
                          <a:pos x="90" y="24"/>
                        </a:cxn>
                        <a:cxn ang="0">
                          <a:pos x="90" y="13"/>
                        </a:cxn>
                        <a:cxn ang="0">
                          <a:pos x="117" y="16"/>
                        </a:cxn>
                        <a:cxn ang="0">
                          <a:pos x="127" y="19"/>
                        </a:cxn>
                        <a:cxn ang="0">
                          <a:pos x="130" y="24"/>
                        </a:cxn>
                        <a:cxn ang="0">
                          <a:pos x="151" y="36"/>
                        </a:cxn>
                        <a:cxn ang="0">
                          <a:pos x="147" y="34"/>
                        </a:cxn>
                        <a:cxn ang="0">
                          <a:pos x="157" y="36"/>
                        </a:cxn>
                        <a:cxn ang="0">
                          <a:pos x="175" y="45"/>
                        </a:cxn>
                        <a:cxn ang="0">
                          <a:pos x="177" y="49"/>
                        </a:cxn>
                        <a:cxn ang="0">
                          <a:pos x="193" y="63"/>
                        </a:cxn>
                        <a:cxn ang="0">
                          <a:pos x="190" y="75"/>
                        </a:cxn>
                        <a:cxn ang="0">
                          <a:pos x="202" y="67"/>
                        </a:cxn>
                        <a:cxn ang="0">
                          <a:pos x="217" y="81"/>
                        </a:cxn>
                        <a:cxn ang="0">
                          <a:pos x="210" y="94"/>
                        </a:cxn>
                        <a:cxn ang="0">
                          <a:pos x="223" y="91"/>
                        </a:cxn>
                        <a:cxn ang="0">
                          <a:pos x="226" y="100"/>
                        </a:cxn>
                        <a:cxn ang="0">
                          <a:pos x="220" y="97"/>
                        </a:cxn>
                        <a:cxn ang="0">
                          <a:pos x="228" y="102"/>
                        </a:cxn>
                        <a:cxn ang="0">
                          <a:pos x="231" y="114"/>
                        </a:cxn>
                        <a:cxn ang="0">
                          <a:pos x="225" y="106"/>
                        </a:cxn>
                        <a:cxn ang="0">
                          <a:pos x="222" y="102"/>
                        </a:cxn>
                        <a:cxn ang="0">
                          <a:pos x="238" y="112"/>
                        </a:cxn>
                        <a:cxn ang="0">
                          <a:pos x="243" y="130"/>
                        </a:cxn>
                        <a:cxn ang="0">
                          <a:pos x="249" y="141"/>
                        </a:cxn>
                        <a:cxn ang="0">
                          <a:pos x="244" y="130"/>
                        </a:cxn>
                        <a:cxn ang="0">
                          <a:pos x="261" y="136"/>
                        </a:cxn>
                        <a:cxn ang="0">
                          <a:pos x="265" y="148"/>
                        </a:cxn>
                        <a:cxn ang="0">
                          <a:pos x="255" y="142"/>
                        </a:cxn>
                        <a:cxn ang="0">
                          <a:pos x="253" y="162"/>
                        </a:cxn>
                        <a:cxn ang="0">
                          <a:pos x="249" y="160"/>
                        </a:cxn>
                        <a:cxn ang="0">
                          <a:pos x="253" y="157"/>
                        </a:cxn>
                        <a:cxn ang="0">
                          <a:pos x="261" y="172"/>
                        </a:cxn>
                        <a:cxn ang="0">
                          <a:pos x="256" y="187"/>
                        </a:cxn>
                        <a:cxn ang="0">
                          <a:pos x="261" y="184"/>
                        </a:cxn>
                        <a:cxn ang="0">
                          <a:pos x="264" y="189"/>
                        </a:cxn>
                        <a:cxn ang="0">
                          <a:pos x="261" y="205"/>
                        </a:cxn>
                      </a:cxnLst>
                      <a:rect l="0" t="0" r="r" b="b"/>
                      <a:pathLst>
                        <a:path w="268" h="205">
                          <a:moveTo>
                            <a:pt x="3" y="24"/>
                          </a:moveTo>
                          <a:cubicBezTo>
                            <a:pt x="4" y="23"/>
                            <a:pt x="18" y="20"/>
                            <a:pt x="16" y="16"/>
                          </a:cubicBezTo>
                          <a:cubicBezTo>
                            <a:pt x="15" y="14"/>
                            <a:pt x="2" y="23"/>
                            <a:pt x="0" y="24"/>
                          </a:cubicBezTo>
                          <a:cubicBezTo>
                            <a:pt x="2" y="14"/>
                            <a:pt x="9" y="16"/>
                            <a:pt x="18" y="13"/>
                          </a:cubicBezTo>
                          <a:cubicBezTo>
                            <a:pt x="28" y="16"/>
                            <a:pt x="31" y="12"/>
                            <a:pt x="40" y="16"/>
                          </a:cubicBezTo>
                          <a:cubicBezTo>
                            <a:pt x="43" y="11"/>
                            <a:pt x="54" y="11"/>
                            <a:pt x="45" y="15"/>
                          </a:cubicBezTo>
                          <a:cubicBezTo>
                            <a:pt x="39" y="5"/>
                            <a:pt x="31" y="11"/>
                            <a:pt x="22" y="15"/>
                          </a:cubicBezTo>
                          <a:cubicBezTo>
                            <a:pt x="28" y="0"/>
                            <a:pt x="54" y="9"/>
                            <a:pt x="67" y="10"/>
                          </a:cubicBezTo>
                          <a:cubicBezTo>
                            <a:pt x="67" y="13"/>
                            <a:pt x="68" y="17"/>
                            <a:pt x="66" y="18"/>
                          </a:cubicBezTo>
                          <a:cubicBezTo>
                            <a:pt x="51" y="25"/>
                            <a:pt x="52" y="15"/>
                            <a:pt x="67" y="12"/>
                          </a:cubicBezTo>
                          <a:cubicBezTo>
                            <a:pt x="78" y="8"/>
                            <a:pt x="70" y="21"/>
                            <a:pt x="79" y="12"/>
                          </a:cubicBezTo>
                          <a:cubicBezTo>
                            <a:pt x="92" y="15"/>
                            <a:pt x="108" y="17"/>
                            <a:pt x="64" y="12"/>
                          </a:cubicBezTo>
                          <a:cubicBezTo>
                            <a:pt x="76" y="2"/>
                            <a:pt x="80" y="6"/>
                            <a:pt x="99" y="7"/>
                          </a:cubicBezTo>
                          <a:cubicBezTo>
                            <a:pt x="109" y="14"/>
                            <a:pt x="97" y="21"/>
                            <a:pt x="90" y="24"/>
                          </a:cubicBezTo>
                          <a:cubicBezTo>
                            <a:pt x="78" y="21"/>
                            <a:pt x="78" y="17"/>
                            <a:pt x="90" y="13"/>
                          </a:cubicBezTo>
                          <a:cubicBezTo>
                            <a:pt x="100" y="15"/>
                            <a:pt x="108" y="20"/>
                            <a:pt x="117" y="16"/>
                          </a:cubicBezTo>
                          <a:cubicBezTo>
                            <a:pt x="120" y="17"/>
                            <a:pt x="124" y="17"/>
                            <a:pt x="127" y="19"/>
                          </a:cubicBezTo>
                          <a:cubicBezTo>
                            <a:pt x="137" y="26"/>
                            <a:pt x="113" y="27"/>
                            <a:pt x="130" y="24"/>
                          </a:cubicBezTo>
                          <a:cubicBezTo>
                            <a:pt x="133" y="24"/>
                            <a:pt x="154" y="26"/>
                            <a:pt x="151" y="36"/>
                          </a:cubicBezTo>
                          <a:cubicBezTo>
                            <a:pt x="151" y="37"/>
                            <a:pt x="146" y="34"/>
                            <a:pt x="147" y="34"/>
                          </a:cubicBezTo>
                          <a:cubicBezTo>
                            <a:pt x="150" y="34"/>
                            <a:pt x="154" y="35"/>
                            <a:pt x="157" y="36"/>
                          </a:cubicBezTo>
                          <a:cubicBezTo>
                            <a:pt x="163" y="41"/>
                            <a:pt x="168" y="42"/>
                            <a:pt x="175" y="45"/>
                          </a:cubicBezTo>
                          <a:cubicBezTo>
                            <a:pt x="176" y="46"/>
                            <a:pt x="177" y="49"/>
                            <a:pt x="177" y="49"/>
                          </a:cubicBezTo>
                          <a:cubicBezTo>
                            <a:pt x="184" y="51"/>
                            <a:pt x="186" y="58"/>
                            <a:pt x="193" y="63"/>
                          </a:cubicBezTo>
                          <a:cubicBezTo>
                            <a:pt x="196" y="69"/>
                            <a:pt x="200" y="77"/>
                            <a:pt x="190" y="75"/>
                          </a:cubicBezTo>
                          <a:cubicBezTo>
                            <a:pt x="188" y="65"/>
                            <a:pt x="193" y="66"/>
                            <a:pt x="202" y="67"/>
                          </a:cubicBezTo>
                          <a:cubicBezTo>
                            <a:pt x="205" y="75"/>
                            <a:pt x="209" y="78"/>
                            <a:pt x="217" y="81"/>
                          </a:cubicBezTo>
                          <a:cubicBezTo>
                            <a:pt x="224" y="90"/>
                            <a:pt x="222" y="97"/>
                            <a:pt x="210" y="94"/>
                          </a:cubicBezTo>
                          <a:cubicBezTo>
                            <a:pt x="212" y="85"/>
                            <a:pt x="215" y="90"/>
                            <a:pt x="223" y="91"/>
                          </a:cubicBezTo>
                          <a:cubicBezTo>
                            <a:pt x="224" y="91"/>
                            <a:pt x="237" y="95"/>
                            <a:pt x="226" y="100"/>
                          </a:cubicBezTo>
                          <a:cubicBezTo>
                            <a:pt x="224" y="101"/>
                            <a:pt x="218" y="95"/>
                            <a:pt x="220" y="97"/>
                          </a:cubicBezTo>
                          <a:cubicBezTo>
                            <a:pt x="222" y="99"/>
                            <a:pt x="225" y="100"/>
                            <a:pt x="228" y="102"/>
                          </a:cubicBezTo>
                          <a:cubicBezTo>
                            <a:pt x="236" y="112"/>
                            <a:pt x="238" y="109"/>
                            <a:pt x="231" y="114"/>
                          </a:cubicBezTo>
                          <a:cubicBezTo>
                            <a:pt x="227" y="105"/>
                            <a:pt x="231" y="112"/>
                            <a:pt x="225" y="106"/>
                          </a:cubicBezTo>
                          <a:cubicBezTo>
                            <a:pt x="224" y="105"/>
                            <a:pt x="220" y="102"/>
                            <a:pt x="222" y="102"/>
                          </a:cubicBezTo>
                          <a:cubicBezTo>
                            <a:pt x="227" y="101"/>
                            <a:pt x="235" y="109"/>
                            <a:pt x="238" y="112"/>
                          </a:cubicBezTo>
                          <a:cubicBezTo>
                            <a:pt x="242" y="122"/>
                            <a:pt x="244" y="116"/>
                            <a:pt x="243" y="130"/>
                          </a:cubicBezTo>
                          <a:cubicBezTo>
                            <a:pt x="249" y="133"/>
                            <a:pt x="250" y="134"/>
                            <a:pt x="249" y="141"/>
                          </a:cubicBezTo>
                          <a:cubicBezTo>
                            <a:pt x="245" y="140"/>
                            <a:pt x="232" y="140"/>
                            <a:pt x="244" y="130"/>
                          </a:cubicBezTo>
                          <a:cubicBezTo>
                            <a:pt x="245" y="129"/>
                            <a:pt x="259" y="136"/>
                            <a:pt x="261" y="136"/>
                          </a:cubicBezTo>
                          <a:cubicBezTo>
                            <a:pt x="266" y="140"/>
                            <a:pt x="268" y="142"/>
                            <a:pt x="265" y="148"/>
                          </a:cubicBezTo>
                          <a:cubicBezTo>
                            <a:pt x="243" y="145"/>
                            <a:pt x="237" y="140"/>
                            <a:pt x="255" y="142"/>
                          </a:cubicBezTo>
                          <a:cubicBezTo>
                            <a:pt x="256" y="149"/>
                            <a:pt x="253" y="162"/>
                            <a:pt x="253" y="162"/>
                          </a:cubicBezTo>
                          <a:cubicBezTo>
                            <a:pt x="252" y="161"/>
                            <a:pt x="249" y="161"/>
                            <a:pt x="249" y="160"/>
                          </a:cubicBezTo>
                          <a:cubicBezTo>
                            <a:pt x="249" y="158"/>
                            <a:pt x="251" y="157"/>
                            <a:pt x="253" y="157"/>
                          </a:cubicBezTo>
                          <a:cubicBezTo>
                            <a:pt x="256" y="158"/>
                            <a:pt x="259" y="169"/>
                            <a:pt x="261" y="172"/>
                          </a:cubicBezTo>
                          <a:cubicBezTo>
                            <a:pt x="259" y="177"/>
                            <a:pt x="256" y="182"/>
                            <a:pt x="256" y="187"/>
                          </a:cubicBezTo>
                          <a:cubicBezTo>
                            <a:pt x="256" y="189"/>
                            <a:pt x="259" y="184"/>
                            <a:pt x="261" y="184"/>
                          </a:cubicBezTo>
                          <a:cubicBezTo>
                            <a:pt x="263" y="184"/>
                            <a:pt x="263" y="187"/>
                            <a:pt x="264" y="189"/>
                          </a:cubicBezTo>
                          <a:cubicBezTo>
                            <a:pt x="262" y="205"/>
                            <a:pt x="267" y="205"/>
                            <a:pt x="261" y="205"/>
                          </a:cubicBezTo>
                        </a:path>
                      </a:pathLst>
                    </a:custGeom>
                    <a:noFill/>
                    <a:ln w="9525">
                      <a:solidFill>
                        <a:srgbClr val="000000"/>
                      </a:solidFill>
                      <a:round/>
                      <a:headEnd/>
                      <a:tailEnd/>
                    </a:ln>
                    <a:effectLst/>
                  </p:spPr>
                  <p:txBody>
                    <a:bodyPr/>
                    <a:lstStyle/>
                    <a:p>
                      <a:endParaRPr lang="de-DE"/>
                    </a:p>
                  </p:txBody>
                </p:sp>
                <p:sp>
                  <p:nvSpPr>
                    <p:cNvPr id="523423" name="Freeform 159"/>
                    <p:cNvSpPr>
                      <a:spLocks/>
                    </p:cNvSpPr>
                    <p:nvPr/>
                  </p:nvSpPr>
                  <p:spPr bwMode="auto">
                    <a:xfrm>
                      <a:off x="2333" y="2822"/>
                      <a:ext cx="438" cy="419"/>
                    </a:xfrm>
                    <a:custGeom>
                      <a:avLst/>
                      <a:gdLst/>
                      <a:ahLst/>
                      <a:cxnLst>
                        <a:cxn ang="0">
                          <a:pos x="426" y="211"/>
                        </a:cxn>
                        <a:cxn ang="0">
                          <a:pos x="432" y="232"/>
                        </a:cxn>
                        <a:cxn ang="0">
                          <a:pos x="420" y="265"/>
                        </a:cxn>
                        <a:cxn ang="0">
                          <a:pos x="417" y="283"/>
                        </a:cxn>
                        <a:cxn ang="0">
                          <a:pos x="411" y="301"/>
                        </a:cxn>
                        <a:cxn ang="0">
                          <a:pos x="394" y="322"/>
                        </a:cxn>
                        <a:cxn ang="0">
                          <a:pos x="379" y="346"/>
                        </a:cxn>
                        <a:cxn ang="0">
                          <a:pos x="369" y="357"/>
                        </a:cxn>
                        <a:cxn ang="0">
                          <a:pos x="339" y="382"/>
                        </a:cxn>
                        <a:cxn ang="0">
                          <a:pos x="337" y="382"/>
                        </a:cxn>
                        <a:cxn ang="0">
                          <a:pos x="318" y="391"/>
                        </a:cxn>
                        <a:cxn ang="0">
                          <a:pos x="286" y="402"/>
                        </a:cxn>
                        <a:cxn ang="0">
                          <a:pos x="246" y="415"/>
                        </a:cxn>
                        <a:cxn ang="0">
                          <a:pos x="183" y="415"/>
                        </a:cxn>
                        <a:cxn ang="0">
                          <a:pos x="162" y="412"/>
                        </a:cxn>
                        <a:cxn ang="0">
                          <a:pos x="135" y="394"/>
                        </a:cxn>
                        <a:cxn ang="0">
                          <a:pos x="118" y="379"/>
                        </a:cxn>
                        <a:cxn ang="0">
                          <a:pos x="96" y="367"/>
                        </a:cxn>
                        <a:cxn ang="0">
                          <a:pos x="79" y="367"/>
                        </a:cxn>
                        <a:cxn ang="0">
                          <a:pos x="75" y="367"/>
                        </a:cxn>
                        <a:cxn ang="0">
                          <a:pos x="51" y="337"/>
                        </a:cxn>
                        <a:cxn ang="0">
                          <a:pos x="51" y="343"/>
                        </a:cxn>
                        <a:cxn ang="0">
                          <a:pos x="51" y="342"/>
                        </a:cxn>
                        <a:cxn ang="0">
                          <a:pos x="39" y="319"/>
                        </a:cxn>
                        <a:cxn ang="0">
                          <a:pos x="28" y="315"/>
                        </a:cxn>
                        <a:cxn ang="0">
                          <a:pos x="16" y="301"/>
                        </a:cxn>
                        <a:cxn ang="0">
                          <a:pos x="21" y="303"/>
                        </a:cxn>
                        <a:cxn ang="0">
                          <a:pos x="13" y="268"/>
                        </a:cxn>
                        <a:cxn ang="0">
                          <a:pos x="18" y="282"/>
                        </a:cxn>
                        <a:cxn ang="0">
                          <a:pos x="9" y="262"/>
                        </a:cxn>
                        <a:cxn ang="0">
                          <a:pos x="13" y="256"/>
                        </a:cxn>
                        <a:cxn ang="0">
                          <a:pos x="7" y="231"/>
                        </a:cxn>
                        <a:cxn ang="0">
                          <a:pos x="6" y="229"/>
                        </a:cxn>
                        <a:cxn ang="0">
                          <a:pos x="12" y="204"/>
                        </a:cxn>
                        <a:cxn ang="0">
                          <a:pos x="9" y="187"/>
                        </a:cxn>
                        <a:cxn ang="0">
                          <a:pos x="0" y="181"/>
                        </a:cxn>
                        <a:cxn ang="0">
                          <a:pos x="10" y="186"/>
                        </a:cxn>
                        <a:cxn ang="0">
                          <a:pos x="15" y="162"/>
                        </a:cxn>
                        <a:cxn ang="0">
                          <a:pos x="18" y="153"/>
                        </a:cxn>
                        <a:cxn ang="0">
                          <a:pos x="15" y="142"/>
                        </a:cxn>
                        <a:cxn ang="0">
                          <a:pos x="12" y="145"/>
                        </a:cxn>
                        <a:cxn ang="0">
                          <a:pos x="19" y="124"/>
                        </a:cxn>
                        <a:cxn ang="0">
                          <a:pos x="18" y="117"/>
                        </a:cxn>
                        <a:cxn ang="0">
                          <a:pos x="25" y="109"/>
                        </a:cxn>
                        <a:cxn ang="0">
                          <a:pos x="40" y="99"/>
                        </a:cxn>
                        <a:cxn ang="0">
                          <a:pos x="37" y="94"/>
                        </a:cxn>
                        <a:cxn ang="0">
                          <a:pos x="34" y="85"/>
                        </a:cxn>
                        <a:cxn ang="0">
                          <a:pos x="27" y="100"/>
                        </a:cxn>
                        <a:cxn ang="0">
                          <a:pos x="57" y="78"/>
                        </a:cxn>
                        <a:cxn ang="0">
                          <a:pos x="45" y="81"/>
                        </a:cxn>
                        <a:cxn ang="0">
                          <a:pos x="58" y="63"/>
                        </a:cxn>
                        <a:cxn ang="0">
                          <a:pos x="75" y="57"/>
                        </a:cxn>
                        <a:cxn ang="0">
                          <a:pos x="72" y="45"/>
                        </a:cxn>
                        <a:cxn ang="0">
                          <a:pos x="81" y="46"/>
                        </a:cxn>
                        <a:cxn ang="0">
                          <a:pos x="91" y="39"/>
                        </a:cxn>
                        <a:cxn ang="0">
                          <a:pos x="123" y="22"/>
                        </a:cxn>
                        <a:cxn ang="0">
                          <a:pos x="127" y="28"/>
                        </a:cxn>
                        <a:cxn ang="0">
                          <a:pos x="145" y="18"/>
                        </a:cxn>
                        <a:cxn ang="0">
                          <a:pos x="133" y="9"/>
                        </a:cxn>
                        <a:cxn ang="0">
                          <a:pos x="139" y="7"/>
                        </a:cxn>
                        <a:cxn ang="0">
                          <a:pos x="157" y="6"/>
                        </a:cxn>
                        <a:cxn ang="0">
                          <a:pos x="184" y="1"/>
                        </a:cxn>
                      </a:cxnLst>
                      <a:rect l="0" t="0" r="r" b="b"/>
                      <a:pathLst>
                        <a:path w="438" h="419">
                          <a:moveTo>
                            <a:pt x="420" y="190"/>
                          </a:moveTo>
                          <a:cubicBezTo>
                            <a:pt x="422" y="192"/>
                            <a:pt x="438" y="217"/>
                            <a:pt x="426" y="211"/>
                          </a:cubicBezTo>
                          <a:cubicBezTo>
                            <a:pt x="427" y="207"/>
                            <a:pt x="428" y="194"/>
                            <a:pt x="430" y="207"/>
                          </a:cubicBezTo>
                          <a:cubicBezTo>
                            <a:pt x="429" y="217"/>
                            <a:pt x="428" y="223"/>
                            <a:pt x="432" y="232"/>
                          </a:cubicBezTo>
                          <a:cubicBezTo>
                            <a:pt x="428" y="239"/>
                            <a:pt x="428" y="248"/>
                            <a:pt x="421" y="252"/>
                          </a:cubicBezTo>
                          <a:cubicBezTo>
                            <a:pt x="430" y="254"/>
                            <a:pt x="429" y="264"/>
                            <a:pt x="420" y="265"/>
                          </a:cubicBezTo>
                          <a:cubicBezTo>
                            <a:pt x="417" y="272"/>
                            <a:pt x="424" y="276"/>
                            <a:pt x="417" y="271"/>
                          </a:cubicBezTo>
                          <a:cubicBezTo>
                            <a:pt x="430" y="269"/>
                            <a:pt x="423" y="279"/>
                            <a:pt x="417" y="283"/>
                          </a:cubicBezTo>
                          <a:cubicBezTo>
                            <a:pt x="414" y="289"/>
                            <a:pt x="415" y="295"/>
                            <a:pt x="411" y="301"/>
                          </a:cubicBezTo>
                          <a:cubicBezTo>
                            <a:pt x="396" y="299"/>
                            <a:pt x="407" y="296"/>
                            <a:pt x="411" y="301"/>
                          </a:cubicBezTo>
                          <a:cubicBezTo>
                            <a:pt x="413" y="309"/>
                            <a:pt x="414" y="312"/>
                            <a:pt x="405" y="313"/>
                          </a:cubicBezTo>
                          <a:cubicBezTo>
                            <a:pt x="402" y="319"/>
                            <a:pt x="401" y="321"/>
                            <a:pt x="394" y="322"/>
                          </a:cubicBezTo>
                          <a:cubicBezTo>
                            <a:pt x="397" y="330"/>
                            <a:pt x="392" y="328"/>
                            <a:pt x="390" y="336"/>
                          </a:cubicBezTo>
                          <a:cubicBezTo>
                            <a:pt x="392" y="346"/>
                            <a:pt x="388" y="345"/>
                            <a:pt x="379" y="346"/>
                          </a:cubicBezTo>
                          <a:cubicBezTo>
                            <a:pt x="338" y="344"/>
                            <a:pt x="368" y="343"/>
                            <a:pt x="381" y="342"/>
                          </a:cubicBezTo>
                          <a:cubicBezTo>
                            <a:pt x="378" y="348"/>
                            <a:pt x="375" y="354"/>
                            <a:pt x="369" y="357"/>
                          </a:cubicBezTo>
                          <a:cubicBezTo>
                            <a:pt x="359" y="349"/>
                            <a:pt x="362" y="359"/>
                            <a:pt x="354" y="367"/>
                          </a:cubicBezTo>
                          <a:cubicBezTo>
                            <a:pt x="334" y="363"/>
                            <a:pt x="366" y="388"/>
                            <a:pt x="339" y="382"/>
                          </a:cubicBezTo>
                          <a:cubicBezTo>
                            <a:pt x="334" y="375"/>
                            <a:pt x="321" y="374"/>
                            <a:pt x="343" y="378"/>
                          </a:cubicBezTo>
                          <a:cubicBezTo>
                            <a:pt x="341" y="379"/>
                            <a:pt x="339" y="381"/>
                            <a:pt x="337" y="382"/>
                          </a:cubicBezTo>
                          <a:cubicBezTo>
                            <a:pt x="332" y="383"/>
                            <a:pt x="326" y="382"/>
                            <a:pt x="321" y="384"/>
                          </a:cubicBezTo>
                          <a:cubicBezTo>
                            <a:pt x="319" y="385"/>
                            <a:pt x="320" y="389"/>
                            <a:pt x="318" y="391"/>
                          </a:cubicBezTo>
                          <a:cubicBezTo>
                            <a:pt x="316" y="393"/>
                            <a:pt x="312" y="392"/>
                            <a:pt x="309" y="393"/>
                          </a:cubicBezTo>
                          <a:cubicBezTo>
                            <a:pt x="305" y="405"/>
                            <a:pt x="296" y="398"/>
                            <a:pt x="286" y="402"/>
                          </a:cubicBezTo>
                          <a:cubicBezTo>
                            <a:pt x="280" y="399"/>
                            <a:pt x="281" y="404"/>
                            <a:pt x="276" y="409"/>
                          </a:cubicBezTo>
                          <a:cubicBezTo>
                            <a:pt x="261" y="406"/>
                            <a:pt x="260" y="414"/>
                            <a:pt x="246" y="415"/>
                          </a:cubicBezTo>
                          <a:cubicBezTo>
                            <a:pt x="235" y="419"/>
                            <a:pt x="235" y="414"/>
                            <a:pt x="220" y="415"/>
                          </a:cubicBezTo>
                          <a:cubicBezTo>
                            <a:pt x="205" y="414"/>
                            <a:pt x="201" y="417"/>
                            <a:pt x="183" y="415"/>
                          </a:cubicBezTo>
                          <a:cubicBezTo>
                            <a:pt x="189" y="411"/>
                            <a:pt x="206" y="414"/>
                            <a:pt x="192" y="409"/>
                          </a:cubicBezTo>
                          <a:cubicBezTo>
                            <a:pt x="186" y="410"/>
                            <a:pt x="167" y="415"/>
                            <a:pt x="162" y="412"/>
                          </a:cubicBezTo>
                          <a:cubicBezTo>
                            <a:pt x="163" y="399"/>
                            <a:pt x="161" y="407"/>
                            <a:pt x="147" y="403"/>
                          </a:cubicBezTo>
                          <a:cubicBezTo>
                            <a:pt x="139" y="388"/>
                            <a:pt x="130" y="408"/>
                            <a:pt x="135" y="394"/>
                          </a:cubicBezTo>
                          <a:cubicBezTo>
                            <a:pt x="133" y="390"/>
                            <a:pt x="124" y="394"/>
                            <a:pt x="115" y="393"/>
                          </a:cubicBezTo>
                          <a:cubicBezTo>
                            <a:pt x="120" y="365"/>
                            <a:pt x="123" y="403"/>
                            <a:pt x="118" y="379"/>
                          </a:cubicBezTo>
                          <a:cubicBezTo>
                            <a:pt x="108" y="382"/>
                            <a:pt x="92" y="387"/>
                            <a:pt x="96" y="372"/>
                          </a:cubicBezTo>
                          <a:cubicBezTo>
                            <a:pt x="103" y="381"/>
                            <a:pt x="97" y="370"/>
                            <a:pt x="96" y="367"/>
                          </a:cubicBezTo>
                          <a:cubicBezTo>
                            <a:pt x="84" y="372"/>
                            <a:pt x="89" y="357"/>
                            <a:pt x="87" y="369"/>
                          </a:cubicBezTo>
                          <a:cubicBezTo>
                            <a:pt x="84" y="368"/>
                            <a:pt x="82" y="366"/>
                            <a:pt x="79" y="367"/>
                          </a:cubicBezTo>
                          <a:cubicBezTo>
                            <a:pt x="77" y="368"/>
                            <a:pt x="80" y="372"/>
                            <a:pt x="78" y="372"/>
                          </a:cubicBezTo>
                          <a:cubicBezTo>
                            <a:pt x="76" y="372"/>
                            <a:pt x="77" y="368"/>
                            <a:pt x="75" y="367"/>
                          </a:cubicBezTo>
                          <a:cubicBezTo>
                            <a:pt x="73" y="366"/>
                            <a:pt x="71" y="366"/>
                            <a:pt x="69" y="366"/>
                          </a:cubicBezTo>
                          <a:cubicBezTo>
                            <a:pt x="65" y="353"/>
                            <a:pt x="64" y="344"/>
                            <a:pt x="51" y="337"/>
                          </a:cubicBezTo>
                          <a:cubicBezTo>
                            <a:pt x="45" y="325"/>
                            <a:pt x="57" y="342"/>
                            <a:pt x="55" y="345"/>
                          </a:cubicBezTo>
                          <a:cubicBezTo>
                            <a:pt x="54" y="346"/>
                            <a:pt x="51" y="342"/>
                            <a:pt x="51" y="343"/>
                          </a:cubicBezTo>
                          <a:cubicBezTo>
                            <a:pt x="51" y="345"/>
                            <a:pt x="55" y="348"/>
                            <a:pt x="55" y="346"/>
                          </a:cubicBezTo>
                          <a:cubicBezTo>
                            <a:pt x="55" y="344"/>
                            <a:pt x="52" y="343"/>
                            <a:pt x="51" y="342"/>
                          </a:cubicBezTo>
                          <a:cubicBezTo>
                            <a:pt x="45" y="328"/>
                            <a:pt x="47" y="325"/>
                            <a:pt x="30" y="322"/>
                          </a:cubicBezTo>
                          <a:cubicBezTo>
                            <a:pt x="24" y="311"/>
                            <a:pt x="33" y="314"/>
                            <a:pt x="39" y="319"/>
                          </a:cubicBezTo>
                          <a:cubicBezTo>
                            <a:pt x="40" y="325"/>
                            <a:pt x="43" y="328"/>
                            <a:pt x="40" y="334"/>
                          </a:cubicBezTo>
                          <a:cubicBezTo>
                            <a:pt x="35" y="327"/>
                            <a:pt x="35" y="319"/>
                            <a:pt x="28" y="315"/>
                          </a:cubicBezTo>
                          <a:cubicBezTo>
                            <a:pt x="27" y="308"/>
                            <a:pt x="22" y="308"/>
                            <a:pt x="28" y="303"/>
                          </a:cubicBezTo>
                          <a:cubicBezTo>
                            <a:pt x="36" y="319"/>
                            <a:pt x="23" y="305"/>
                            <a:pt x="16" y="301"/>
                          </a:cubicBezTo>
                          <a:cubicBezTo>
                            <a:pt x="15" y="293"/>
                            <a:pt x="11" y="284"/>
                            <a:pt x="22" y="286"/>
                          </a:cubicBezTo>
                          <a:cubicBezTo>
                            <a:pt x="24" y="294"/>
                            <a:pt x="27" y="298"/>
                            <a:pt x="21" y="303"/>
                          </a:cubicBezTo>
                          <a:cubicBezTo>
                            <a:pt x="16" y="294"/>
                            <a:pt x="18" y="284"/>
                            <a:pt x="15" y="274"/>
                          </a:cubicBezTo>
                          <a:cubicBezTo>
                            <a:pt x="14" y="272"/>
                            <a:pt x="12" y="269"/>
                            <a:pt x="13" y="268"/>
                          </a:cubicBezTo>
                          <a:cubicBezTo>
                            <a:pt x="14" y="267"/>
                            <a:pt x="16" y="270"/>
                            <a:pt x="18" y="271"/>
                          </a:cubicBezTo>
                          <a:cubicBezTo>
                            <a:pt x="19" y="276"/>
                            <a:pt x="27" y="289"/>
                            <a:pt x="18" y="282"/>
                          </a:cubicBezTo>
                          <a:cubicBezTo>
                            <a:pt x="15" y="277"/>
                            <a:pt x="10" y="267"/>
                            <a:pt x="10" y="267"/>
                          </a:cubicBezTo>
                          <a:cubicBezTo>
                            <a:pt x="10" y="265"/>
                            <a:pt x="7" y="263"/>
                            <a:pt x="9" y="262"/>
                          </a:cubicBezTo>
                          <a:cubicBezTo>
                            <a:pt x="17" y="258"/>
                            <a:pt x="22" y="276"/>
                            <a:pt x="19" y="268"/>
                          </a:cubicBezTo>
                          <a:cubicBezTo>
                            <a:pt x="18" y="264"/>
                            <a:pt x="15" y="260"/>
                            <a:pt x="13" y="256"/>
                          </a:cubicBezTo>
                          <a:cubicBezTo>
                            <a:pt x="10" y="238"/>
                            <a:pt x="17" y="263"/>
                            <a:pt x="6" y="255"/>
                          </a:cubicBezTo>
                          <a:cubicBezTo>
                            <a:pt x="6" y="249"/>
                            <a:pt x="10" y="237"/>
                            <a:pt x="7" y="231"/>
                          </a:cubicBezTo>
                          <a:cubicBezTo>
                            <a:pt x="6" y="227"/>
                            <a:pt x="4" y="210"/>
                            <a:pt x="9" y="225"/>
                          </a:cubicBezTo>
                          <a:cubicBezTo>
                            <a:pt x="6" y="240"/>
                            <a:pt x="8" y="237"/>
                            <a:pt x="6" y="229"/>
                          </a:cubicBezTo>
                          <a:cubicBezTo>
                            <a:pt x="2" y="213"/>
                            <a:pt x="6" y="233"/>
                            <a:pt x="3" y="217"/>
                          </a:cubicBezTo>
                          <a:cubicBezTo>
                            <a:pt x="4" y="207"/>
                            <a:pt x="7" y="211"/>
                            <a:pt x="12" y="204"/>
                          </a:cubicBezTo>
                          <a:cubicBezTo>
                            <a:pt x="13" y="209"/>
                            <a:pt x="13" y="218"/>
                            <a:pt x="7" y="210"/>
                          </a:cubicBezTo>
                          <a:cubicBezTo>
                            <a:pt x="9" y="201"/>
                            <a:pt x="6" y="195"/>
                            <a:pt x="9" y="187"/>
                          </a:cubicBezTo>
                          <a:cubicBezTo>
                            <a:pt x="12" y="188"/>
                            <a:pt x="15" y="195"/>
                            <a:pt x="12" y="195"/>
                          </a:cubicBezTo>
                          <a:cubicBezTo>
                            <a:pt x="8" y="196"/>
                            <a:pt x="2" y="184"/>
                            <a:pt x="0" y="181"/>
                          </a:cubicBezTo>
                          <a:cubicBezTo>
                            <a:pt x="4" y="173"/>
                            <a:pt x="6" y="174"/>
                            <a:pt x="15" y="175"/>
                          </a:cubicBezTo>
                          <a:cubicBezTo>
                            <a:pt x="16" y="182"/>
                            <a:pt x="20" y="192"/>
                            <a:pt x="10" y="186"/>
                          </a:cubicBezTo>
                          <a:cubicBezTo>
                            <a:pt x="9" y="180"/>
                            <a:pt x="7" y="175"/>
                            <a:pt x="6" y="169"/>
                          </a:cubicBezTo>
                          <a:cubicBezTo>
                            <a:pt x="6" y="165"/>
                            <a:pt x="5" y="152"/>
                            <a:pt x="15" y="162"/>
                          </a:cubicBezTo>
                          <a:cubicBezTo>
                            <a:pt x="16" y="163"/>
                            <a:pt x="14" y="165"/>
                            <a:pt x="13" y="166"/>
                          </a:cubicBezTo>
                          <a:cubicBezTo>
                            <a:pt x="12" y="159"/>
                            <a:pt x="10" y="155"/>
                            <a:pt x="18" y="153"/>
                          </a:cubicBezTo>
                          <a:cubicBezTo>
                            <a:pt x="26" y="149"/>
                            <a:pt x="26" y="158"/>
                            <a:pt x="15" y="156"/>
                          </a:cubicBezTo>
                          <a:cubicBezTo>
                            <a:pt x="14" y="152"/>
                            <a:pt x="11" y="146"/>
                            <a:pt x="15" y="142"/>
                          </a:cubicBezTo>
                          <a:cubicBezTo>
                            <a:pt x="16" y="141"/>
                            <a:pt x="17" y="146"/>
                            <a:pt x="16" y="147"/>
                          </a:cubicBezTo>
                          <a:cubicBezTo>
                            <a:pt x="15" y="148"/>
                            <a:pt x="13" y="146"/>
                            <a:pt x="12" y="145"/>
                          </a:cubicBezTo>
                          <a:cubicBezTo>
                            <a:pt x="13" y="134"/>
                            <a:pt x="21" y="131"/>
                            <a:pt x="21" y="120"/>
                          </a:cubicBezTo>
                          <a:cubicBezTo>
                            <a:pt x="21" y="119"/>
                            <a:pt x="20" y="123"/>
                            <a:pt x="19" y="124"/>
                          </a:cubicBezTo>
                          <a:cubicBezTo>
                            <a:pt x="12" y="136"/>
                            <a:pt x="20" y="121"/>
                            <a:pt x="13" y="135"/>
                          </a:cubicBezTo>
                          <a:cubicBezTo>
                            <a:pt x="12" y="127"/>
                            <a:pt x="9" y="119"/>
                            <a:pt x="18" y="117"/>
                          </a:cubicBezTo>
                          <a:cubicBezTo>
                            <a:pt x="21" y="116"/>
                            <a:pt x="34" y="110"/>
                            <a:pt x="22" y="117"/>
                          </a:cubicBezTo>
                          <a:cubicBezTo>
                            <a:pt x="20" y="108"/>
                            <a:pt x="34" y="103"/>
                            <a:pt x="25" y="109"/>
                          </a:cubicBezTo>
                          <a:cubicBezTo>
                            <a:pt x="23" y="94"/>
                            <a:pt x="26" y="96"/>
                            <a:pt x="42" y="94"/>
                          </a:cubicBezTo>
                          <a:cubicBezTo>
                            <a:pt x="41" y="96"/>
                            <a:pt x="38" y="99"/>
                            <a:pt x="40" y="99"/>
                          </a:cubicBezTo>
                          <a:cubicBezTo>
                            <a:pt x="44" y="99"/>
                            <a:pt x="52" y="92"/>
                            <a:pt x="48" y="90"/>
                          </a:cubicBezTo>
                          <a:cubicBezTo>
                            <a:pt x="45" y="88"/>
                            <a:pt x="41" y="93"/>
                            <a:pt x="37" y="94"/>
                          </a:cubicBezTo>
                          <a:cubicBezTo>
                            <a:pt x="43" y="90"/>
                            <a:pt x="48" y="90"/>
                            <a:pt x="43" y="84"/>
                          </a:cubicBezTo>
                          <a:cubicBezTo>
                            <a:pt x="40" y="84"/>
                            <a:pt x="31" y="85"/>
                            <a:pt x="34" y="85"/>
                          </a:cubicBezTo>
                          <a:cubicBezTo>
                            <a:pt x="37" y="85"/>
                            <a:pt x="40" y="84"/>
                            <a:pt x="43" y="84"/>
                          </a:cubicBezTo>
                          <a:cubicBezTo>
                            <a:pt x="39" y="90"/>
                            <a:pt x="33" y="96"/>
                            <a:pt x="27" y="100"/>
                          </a:cubicBezTo>
                          <a:cubicBezTo>
                            <a:pt x="23" y="92"/>
                            <a:pt x="37" y="91"/>
                            <a:pt x="43" y="90"/>
                          </a:cubicBezTo>
                          <a:cubicBezTo>
                            <a:pt x="45" y="79"/>
                            <a:pt x="47" y="80"/>
                            <a:pt x="57" y="78"/>
                          </a:cubicBezTo>
                          <a:cubicBezTo>
                            <a:pt x="62" y="70"/>
                            <a:pt x="60" y="69"/>
                            <a:pt x="51" y="70"/>
                          </a:cubicBezTo>
                          <a:cubicBezTo>
                            <a:pt x="48" y="83"/>
                            <a:pt x="47" y="87"/>
                            <a:pt x="45" y="81"/>
                          </a:cubicBezTo>
                          <a:cubicBezTo>
                            <a:pt x="42" y="72"/>
                            <a:pt x="58" y="67"/>
                            <a:pt x="63" y="66"/>
                          </a:cubicBezTo>
                          <a:cubicBezTo>
                            <a:pt x="73" y="61"/>
                            <a:pt x="62" y="67"/>
                            <a:pt x="58" y="63"/>
                          </a:cubicBezTo>
                          <a:cubicBezTo>
                            <a:pt x="57" y="62"/>
                            <a:pt x="71" y="57"/>
                            <a:pt x="72" y="57"/>
                          </a:cubicBezTo>
                          <a:cubicBezTo>
                            <a:pt x="66" y="69"/>
                            <a:pt x="56" y="61"/>
                            <a:pt x="75" y="57"/>
                          </a:cubicBezTo>
                          <a:cubicBezTo>
                            <a:pt x="80" y="53"/>
                            <a:pt x="93" y="50"/>
                            <a:pt x="75" y="54"/>
                          </a:cubicBezTo>
                          <a:cubicBezTo>
                            <a:pt x="70" y="51"/>
                            <a:pt x="62" y="47"/>
                            <a:pt x="72" y="45"/>
                          </a:cubicBezTo>
                          <a:cubicBezTo>
                            <a:pt x="77" y="41"/>
                            <a:pt x="83" y="45"/>
                            <a:pt x="91" y="43"/>
                          </a:cubicBezTo>
                          <a:cubicBezTo>
                            <a:pt x="89" y="46"/>
                            <a:pt x="80" y="49"/>
                            <a:pt x="81" y="46"/>
                          </a:cubicBezTo>
                          <a:cubicBezTo>
                            <a:pt x="82" y="42"/>
                            <a:pt x="90" y="37"/>
                            <a:pt x="90" y="37"/>
                          </a:cubicBezTo>
                          <a:cubicBezTo>
                            <a:pt x="99" y="40"/>
                            <a:pt x="96" y="45"/>
                            <a:pt x="91" y="39"/>
                          </a:cubicBezTo>
                          <a:cubicBezTo>
                            <a:pt x="99" y="34"/>
                            <a:pt x="97" y="29"/>
                            <a:pt x="108" y="27"/>
                          </a:cubicBezTo>
                          <a:cubicBezTo>
                            <a:pt x="117" y="22"/>
                            <a:pt x="109" y="20"/>
                            <a:pt x="123" y="22"/>
                          </a:cubicBezTo>
                          <a:cubicBezTo>
                            <a:pt x="112" y="26"/>
                            <a:pt x="121" y="18"/>
                            <a:pt x="124" y="16"/>
                          </a:cubicBezTo>
                          <a:cubicBezTo>
                            <a:pt x="131" y="19"/>
                            <a:pt x="132" y="22"/>
                            <a:pt x="127" y="28"/>
                          </a:cubicBezTo>
                          <a:cubicBezTo>
                            <a:pt x="122" y="22"/>
                            <a:pt x="122" y="14"/>
                            <a:pt x="130" y="10"/>
                          </a:cubicBezTo>
                          <a:cubicBezTo>
                            <a:pt x="136" y="11"/>
                            <a:pt x="162" y="9"/>
                            <a:pt x="145" y="18"/>
                          </a:cubicBezTo>
                          <a:cubicBezTo>
                            <a:pt x="143" y="19"/>
                            <a:pt x="141" y="19"/>
                            <a:pt x="139" y="19"/>
                          </a:cubicBezTo>
                          <a:cubicBezTo>
                            <a:pt x="136" y="19"/>
                            <a:pt x="121" y="12"/>
                            <a:pt x="133" y="9"/>
                          </a:cubicBezTo>
                          <a:cubicBezTo>
                            <a:pt x="140" y="7"/>
                            <a:pt x="148" y="8"/>
                            <a:pt x="156" y="6"/>
                          </a:cubicBezTo>
                          <a:cubicBezTo>
                            <a:pt x="152" y="19"/>
                            <a:pt x="148" y="15"/>
                            <a:pt x="139" y="7"/>
                          </a:cubicBezTo>
                          <a:cubicBezTo>
                            <a:pt x="144" y="0"/>
                            <a:pt x="150" y="4"/>
                            <a:pt x="157" y="6"/>
                          </a:cubicBezTo>
                          <a:cubicBezTo>
                            <a:pt x="167" y="2"/>
                            <a:pt x="167" y="0"/>
                            <a:pt x="157" y="6"/>
                          </a:cubicBezTo>
                          <a:cubicBezTo>
                            <a:pt x="137" y="0"/>
                            <a:pt x="166" y="3"/>
                            <a:pt x="168" y="3"/>
                          </a:cubicBezTo>
                          <a:cubicBezTo>
                            <a:pt x="180" y="1"/>
                            <a:pt x="175" y="1"/>
                            <a:pt x="184" y="1"/>
                          </a:cubicBezTo>
                        </a:path>
                      </a:pathLst>
                    </a:custGeom>
                    <a:noFill/>
                    <a:ln w="9525">
                      <a:solidFill>
                        <a:srgbClr val="000000"/>
                      </a:solidFill>
                      <a:round/>
                      <a:headEnd/>
                      <a:tailEnd/>
                    </a:ln>
                    <a:effectLst/>
                  </p:spPr>
                  <p:txBody>
                    <a:bodyPr/>
                    <a:lstStyle/>
                    <a:p>
                      <a:endParaRPr lang="de-DE"/>
                    </a:p>
                  </p:txBody>
                </p:sp>
              </p:grpSp>
              <p:grpSp>
                <p:nvGrpSpPr>
                  <p:cNvPr id="523424" name="Group 160"/>
                  <p:cNvGrpSpPr>
                    <a:grpSpLocks/>
                  </p:cNvGrpSpPr>
                  <p:nvPr/>
                </p:nvGrpSpPr>
                <p:grpSpPr bwMode="auto">
                  <a:xfrm>
                    <a:off x="1728" y="1392"/>
                    <a:ext cx="624" cy="624"/>
                    <a:chOff x="2352" y="1920"/>
                    <a:chExt cx="624" cy="624"/>
                  </a:xfrm>
                </p:grpSpPr>
                <p:grpSp>
                  <p:nvGrpSpPr>
                    <p:cNvPr id="523425" name="Group 161"/>
                    <p:cNvGrpSpPr>
                      <a:grpSpLocks/>
                    </p:cNvGrpSpPr>
                    <p:nvPr/>
                  </p:nvGrpSpPr>
                  <p:grpSpPr bwMode="auto">
                    <a:xfrm>
                      <a:off x="2352" y="1920"/>
                      <a:ext cx="612" cy="607"/>
                      <a:chOff x="2256" y="1872"/>
                      <a:chExt cx="612" cy="607"/>
                    </a:xfrm>
                  </p:grpSpPr>
                  <p:grpSp>
                    <p:nvGrpSpPr>
                      <p:cNvPr id="523426" name="Group 162"/>
                      <p:cNvGrpSpPr>
                        <a:grpSpLocks/>
                      </p:cNvGrpSpPr>
                      <p:nvPr/>
                    </p:nvGrpSpPr>
                    <p:grpSpPr bwMode="auto">
                      <a:xfrm>
                        <a:off x="2256" y="1872"/>
                        <a:ext cx="612" cy="607"/>
                        <a:chOff x="2409" y="2870"/>
                        <a:chExt cx="386" cy="378"/>
                      </a:xfrm>
                    </p:grpSpPr>
                    <p:sp>
                      <p:nvSpPr>
                        <p:cNvPr id="523427" name="Freeform 163"/>
                        <p:cNvSpPr>
                          <a:spLocks/>
                        </p:cNvSpPr>
                        <p:nvPr/>
                      </p:nvSpPr>
                      <p:spPr bwMode="auto">
                        <a:xfrm>
                          <a:off x="2546" y="2870"/>
                          <a:ext cx="241" cy="202"/>
                        </a:xfrm>
                        <a:custGeom>
                          <a:avLst/>
                          <a:gdLst/>
                          <a:ahLst/>
                          <a:cxnLst>
                            <a:cxn ang="0">
                              <a:pos x="27" y="21"/>
                            </a:cxn>
                            <a:cxn ang="0">
                              <a:pos x="31" y="21"/>
                            </a:cxn>
                            <a:cxn ang="0">
                              <a:pos x="48" y="9"/>
                            </a:cxn>
                            <a:cxn ang="0">
                              <a:pos x="48" y="13"/>
                            </a:cxn>
                            <a:cxn ang="0">
                              <a:pos x="63" y="16"/>
                            </a:cxn>
                            <a:cxn ang="0">
                              <a:pos x="66" y="18"/>
                            </a:cxn>
                            <a:cxn ang="0">
                              <a:pos x="79" y="30"/>
                            </a:cxn>
                            <a:cxn ang="0">
                              <a:pos x="60" y="12"/>
                            </a:cxn>
                            <a:cxn ang="0">
                              <a:pos x="84" y="19"/>
                            </a:cxn>
                            <a:cxn ang="0">
                              <a:pos x="79" y="19"/>
                            </a:cxn>
                            <a:cxn ang="0">
                              <a:pos x="67" y="3"/>
                            </a:cxn>
                            <a:cxn ang="0">
                              <a:pos x="97" y="18"/>
                            </a:cxn>
                            <a:cxn ang="0">
                              <a:pos x="105" y="15"/>
                            </a:cxn>
                            <a:cxn ang="0">
                              <a:pos x="112" y="28"/>
                            </a:cxn>
                            <a:cxn ang="0">
                              <a:pos x="100" y="16"/>
                            </a:cxn>
                            <a:cxn ang="0">
                              <a:pos x="129" y="24"/>
                            </a:cxn>
                            <a:cxn ang="0">
                              <a:pos x="126" y="22"/>
                            </a:cxn>
                            <a:cxn ang="0">
                              <a:pos x="145" y="42"/>
                            </a:cxn>
                            <a:cxn ang="0">
                              <a:pos x="145" y="39"/>
                            </a:cxn>
                            <a:cxn ang="0">
                              <a:pos x="144" y="40"/>
                            </a:cxn>
                            <a:cxn ang="0">
                              <a:pos x="151" y="49"/>
                            </a:cxn>
                            <a:cxn ang="0">
                              <a:pos x="160" y="45"/>
                            </a:cxn>
                            <a:cxn ang="0">
                              <a:pos x="142" y="33"/>
                            </a:cxn>
                            <a:cxn ang="0">
                              <a:pos x="162" y="57"/>
                            </a:cxn>
                            <a:cxn ang="0">
                              <a:pos x="175" y="63"/>
                            </a:cxn>
                            <a:cxn ang="0">
                              <a:pos x="175" y="58"/>
                            </a:cxn>
                            <a:cxn ang="0">
                              <a:pos x="178" y="67"/>
                            </a:cxn>
                            <a:cxn ang="0">
                              <a:pos x="195" y="76"/>
                            </a:cxn>
                            <a:cxn ang="0">
                              <a:pos x="196" y="82"/>
                            </a:cxn>
                            <a:cxn ang="0">
                              <a:pos x="190" y="72"/>
                            </a:cxn>
                            <a:cxn ang="0">
                              <a:pos x="205" y="94"/>
                            </a:cxn>
                            <a:cxn ang="0">
                              <a:pos x="223" y="108"/>
                            </a:cxn>
                            <a:cxn ang="0">
                              <a:pos x="205" y="88"/>
                            </a:cxn>
                            <a:cxn ang="0">
                              <a:pos x="216" y="97"/>
                            </a:cxn>
                            <a:cxn ang="0">
                              <a:pos x="231" y="139"/>
                            </a:cxn>
                            <a:cxn ang="0">
                              <a:pos x="237" y="138"/>
                            </a:cxn>
                            <a:cxn ang="0">
                              <a:pos x="228" y="151"/>
                            </a:cxn>
                            <a:cxn ang="0">
                              <a:pos x="231" y="171"/>
                            </a:cxn>
                            <a:cxn ang="0">
                              <a:pos x="232" y="175"/>
                            </a:cxn>
                            <a:cxn ang="0">
                              <a:pos x="238" y="190"/>
                            </a:cxn>
                          </a:cxnLst>
                          <a:rect l="0" t="0" r="r" b="b"/>
                          <a:pathLst>
                            <a:path w="241" h="202">
                              <a:moveTo>
                                <a:pt x="10" y="30"/>
                              </a:moveTo>
                              <a:cubicBezTo>
                                <a:pt x="16" y="24"/>
                                <a:pt x="19" y="22"/>
                                <a:pt x="27" y="21"/>
                              </a:cubicBezTo>
                              <a:cubicBezTo>
                                <a:pt x="26" y="19"/>
                                <a:pt x="24" y="16"/>
                                <a:pt x="24" y="16"/>
                              </a:cubicBezTo>
                              <a:cubicBezTo>
                                <a:pt x="14" y="20"/>
                                <a:pt x="0" y="18"/>
                                <a:pt x="31" y="21"/>
                              </a:cubicBezTo>
                              <a:cubicBezTo>
                                <a:pt x="29" y="18"/>
                                <a:pt x="30" y="20"/>
                                <a:pt x="33" y="15"/>
                              </a:cubicBezTo>
                              <a:cubicBezTo>
                                <a:pt x="33" y="15"/>
                                <a:pt x="43" y="10"/>
                                <a:pt x="48" y="9"/>
                              </a:cubicBezTo>
                              <a:cubicBezTo>
                                <a:pt x="53" y="12"/>
                                <a:pt x="57" y="14"/>
                                <a:pt x="60" y="19"/>
                              </a:cubicBezTo>
                              <a:cubicBezTo>
                                <a:pt x="52" y="24"/>
                                <a:pt x="52" y="20"/>
                                <a:pt x="48" y="13"/>
                              </a:cubicBezTo>
                              <a:cubicBezTo>
                                <a:pt x="60" y="4"/>
                                <a:pt x="40" y="19"/>
                                <a:pt x="57" y="13"/>
                              </a:cubicBezTo>
                              <a:cubicBezTo>
                                <a:pt x="59" y="14"/>
                                <a:pt x="62" y="14"/>
                                <a:pt x="63" y="16"/>
                              </a:cubicBezTo>
                              <a:cubicBezTo>
                                <a:pt x="64" y="18"/>
                                <a:pt x="59" y="21"/>
                                <a:pt x="61" y="22"/>
                              </a:cubicBezTo>
                              <a:cubicBezTo>
                                <a:pt x="63" y="23"/>
                                <a:pt x="64" y="19"/>
                                <a:pt x="66" y="18"/>
                              </a:cubicBezTo>
                              <a:cubicBezTo>
                                <a:pt x="69" y="17"/>
                                <a:pt x="73" y="17"/>
                                <a:pt x="76" y="16"/>
                              </a:cubicBezTo>
                              <a:cubicBezTo>
                                <a:pt x="79" y="18"/>
                                <a:pt x="91" y="23"/>
                                <a:pt x="79" y="30"/>
                              </a:cubicBezTo>
                              <a:cubicBezTo>
                                <a:pt x="74" y="33"/>
                                <a:pt x="79" y="17"/>
                                <a:pt x="72" y="13"/>
                              </a:cubicBezTo>
                              <a:cubicBezTo>
                                <a:pt x="69" y="11"/>
                                <a:pt x="64" y="12"/>
                                <a:pt x="60" y="12"/>
                              </a:cubicBezTo>
                              <a:cubicBezTo>
                                <a:pt x="66" y="3"/>
                                <a:pt x="70" y="7"/>
                                <a:pt x="67" y="16"/>
                              </a:cubicBezTo>
                              <a:cubicBezTo>
                                <a:pt x="73" y="17"/>
                                <a:pt x="79" y="16"/>
                                <a:pt x="84" y="19"/>
                              </a:cubicBezTo>
                              <a:cubicBezTo>
                                <a:pt x="86" y="20"/>
                                <a:pt x="84" y="24"/>
                                <a:pt x="82" y="24"/>
                              </a:cubicBezTo>
                              <a:cubicBezTo>
                                <a:pt x="80" y="24"/>
                                <a:pt x="80" y="21"/>
                                <a:pt x="79" y="19"/>
                              </a:cubicBezTo>
                              <a:cubicBezTo>
                                <a:pt x="89" y="15"/>
                                <a:pt x="95" y="22"/>
                                <a:pt x="91" y="15"/>
                              </a:cubicBezTo>
                              <a:cubicBezTo>
                                <a:pt x="80" y="17"/>
                                <a:pt x="76" y="8"/>
                                <a:pt x="67" y="3"/>
                              </a:cubicBezTo>
                              <a:cubicBezTo>
                                <a:pt x="74" y="0"/>
                                <a:pt x="76" y="2"/>
                                <a:pt x="82" y="6"/>
                              </a:cubicBezTo>
                              <a:cubicBezTo>
                                <a:pt x="77" y="12"/>
                                <a:pt x="90" y="14"/>
                                <a:pt x="97" y="18"/>
                              </a:cubicBezTo>
                              <a:cubicBezTo>
                                <a:pt x="102" y="28"/>
                                <a:pt x="96" y="17"/>
                                <a:pt x="97" y="16"/>
                              </a:cubicBezTo>
                              <a:cubicBezTo>
                                <a:pt x="99" y="14"/>
                                <a:pt x="102" y="15"/>
                                <a:pt x="105" y="15"/>
                              </a:cubicBezTo>
                              <a:cubicBezTo>
                                <a:pt x="108" y="15"/>
                                <a:pt x="113" y="13"/>
                                <a:pt x="114" y="16"/>
                              </a:cubicBezTo>
                              <a:cubicBezTo>
                                <a:pt x="116" y="20"/>
                                <a:pt x="114" y="25"/>
                                <a:pt x="112" y="28"/>
                              </a:cubicBezTo>
                              <a:cubicBezTo>
                                <a:pt x="111" y="29"/>
                                <a:pt x="110" y="25"/>
                                <a:pt x="109" y="24"/>
                              </a:cubicBezTo>
                              <a:cubicBezTo>
                                <a:pt x="100" y="29"/>
                                <a:pt x="99" y="26"/>
                                <a:pt x="100" y="16"/>
                              </a:cubicBezTo>
                              <a:cubicBezTo>
                                <a:pt x="108" y="24"/>
                                <a:pt x="105" y="17"/>
                                <a:pt x="115" y="19"/>
                              </a:cubicBezTo>
                              <a:cubicBezTo>
                                <a:pt x="120" y="27"/>
                                <a:pt x="121" y="21"/>
                                <a:pt x="129" y="24"/>
                              </a:cubicBezTo>
                              <a:cubicBezTo>
                                <a:pt x="126" y="31"/>
                                <a:pt x="127" y="40"/>
                                <a:pt x="120" y="33"/>
                              </a:cubicBezTo>
                              <a:cubicBezTo>
                                <a:pt x="117" y="26"/>
                                <a:pt x="119" y="25"/>
                                <a:pt x="126" y="22"/>
                              </a:cubicBezTo>
                              <a:cubicBezTo>
                                <a:pt x="135" y="27"/>
                                <a:pt x="127" y="32"/>
                                <a:pt x="139" y="30"/>
                              </a:cubicBezTo>
                              <a:cubicBezTo>
                                <a:pt x="147" y="31"/>
                                <a:pt x="148" y="34"/>
                                <a:pt x="145" y="42"/>
                              </a:cubicBezTo>
                              <a:cubicBezTo>
                                <a:pt x="144" y="36"/>
                                <a:pt x="137" y="28"/>
                                <a:pt x="147" y="34"/>
                              </a:cubicBezTo>
                              <a:cubicBezTo>
                                <a:pt x="146" y="36"/>
                                <a:pt x="147" y="39"/>
                                <a:pt x="145" y="39"/>
                              </a:cubicBezTo>
                              <a:cubicBezTo>
                                <a:pt x="143" y="39"/>
                                <a:pt x="136" y="31"/>
                                <a:pt x="126" y="30"/>
                              </a:cubicBezTo>
                              <a:cubicBezTo>
                                <a:pt x="136" y="21"/>
                                <a:pt x="139" y="30"/>
                                <a:pt x="144" y="40"/>
                              </a:cubicBezTo>
                              <a:cubicBezTo>
                                <a:pt x="139" y="52"/>
                                <a:pt x="143" y="39"/>
                                <a:pt x="150" y="42"/>
                              </a:cubicBezTo>
                              <a:cubicBezTo>
                                <a:pt x="152" y="43"/>
                                <a:pt x="151" y="47"/>
                                <a:pt x="151" y="49"/>
                              </a:cubicBezTo>
                              <a:cubicBezTo>
                                <a:pt x="155" y="42"/>
                                <a:pt x="159" y="38"/>
                                <a:pt x="163" y="49"/>
                              </a:cubicBezTo>
                              <a:cubicBezTo>
                                <a:pt x="164" y="51"/>
                                <a:pt x="160" y="43"/>
                                <a:pt x="160" y="45"/>
                              </a:cubicBezTo>
                              <a:cubicBezTo>
                                <a:pt x="160" y="47"/>
                                <a:pt x="162" y="49"/>
                                <a:pt x="163" y="51"/>
                              </a:cubicBezTo>
                              <a:cubicBezTo>
                                <a:pt x="155" y="62"/>
                                <a:pt x="147" y="39"/>
                                <a:pt x="142" y="33"/>
                              </a:cubicBezTo>
                              <a:cubicBezTo>
                                <a:pt x="148" y="23"/>
                                <a:pt x="151" y="36"/>
                                <a:pt x="159" y="39"/>
                              </a:cubicBezTo>
                              <a:cubicBezTo>
                                <a:pt x="160" y="46"/>
                                <a:pt x="163" y="50"/>
                                <a:pt x="162" y="57"/>
                              </a:cubicBezTo>
                              <a:cubicBezTo>
                                <a:pt x="159" y="49"/>
                                <a:pt x="165" y="44"/>
                                <a:pt x="168" y="55"/>
                              </a:cubicBezTo>
                              <a:cubicBezTo>
                                <a:pt x="177" y="54"/>
                                <a:pt x="178" y="55"/>
                                <a:pt x="175" y="63"/>
                              </a:cubicBezTo>
                              <a:cubicBezTo>
                                <a:pt x="174" y="62"/>
                                <a:pt x="165" y="57"/>
                                <a:pt x="172" y="54"/>
                              </a:cubicBezTo>
                              <a:cubicBezTo>
                                <a:pt x="173" y="53"/>
                                <a:pt x="174" y="57"/>
                                <a:pt x="175" y="58"/>
                              </a:cubicBezTo>
                              <a:cubicBezTo>
                                <a:pt x="180" y="65"/>
                                <a:pt x="175" y="62"/>
                                <a:pt x="184" y="66"/>
                              </a:cubicBezTo>
                              <a:cubicBezTo>
                                <a:pt x="190" y="84"/>
                                <a:pt x="183" y="81"/>
                                <a:pt x="178" y="67"/>
                              </a:cubicBezTo>
                              <a:cubicBezTo>
                                <a:pt x="193" y="64"/>
                                <a:pt x="173" y="66"/>
                                <a:pt x="181" y="73"/>
                              </a:cubicBezTo>
                              <a:cubicBezTo>
                                <a:pt x="185" y="76"/>
                                <a:pt x="190" y="75"/>
                                <a:pt x="195" y="76"/>
                              </a:cubicBezTo>
                              <a:cubicBezTo>
                                <a:pt x="197" y="84"/>
                                <a:pt x="200" y="81"/>
                                <a:pt x="207" y="84"/>
                              </a:cubicBezTo>
                              <a:cubicBezTo>
                                <a:pt x="195" y="93"/>
                                <a:pt x="208" y="80"/>
                                <a:pt x="196" y="82"/>
                              </a:cubicBezTo>
                              <a:cubicBezTo>
                                <a:pt x="195" y="80"/>
                                <a:pt x="193" y="78"/>
                                <a:pt x="192" y="76"/>
                              </a:cubicBezTo>
                              <a:cubicBezTo>
                                <a:pt x="191" y="75"/>
                                <a:pt x="189" y="71"/>
                                <a:pt x="190" y="72"/>
                              </a:cubicBezTo>
                              <a:cubicBezTo>
                                <a:pt x="193" y="73"/>
                                <a:pt x="199" y="79"/>
                                <a:pt x="199" y="79"/>
                              </a:cubicBezTo>
                              <a:cubicBezTo>
                                <a:pt x="204" y="93"/>
                                <a:pt x="196" y="87"/>
                                <a:pt x="205" y="94"/>
                              </a:cubicBezTo>
                              <a:cubicBezTo>
                                <a:pt x="208" y="102"/>
                                <a:pt x="217" y="100"/>
                                <a:pt x="208" y="105"/>
                              </a:cubicBezTo>
                              <a:cubicBezTo>
                                <a:pt x="214" y="88"/>
                                <a:pt x="214" y="105"/>
                                <a:pt x="223" y="108"/>
                              </a:cubicBezTo>
                              <a:cubicBezTo>
                                <a:pt x="222" y="131"/>
                                <a:pt x="218" y="129"/>
                                <a:pt x="216" y="115"/>
                              </a:cubicBezTo>
                              <a:cubicBezTo>
                                <a:pt x="218" y="104"/>
                                <a:pt x="213" y="96"/>
                                <a:pt x="205" y="88"/>
                              </a:cubicBezTo>
                              <a:cubicBezTo>
                                <a:pt x="207" y="87"/>
                                <a:pt x="208" y="84"/>
                                <a:pt x="210" y="85"/>
                              </a:cubicBezTo>
                              <a:cubicBezTo>
                                <a:pt x="213" y="88"/>
                                <a:pt x="216" y="97"/>
                                <a:pt x="216" y="97"/>
                              </a:cubicBezTo>
                              <a:cubicBezTo>
                                <a:pt x="217" y="104"/>
                                <a:pt x="220" y="109"/>
                                <a:pt x="217" y="115"/>
                              </a:cubicBezTo>
                              <a:cubicBezTo>
                                <a:pt x="222" y="125"/>
                                <a:pt x="220" y="137"/>
                                <a:pt x="231" y="139"/>
                              </a:cubicBezTo>
                              <a:cubicBezTo>
                                <a:pt x="227" y="156"/>
                                <a:pt x="227" y="138"/>
                                <a:pt x="226" y="132"/>
                              </a:cubicBezTo>
                              <a:cubicBezTo>
                                <a:pt x="232" y="123"/>
                                <a:pt x="234" y="131"/>
                                <a:pt x="237" y="138"/>
                              </a:cubicBezTo>
                              <a:cubicBezTo>
                                <a:pt x="235" y="146"/>
                                <a:pt x="234" y="147"/>
                                <a:pt x="226" y="150"/>
                              </a:cubicBezTo>
                              <a:cubicBezTo>
                                <a:pt x="219" y="160"/>
                                <a:pt x="225" y="150"/>
                                <a:pt x="228" y="151"/>
                              </a:cubicBezTo>
                              <a:cubicBezTo>
                                <a:pt x="231" y="152"/>
                                <a:pt x="230" y="157"/>
                                <a:pt x="232" y="160"/>
                              </a:cubicBezTo>
                              <a:cubicBezTo>
                                <a:pt x="232" y="164"/>
                                <a:pt x="229" y="168"/>
                                <a:pt x="231" y="171"/>
                              </a:cubicBezTo>
                              <a:cubicBezTo>
                                <a:pt x="233" y="173"/>
                                <a:pt x="233" y="160"/>
                                <a:pt x="234" y="163"/>
                              </a:cubicBezTo>
                              <a:cubicBezTo>
                                <a:pt x="235" y="167"/>
                                <a:pt x="233" y="171"/>
                                <a:pt x="232" y="175"/>
                              </a:cubicBezTo>
                              <a:cubicBezTo>
                                <a:pt x="239" y="177"/>
                                <a:pt x="241" y="185"/>
                                <a:pt x="232" y="181"/>
                              </a:cubicBezTo>
                              <a:cubicBezTo>
                                <a:pt x="233" y="184"/>
                                <a:pt x="237" y="187"/>
                                <a:pt x="238" y="190"/>
                              </a:cubicBezTo>
                              <a:cubicBezTo>
                                <a:pt x="239" y="194"/>
                                <a:pt x="234" y="202"/>
                                <a:pt x="234" y="202"/>
                              </a:cubicBezTo>
                            </a:path>
                          </a:pathLst>
                        </a:custGeom>
                        <a:noFill/>
                        <a:ln w="9525">
                          <a:solidFill>
                            <a:srgbClr val="000000"/>
                          </a:solidFill>
                          <a:round/>
                          <a:headEnd/>
                          <a:tailEnd/>
                        </a:ln>
                        <a:effectLst/>
                      </p:spPr>
                      <p:txBody>
                        <a:bodyPr/>
                        <a:lstStyle/>
                        <a:p>
                          <a:endParaRPr lang="de-DE"/>
                        </a:p>
                      </p:txBody>
                    </p:sp>
                    <p:sp>
                      <p:nvSpPr>
                        <p:cNvPr id="523428" name="Freeform 164"/>
                        <p:cNvSpPr>
                          <a:spLocks/>
                        </p:cNvSpPr>
                        <p:nvPr/>
                      </p:nvSpPr>
                      <p:spPr bwMode="auto">
                        <a:xfrm>
                          <a:off x="2409" y="2870"/>
                          <a:ext cx="386" cy="378"/>
                        </a:xfrm>
                        <a:custGeom>
                          <a:avLst/>
                          <a:gdLst/>
                          <a:ahLst/>
                          <a:cxnLst>
                            <a:cxn ang="0">
                              <a:pos x="372" y="210"/>
                            </a:cxn>
                            <a:cxn ang="0">
                              <a:pos x="374" y="234"/>
                            </a:cxn>
                            <a:cxn ang="0">
                              <a:pos x="371" y="234"/>
                            </a:cxn>
                            <a:cxn ang="0">
                              <a:pos x="363" y="258"/>
                            </a:cxn>
                            <a:cxn ang="0">
                              <a:pos x="351" y="270"/>
                            </a:cxn>
                            <a:cxn ang="0">
                              <a:pos x="351" y="280"/>
                            </a:cxn>
                            <a:cxn ang="0">
                              <a:pos x="342" y="291"/>
                            </a:cxn>
                            <a:cxn ang="0">
                              <a:pos x="327" y="306"/>
                            </a:cxn>
                            <a:cxn ang="0">
                              <a:pos x="330" y="312"/>
                            </a:cxn>
                            <a:cxn ang="0">
                              <a:pos x="312" y="318"/>
                            </a:cxn>
                            <a:cxn ang="0">
                              <a:pos x="305" y="322"/>
                            </a:cxn>
                            <a:cxn ang="0">
                              <a:pos x="288" y="348"/>
                            </a:cxn>
                            <a:cxn ang="0">
                              <a:pos x="285" y="348"/>
                            </a:cxn>
                            <a:cxn ang="0">
                              <a:pos x="255" y="349"/>
                            </a:cxn>
                            <a:cxn ang="0">
                              <a:pos x="245" y="351"/>
                            </a:cxn>
                            <a:cxn ang="0">
                              <a:pos x="248" y="355"/>
                            </a:cxn>
                            <a:cxn ang="0">
                              <a:pos x="240" y="360"/>
                            </a:cxn>
                            <a:cxn ang="0">
                              <a:pos x="203" y="361"/>
                            </a:cxn>
                            <a:cxn ang="0">
                              <a:pos x="221" y="363"/>
                            </a:cxn>
                            <a:cxn ang="0">
                              <a:pos x="180" y="361"/>
                            </a:cxn>
                            <a:cxn ang="0">
                              <a:pos x="180" y="366"/>
                            </a:cxn>
                            <a:cxn ang="0">
                              <a:pos x="146" y="355"/>
                            </a:cxn>
                            <a:cxn ang="0">
                              <a:pos x="123" y="343"/>
                            </a:cxn>
                            <a:cxn ang="0">
                              <a:pos x="105" y="336"/>
                            </a:cxn>
                            <a:cxn ang="0">
                              <a:pos x="101" y="336"/>
                            </a:cxn>
                            <a:cxn ang="0">
                              <a:pos x="80" y="316"/>
                            </a:cxn>
                            <a:cxn ang="0">
                              <a:pos x="65" y="306"/>
                            </a:cxn>
                            <a:cxn ang="0">
                              <a:pos x="45" y="280"/>
                            </a:cxn>
                            <a:cxn ang="0">
                              <a:pos x="32" y="256"/>
                            </a:cxn>
                            <a:cxn ang="0">
                              <a:pos x="26" y="262"/>
                            </a:cxn>
                            <a:cxn ang="0">
                              <a:pos x="24" y="240"/>
                            </a:cxn>
                            <a:cxn ang="0">
                              <a:pos x="20" y="226"/>
                            </a:cxn>
                            <a:cxn ang="0">
                              <a:pos x="11" y="219"/>
                            </a:cxn>
                            <a:cxn ang="0">
                              <a:pos x="15" y="204"/>
                            </a:cxn>
                            <a:cxn ang="0">
                              <a:pos x="3" y="190"/>
                            </a:cxn>
                            <a:cxn ang="0">
                              <a:pos x="14" y="177"/>
                            </a:cxn>
                            <a:cxn ang="0">
                              <a:pos x="12" y="186"/>
                            </a:cxn>
                            <a:cxn ang="0">
                              <a:pos x="18" y="163"/>
                            </a:cxn>
                            <a:cxn ang="0">
                              <a:pos x="12" y="147"/>
                            </a:cxn>
                            <a:cxn ang="0">
                              <a:pos x="23" y="141"/>
                            </a:cxn>
                            <a:cxn ang="0">
                              <a:pos x="30" y="150"/>
                            </a:cxn>
                            <a:cxn ang="0">
                              <a:pos x="24" y="132"/>
                            </a:cxn>
                            <a:cxn ang="0">
                              <a:pos x="26" y="111"/>
                            </a:cxn>
                            <a:cxn ang="0">
                              <a:pos x="48" y="88"/>
                            </a:cxn>
                            <a:cxn ang="0">
                              <a:pos x="41" y="88"/>
                            </a:cxn>
                            <a:cxn ang="0">
                              <a:pos x="56" y="73"/>
                            </a:cxn>
                            <a:cxn ang="0">
                              <a:pos x="57" y="72"/>
                            </a:cxn>
                            <a:cxn ang="0">
                              <a:pos x="72" y="43"/>
                            </a:cxn>
                            <a:cxn ang="0">
                              <a:pos x="93" y="28"/>
                            </a:cxn>
                            <a:cxn ang="0">
                              <a:pos x="108" y="30"/>
                            </a:cxn>
                            <a:cxn ang="0">
                              <a:pos x="122" y="34"/>
                            </a:cxn>
                            <a:cxn ang="0">
                              <a:pos x="135" y="18"/>
                            </a:cxn>
                            <a:cxn ang="0">
                              <a:pos x="162" y="1"/>
                            </a:cxn>
                          </a:cxnLst>
                          <a:rect l="0" t="0" r="r" b="b"/>
                          <a:pathLst>
                            <a:path w="386" h="378">
                              <a:moveTo>
                                <a:pt x="372" y="201"/>
                              </a:moveTo>
                              <a:cubicBezTo>
                                <a:pt x="382" y="198"/>
                                <a:pt x="386" y="201"/>
                                <a:pt x="377" y="208"/>
                              </a:cubicBezTo>
                              <a:cubicBezTo>
                                <a:pt x="375" y="207"/>
                                <a:pt x="373" y="204"/>
                                <a:pt x="371" y="205"/>
                              </a:cubicBezTo>
                              <a:cubicBezTo>
                                <a:pt x="369" y="206"/>
                                <a:pt x="372" y="208"/>
                                <a:pt x="372" y="210"/>
                              </a:cubicBezTo>
                              <a:cubicBezTo>
                                <a:pt x="372" y="212"/>
                                <a:pt x="370" y="218"/>
                                <a:pt x="371" y="216"/>
                              </a:cubicBezTo>
                              <a:cubicBezTo>
                                <a:pt x="379" y="203"/>
                                <a:pt x="370" y="206"/>
                                <a:pt x="380" y="204"/>
                              </a:cubicBezTo>
                              <a:cubicBezTo>
                                <a:pt x="381" y="212"/>
                                <a:pt x="382" y="216"/>
                                <a:pt x="375" y="220"/>
                              </a:cubicBezTo>
                              <a:cubicBezTo>
                                <a:pt x="375" y="225"/>
                                <a:pt x="376" y="230"/>
                                <a:pt x="374" y="234"/>
                              </a:cubicBezTo>
                              <a:cubicBezTo>
                                <a:pt x="373" y="236"/>
                                <a:pt x="370" y="234"/>
                                <a:pt x="369" y="232"/>
                              </a:cubicBezTo>
                              <a:cubicBezTo>
                                <a:pt x="368" y="230"/>
                                <a:pt x="371" y="229"/>
                                <a:pt x="372" y="228"/>
                              </a:cubicBezTo>
                              <a:cubicBezTo>
                                <a:pt x="377" y="238"/>
                                <a:pt x="365" y="241"/>
                                <a:pt x="357" y="243"/>
                              </a:cubicBezTo>
                              <a:cubicBezTo>
                                <a:pt x="354" y="230"/>
                                <a:pt x="356" y="232"/>
                                <a:pt x="371" y="234"/>
                              </a:cubicBezTo>
                              <a:cubicBezTo>
                                <a:pt x="371" y="238"/>
                                <a:pt x="374" y="243"/>
                                <a:pt x="372" y="246"/>
                              </a:cubicBezTo>
                              <a:cubicBezTo>
                                <a:pt x="371" y="248"/>
                                <a:pt x="366" y="246"/>
                                <a:pt x="365" y="244"/>
                              </a:cubicBezTo>
                              <a:cubicBezTo>
                                <a:pt x="364" y="243"/>
                                <a:pt x="367" y="241"/>
                                <a:pt x="368" y="240"/>
                              </a:cubicBezTo>
                              <a:cubicBezTo>
                                <a:pt x="371" y="250"/>
                                <a:pt x="373" y="254"/>
                                <a:pt x="363" y="258"/>
                              </a:cubicBezTo>
                              <a:cubicBezTo>
                                <a:pt x="361" y="243"/>
                                <a:pt x="370" y="255"/>
                                <a:pt x="360" y="261"/>
                              </a:cubicBezTo>
                              <a:cubicBezTo>
                                <a:pt x="364" y="270"/>
                                <a:pt x="355" y="267"/>
                                <a:pt x="350" y="265"/>
                              </a:cubicBezTo>
                              <a:cubicBezTo>
                                <a:pt x="361" y="263"/>
                                <a:pt x="360" y="268"/>
                                <a:pt x="357" y="277"/>
                              </a:cubicBezTo>
                              <a:cubicBezTo>
                                <a:pt x="355" y="275"/>
                                <a:pt x="354" y="268"/>
                                <a:pt x="351" y="270"/>
                              </a:cubicBezTo>
                              <a:cubicBezTo>
                                <a:pt x="350" y="271"/>
                                <a:pt x="348" y="279"/>
                                <a:pt x="342" y="283"/>
                              </a:cubicBezTo>
                              <a:cubicBezTo>
                                <a:pt x="347" y="276"/>
                                <a:pt x="349" y="285"/>
                                <a:pt x="342" y="286"/>
                              </a:cubicBezTo>
                              <a:cubicBezTo>
                                <a:pt x="330" y="282"/>
                                <a:pt x="329" y="280"/>
                                <a:pt x="338" y="271"/>
                              </a:cubicBezTo>
                              <a:cubicBezTo>
                                <a:pt x="346" y="285"/>
                                <a:pt x="341" y="285"/>
                                <a:pt x="351" y="280"/>
                              </a:cubicBezTo>
                              <a:cubicBezTo>
                                <a:pt x="354" y="290"/>
                                <a:pt x="353" y="293"/>
                                <a:pt x="344" y="298"/>
                              </a:cubicBezTo>
                              <a:cubicBezTo>
                                <a:pt x="334" y="292"/>
                                <a:pt x="344" y="283"/>
                                <a:pt x="339" y="292"/>
                              </a:cubicBezTo>
                              <a:cubicBezTo>
                                <a:pt x="338" y="290"/>
                                <a:pt x="334" y="287"/>
                                <a:pt x="336" y="286"/>
                              </a:cubicBezTo>
                              <a:cubicBezTo>
                                <a:pt x="338" y="285"/>
                                <a:pt x="343" y="289"/>
                                <a:pt x="342" y="291"/>
                              </a:cubicBezTo>
                              <a:cubicBezTo>
                                <a:pt x="341" y="294"/>
                                <a:pt x="336" y="293"/>
                                <a:pt x="333" y="294"/>
                              </a:cubicBezTo>
                              <a:cubicBezTo>
                                <a:pt x="336" y="304"/>
                                <a:pt x="340" y="307"/>
                                <a:pt x="327" y="304"/>
                              </a:cubicBezTo>
                              <a:cubicBezTo>
                                <a:pt x="327" y="307"/>
                                <a:pt x="326" y="309"/>
                                <a:pt x="326" y="312"/>
                              </a:cubicBezTo>
                              <a:cubicBezTo>
                                <a:pt x="326" y="314"/>
                                <a:pt x="327" y="304"/>
                                <a:pt x="327" y="306"/>
                              </a:cubicBezTo>
                              <a:cubicBezTo>
                                <a:pt x="327" y="310"/>
                                <a:pt x="326" y="315"/>
                                <a:pt x="326" y="319"/>
                              </a:cubicBezTo>
                              <a:cubicBezTo>
                                <a:pt x="326" y="322"/>
                                <a:pt x="329" y="313"/>
                                <a:pt x="327" y="310"/>
                              </a:cubicBezTo>
                              <a:cubicBezTo>
                                <a:pt x="326" y="308"/>
                                <a:pt x="325" y="314"/>
                                <a:pt x="324" y="316"/>
                              </a:cubicBezTo>
                              <a:cubicBezTo>
                                <a:pt x="318" y="312"/>
                                <a:pt x="317" y="312"/>
                                <a:pt x="330" y="312"/>
                              </a:cubicBezTo>
                              <a:cubicBezTo>
                                <a:pt x="332" y="312"/>
                                <a:pt x="326" y="313"/>
                                <a:pt x="324" y="313"/>
                              </a:cubicBezTo>
                              <a:cubicBezTo>
                                <a:pt x="321" y="314"/>
                                <a:pt x="318" y="314"/>
                                <a:pt x="315" y="315"/>
                              </a:cubicBezTo>
                              <a:cubicBezTo>
                                <a:pt x="314" y="314"/>
                                <a:pt x="312" y="312"/>
                                <a:pt x="311" y="313"/>
                              </a:cubicBezTo>
                              <a:cubicBezTo>
                                <a:pt x="310" y="314"/>
                                <a:pt x="314" y="319"/>
                                <a:pt x="312" y="318"/>
                              </a:cubicBezTo>
                              <a:cubicBezTo>
                                <a:pt x="310" y="317"/>
                                <a:pt x="310" y="314"/>
                                <a:pt x="309" y="312"/>
                              </a:cubicBezTo>
                              <a:cubicBezTo>
                                <a:pt x="321" y="308"/>
                                <a:pt x="319" y="320"/>
                                <a:pt x="311" y="324"/>
                              </a:cubicBezTo>
                              <a:cubicBezTo>
                                <a:pt x="304" y="333"/>
                                <a:pt x="302" y="333"/>
                                <a:pt x="291" y="331"/>
                              </a:cubicBezTo>
                              <a:cubicBezTo>
                                <a:pt x="294" y="325"/>
                                <a:pt x="299" y="325"/>
                                <a:pt x="305" y="322"/>
                              </a:cubicBezTo>
                              <a:cubicBezTo>
                                <a:pt x="311" y="325"/>
                                <a:pt x="304" y="336"/>
                                <a:pt x="308" y="318"/>
                              </a:cubicBezTo>
                              <a:cubicBezTo>
                                <a:pt x="310" y="322"/>
                                <a:pt x="315" y="338"/>
                                <a:pt x="305" y="330"/>
                              </a:cubicBezTo>
                              <a:cubicBezTo>
                                <a:pt x="300" y="317"/>
                                <a:pt x="308" y="338"/>
                                <a:pt x="297" y="340"/>
                              </a:cubicBezTo>
                              <a:cubicBezTo>
                                <a:pt x="289" y="356"/>
                                <a:pt x="292" y="359"/>
                                <a:pt x="288" y="348"/>
                              </a:cubicBezTo>
                              <a:cubicBezTo>
                                <a:pt x="287" y="336"/>
                                <a:pt x="286" y="333"/>
                                <a:pt x="276" y="339"/>
                              </a:cubicBezTo>
                              <a:cubicBezTo>
                                <a:pt x="274" y="336"/>
                                <a:pt x="270" y="321"/>
                                <a:pt x="275" y="333"/>
                              </a:cubicBezTo>
                              <a:cubicBezTo>
                                <a:pt x="271" y="349"/>
                                <a:pt x="273" y="338"/>
                                <a:pt x="281" y="336"/>
                              </a:cubicBezTo>
                              <a:cubicBezTo>
                                <a:pt x="292" y="330"/>
                                <a:pt x="288" y="342"/>
                                <a:pt x="285" y="348"/>
                              </a:cubicBezTo>
                              <a:cubicBezTo>
                                <a:pt x="282" y="347"/>
                                <a:pt x="278" y="348"/>
                                <a:pt x="276" y="345"/>
                              </a:cubicBezTo>
                              <a:cubicBezTo>
                                <a:pt x="275" y="343"/>
                                <a:pt x="278" y="334"/>
                                <a:pt x="278" y="337"/>
                              </a:cubicBezTo>
                              <a:cubicBezTo>
                                <a:pt x="278" y="349"/>
                                <a:pt x="276" y="350"/>
                                <a:pt x="266" y="352"/>
                              </a:cubicBezTo>
                              <a:cubicBezTo>
                                <a:pt x="262" y="351"/>
                                <a:pt x="258" y="351"/>
                                <a:pt x="255" y="349"/>
                              </a:cubicBezTo>
                              <a:cubicBezTo>
                                <a:pt x="254" y="348"/>
                                <a:pt x="259" y="347"/>
                                <a:pt x="260" y="348"/>
                              </a:cubicBezTo>
                              <a:cubicBezTo>
                                <a:pt x="261" y="349"/>
                                <a:pt x="258" y="353"/>
                                <a:pt x="258" y="352"/>
                              </a:cubicBezTo>
                              <a:cubicBezTo>
                                <a:pt x="259" y="350"/>
                                <a:pt x="260" y="347"/>
                                <a:pt x="261" y="345"/>
                              </a:cubicBezTo>
                              <a:cubicBezTo>
                                <a:pt x="269" y="356"/>
                                <a:pt x="250" y="351"/>
                                <a:pt x="245" y="351"/>
                              </a:cubicBezTo>
                              <a:cubicBezTo>
                                <a:pt x="245" y="348"/>
                                <a:pt x="244" y="340"/>
                                <a:pt x="246" y="342"/>
                              </a:cubicBezTo>
                              <a:cubicBezTo>
                                <a:pt x="250" y="346"/>
                                <a:pt x="249" y="352"/>
                                <a:pt x="251" y="357"/>
                              </a:cubicBezTo>
                              <a:cubicBezTo>
                                <a:pt x="252" y="359"/>
                                <a:pt x="248" y="353"/>
                                <a:pt x="246" y="351"/>
                              </a:cubicBezTo>
                              <a:cubicBezTo>
                                <a:pt x="260" y="346"/>
                                <a:pt x="254" y="352"/>
                                <a:pt x="248" y="355"/>
                              </a:cubicBezTo>
                              <a:cubicBezTo>
                                <a:pt x="244" y="357"/>
                                <a:pt x="241" y="357"/>
                                <a:pt x="236" y="358"/>
                              </a:cubicBezTo>
                              <a:cubicBezTo>
                                <a:pt x="224" y="357"/>
                                <a:pt x="211" y="363"/>
                                <a:pt x="234" y="355"/>
                              </a:cubicBezTo>
                              <a:cubicBezTo>
                                <a:pt x="247" y="357"/>
                                <a:pt x="247" y="357"/>
                                <a:pt x="245" y="369"/>
                              </a:cubicBezTo>
                              <a:cubicBezTo>
                                <a:pt x="243" y="366"/>
                                <a:pt x="243" y="361"/>
                                <a:pt x="240" y="360"/>
                              </a:cubicBezTo>
                              <a:cubicBezTo>
                                <a:pt x="238" y="360"/>
                                <a:pt x="238" y="363"/>
                                <a:pt x="236" y="363"/>
                              </a:cubicBezTo>
                              <a:cubicBezTo>
                                <a:pt x="228" y="365"/>
                                <a:pt x="219" y="365"/>
                                <a:pt x="210" y="366"/>
                              </a:cubicBezTo>
                              <a:cubicBezTo>
                                <a:pt x="206" y="365"/>
                                <a:pt x="201" y="366"/>
                                <a:pt x="198" y="364"/>
                              </a:cubicBezTo>
                              <a:cubicBezTo>
                                <a:pt x="196" y="363"/>
                                <a:pt x="201" y="361"/>
                                <a:pt x="203" y="361"/>
                              </a:cubicBezTo>
                              <a:cubicBezTo>
                                <a:pt x="206" y="361"/>
                                <a:pt x="216" y="364"/>
                                <a:pt x="213" y="363"/>
                              </a:cubicBezTo>
                              <a:cubicBezTo>
                                <a:pt x="209" y="362"/>
                                <a:pt x="204" y="361"/>
                                <a:pt x="200" y="360"/>
                              </a:cubicBezTo>
                              <a:cubicBezTo>
                                <a:pt x="201" y="346"/>
                                <a:pt x="201" y="347"/>
                                <a:pt x="210" y="354"/>
                              </a:cubicBezTo>
                              <a:cubicBezTo>
                                <a:pt x="213" y="359"/>
                                <a:pt x="216" y="360"/>
                                <a:pt x="221" y="363"/>
                              </a:cubicBezTo>
                              <a:cubicBezTo>
                                <a:pt x="223" y="362"/>
                                <a:pt x="226" y="360"/>
                                <a:pt x="227" y="361"/>
                              </a:cubicBezTo>
                              <a:cubicBezTo>
                                <a:pt x="228" y="362"/>
                                <a:pt x="226" y="366"/>
                                <a:pt x="224" y="366"/>
                              </a:cubicBezTo>
                              <a:cubicBezTo>
                                <a:pt x="213" y="368"/>
                                <a:pt x="202" y="363"/>
                                <a:pt x="191" y="361"/>
                              </a:cubicBezTo>
                              <a:cubicBezTo>
                                <a:pt x="173" y="343"/>
                                <a:pt x="190" y="378"/>
                                <a:pt x="180" y="361"/>
                              </a:cubicBezTo>
                              <a:cubicBezTo>
                                <a:pt x="178" y="362"/>
                                <a:pt x="176" y="364"/>
                                <a:pt x="173" y="364"/>
                              </a:cubicBezTo>
                              <a:cubicBezTo>
                                <a:pt x="170" y="364"/>
                                <a:pt x="163" y="358"/>
                                <a:pt x="164" y="361"/>
                              </a:cubicBezTo>
                              <a:cubicBezTo>
                                <a:pt x="165" y="363"/>
                                <a:pt x="167" y="367"/>
                                <a:pt x="167" y="367"/>
                              </a:cubicBezTo>
                              <a:cubicBezTo>
                                <a:pt x="181" y="361"/>
                                <a:pt x="190" y="368"/>
                                <a:pt x="180" y="366"/>
                              </a:cubicBezTo>
                              <a:cubicBezTo>
                                <a:pt x="180" y="362"/>
                                <a:pt x="181" y="358"/>
                                <a:pt x="179" y="355"/>
                              </a:cubicBezTo>
                              <a:cubicBezTo>
                                <a:pt x="179" y="354"/>
                                <a:pt x="174" y="364"/>
                                <a:pt x="174" y="364"/>
                              </a:cubicBezTo>
                              <a:cubicBezTo>
                                <a:pt x="167" y="373"/>
                                <a:pt x="170" y="371"/>
                                <a:pt x="162" y="373"/>
                              </a:cubicBezTo>
                              <a:cubicBezTo>
                                <a:pt x="161" y="357"/>
                                <a:pt x="159" y="361"/>
                                <a:pt x="146" y="355"/>
                              </a:cubicBezTo>
                              <a:cubicBezTo>
                                <a:pt x="144" y="350"/>
                                <a:pt x="140" y="339"/>
                                <a:pt x="146" y="345"/>
                              </a:cubicBezTo>
                              <a:cubicBezTo>
                                <a:pt x="150" y="349"/>
                                <a:pt x="151" y="356"/>
                                <a:pt x="155" y="361"/>
                              </a:cubicBezTo>
                              <a:cubicBezTo>
                                <a:pt x="142" y="365"/>
                                <a:pt x="136" y="354"/>
                                <a:pt x="125" y="349"/>
                              </a:cubicBezTo>
                              <a:cubicBezTo>
                                <a:pt x="124" y="347"/>
                                <a:pt x="115" y="332"/>
                                <a:pt x="123" y="343"/>
                              </a:cubicBezTo>
                              <a:cubicBezTo>
                                <a:pt x="126" y="352"/>
                                <a:pt x="137" y="353"/>
                                <a:pt x="146" y="355"/>
                              </a:cubicBezTo>
                              <a:cubicBezTo>
                                <a:pt x="138" y="363"/>
                                <a:pt x="129" y="361"/>
                                <a:pt x="122" y="352"/>
                              </a:cubicBezTo>
                              <a:cubicBezTo>
                                <a:pt x="128" y="343"/>
                                <a:pt x="129" y="356"/>
                                <a:pt x="117" y="352"/>
                              </a:cubicBezTo>
                              <a:cubicBezTo>
                                <a:pt x="113" y="345"/>
                                <a:pt x="113" y="338"/>
                                <a:pt x="105" y="336"/>
                              </a:cubicBezTo>
                              <a:cubicBezTo>
                                <a:pt x="109" y="345"/>
                                <a:pt x="96" y="333"/>
                                <a:pt x="111" y="339"/>
                              </a:cubicBezTo>
                              <a:cubicBezTo>
                                <a:pt x="112" y="340"/>
                                <a:pt x="114" y="343"/>
                                <a:pt x="114" y="343"/>
                              </a:cubicBezTo>
                              <a:cubicBezTo>
                                <a:pt x="106" y="341"/>
                                <a:pt x="93" y="341"/>
                                <a:pt x="98" y="330"/>
                              </a:cubicBezTo>
                              <a:cubicBezTo>
                                <a:pt x="99" y="332"/>
                                <a:pt x="99" y="337"/>
                                <a:pt x="101" y="336"/>
                              </a:cubicBezTo>
                              <a:cubicBezTo>
                                <a:pt x="103" y="335"/>
                                <a:pt x="103" y="330"/>
                                <a:pt x="102" y="328"/>
                              </a:cubicBezTo>
                              <a:cubicBezTo>
                                <a:pt x="101" y="326"/>
                                <a:pt x="100" y="331"/>
                                <a:pt x="99" y="333"/>
                              </a:cubicBezTo>
                              <a:cubicBezTo>
                                <a:pt x="88" y="331"/>
                                <a:pt x="85" y="330"/>
                                <a:pt x="77" y="324"/>
                              </a:cubicBezTo>
                              <a:cubicBezTo>
                                <a:pt x="74" y="319"/>
                                <a:pt x="70" y="310"/>
                                <a:pt x="80" y="316"/>
                              </a:cubicBezTo>
                              <a:cubicBezTo>
                                <a:pt x="83" y="329"/>
                                <a:pt x="75" y="322"/>
                                <a:pt x="69" y="316"/>
                              </a:cubicBezTo>
                              <a:cubicBezTo>
                                <a:pt x="67" y="296"/>
                                <a:pt x="73" y="311"/>
                                <a:pt x="69" y="316"/>
                              </a:cubicBezTo>
                              <a:cubicBezTo>
                                <a:pt x="68" y="311"/>
                                <a:pt x="53" y="288"/>
                                <a:pt x="62" y="303"/>
                              </a:cubicBezTo>
                              <a:cubicBezTo>
                                <a:pt x="63" y="296"/>
                                <a:pt x="63" y="296"/>
                                <a:pt x="65" y="306"/>
                              </a:cubicBezTo>
                              <a:cubicBezTo>
                                <a:pt x="67" y="315"/>
                                <a:pt x="67" y="313"/>
                                <a:pt x="59" y="307"/>
                              </a:cubicBezTo>
                              <a:cubicBezTo>
                                <a:pt x="53" y="294"/>
                                <a:pt x="55" y="300"/>
                                <a:pt x="51" y="289"/>
                              </a:cubicBezTo>
                              <a:cubicBezTo>
                                <a:pt x="38" y="295"/>
                                <a:pt x="30" y="267"/>
                                <a:pt x="39" y="282"/>
                              </a:cubicBezTo>
                              <a:cubicBezTo>
                                <a:pt x="41" y="281"/>
                                <a:pt x="43" y="279"/>
                                <a:pt x="45" y="280"/>
                              </a:cubicBezTo>
                              <a:cubicBezTo>
                                <a:pt x="48" y="282"/>
                                <a:pt x="52" y="292"/>
                                <a:pt x="48" y="291"/>
                              </a:cubicBezTo>
                              <a:cubicBezTo>
                                <a:pt x="44" y="290"/>
                                <a:pt x="43" y="284"/>
                                <a:pt x="39" y="282"/>
                              </a:cubicBezTo>
                              <a:cubicBezTo>
                                <a:pt x="36" y="276"/>
                                <a:pt x="35" y="270"/>
                                <a:pt x="33" y="264"/>
                              </a:cubicBezTo>
                              <a:cubicBezTo>
                                <a:pt x="33" y="261"/>
                                <a:pt x="30" y="258"/>
                                <a:pt x="32" y="256"/>
                              </a:cubicBezTo>
                              <a:cubicBezTo>
                                <a:pt x="34" y="254"/>
                                <a:pt x="38" y="257"/>
                                <a:pt x="38" y="259"/>
                              </a:cubicBezTo>
                              <a:cubicBezTo>
                                <a:pt x="39" y="266"/>
                                <a:pt x="36" y="272"/>
                                <a:pt x="35" y="279"/>
                              </a:cubicBezTo>
                              <a:cubicBezTo>
                                <a:pt x="32" y="271"/>
                                <a:pt x="35" y="242"/>
                                <a:pt x="30" y="265"/>
                              </a:cubicBezTo>
                              <a:cubicBezTo>
                                <a:pt x="29" y="264"/>
                                <a:pt x="28" y="262"/>
                                <a:pt x="26" y="262"/>
                              </a:cubicBezTo>
                              <a:cubicBezTo>
                                <a:pt x="24" y="262"/>
                                <a:pt x="22" y="266"/>
                                <a:pt x="21" y="264"/>
                              </a:cubicBezTo>
                              <a:cubicBezTo>
                                <a:pt x="19" y="261"/>
                                <a:pt x="19" y="256"/>
                                <a:pt x="20" y="252"/>
                              </a:cubicBezTo>
                              <a:cubicBezTo>
                                <a:pt x="21" y="250"/>
                                <a:pt x="22" y="257"/>
                                <a:pt x="23" y="259"/>
                              </a:cubicBezTo>
                              <a:cubicBezTo>
                                <a:pt x="23" y="253"/>
                                <a:pt x="22" y="246"/>
                                <a:pt x="24" y="240"/>
                              </a:cubicBezTo>
                              <a:cubicBezTo>
                                <a:pt x="25" y="238"/>
                                <a:pt x="32" y="258"/>
                                <a:pt x="29" y="255"/>
                              </a:cubicBezTo>
                              <a:cubicBezTo>
                                <a:pt x="26" y="251"/>
                                <a:pt x="26" y="245"/>
                                <a:pt x="23" y="241"/>
                              </a:cubicBezTo>
                              <a:cubicBezTo>
                                <a:pt x="21" y="238"/>
                                <a:pt x="19" y="236"/>
                                <a:pt x="17" y="234"/>
                              </a:cubicBezTo>
                              <a:cubicBezTo>
                                <a:pt x="14" y="222"/>
                                <a:pt x="2" y="224"/>
                                <a:pt x="20" y="226"/>
                              </a:cubicBezTo>
                              <a:cubicBezTo>
                                <a:pt x="25" y="235"/>
                                <a:pt x="28" y="229"/>
                                <a:pt x="32" y="240"/>
                              </a:cubicBezTo>
                              <a:cubicBezTo>
                                <a:pt x="27" y="252"/>
                                <a:pt x="24" y="240"/>
                                <a:pt x="21" y="232"/>
                              </a:cubicBezTo>
                              <a:cubicBezTo>
                                <a:pt x="20" y="222"/>
                                <a:pt x="14" y="217"/>
                                <a:pt x="9" y="208"/>
                              </a:cubicBezTo>
                              <a:cubicBezTo>
                                <a:pt x="10" y="212"/>
                                <a:pt x="10" y="215"/>
                                <a:pt x="11" y="219"/>
                              </a:cubicBezTo>
                              <a:cubicBezTo>
                                <a:pt x="12" y="221"/>
                                <a:pt x="13" y="221"/>
                                <a:pt x="14" y="223"/>
                              </a:cubicBezTo>
                              <a:cubicBezTo>
                                <a:pt x="15" y="225"/>
                                <a:pt x="15" y="230"/>
                                <a:pt x="15" y="228"/>
                              </a:cubicBezTo>
                              <a:cubicBezTo>
                                <a:pt x="15" y="225"/>
                                <a:pt x="14" y="223"/>
                                <a:pt x="14" y="220"/>
                              </a:cubicBezTo>
                              <a:cubicBezTo>
                                <a:pt x="14" y="215"/>
                                <a:pt x="13" y="209"/>
                                <a:pt x="15" y="204"/>
                              </a:cubicBezTo>
                              <a:cubicBezTo>
                                <a:pt x="18" y="197"/>
                                <a:pt x="27" y="225"/>
                                <a:pt x="20" y="225"/>
                              </a:cubicBezTo>
                              <a:cubicBezTo>
                                <a:pt x="15" y="225"/>
                                <a:pt x="16" y="215"/>
                                <a:pt x="14" y="211"/>
                              </a:cubicBezTo>
                              <a:cubicBezTo>
                                <a:pt x="12" y="207"/>
                                <a:pt x="8" y="203"/>
                                <a:pt x="6" y="199"/>
                              </a:cubicBezTo>
                              <a:cubicBezTo>
                                <a:pt x="5" y="196"/>
                                <a:pt x="0" y="190"/>
                                <a:pt x="3" y="190"/>
                              </a:cubicBezTo>
                              <a:cubicBezTo>
                                <a:pt x="7" y="190"/>
                                <a:pt x="7" y="196"/>
                                <a:pt x="9" y="199"/>
                              </a:cubicBezTo>
                              <a:cubicBezTo>
                                <a:pt x="14" y="197"/>
                                <a:pt x="26" y="190"/>
                                <a:pt x="26" y="201"/>
                              </a:cubicBezTo>
                              <a:cubicBezTo>
                                <a:pt x="26" y="203"/>
                                <a:pt x="25" y="198"/>
                                <a:pt x="24" y="196"/>
                              </a:cubicBezTo>
                              <a:cubicBezTo>
                                <a:pt x="11" y="209"/>
                                <a:pt x="15" y="186"/>
                                <a:pt x="14" y="177"/>
                              </a:cubicBezTo>
                              <a:cubicBezTo>
                                <a:pt x="17" y="154"/>
                                <a:pt x="13" y="180"/>
                                <a:pt x="17" y="198"/>
                              </a:cubicBezTo>
                              <a:cubicBezTo>
                                <a:pt x="17" y="200"/>
                                <a:pt x="19" y="194"/>
                                <a:pt x="20" y="192"/>
                              </a:cubicBezTo>
                              <a:cubicBezTo>
                                <a:pt x="24" y="186"/>
                                <a:pt x="23" y="187"/>
                                <a:pt x="29" y="186"/>
                              </a:cubicBezTo>
                              <a:cubicBezTo>
                                <a:pt x="20" y="197"/>
                                <a:pt x="21" y="197"/>
                                <a:pt x="12" y="186"/>
                              </a:cubicBezTo>
                              <a:cubicBezTo>
                                <a:pt x="10" y="188"/>
                                <a:pt x="11" y="198"/>
                                <a:pt x="12" y="195"/>
                              </a:cubicBezTo>
                              <a:cubicBezTo>
                                <a:pt x="22" y="170"/>
                                <a:pt x="7" y="183"/>
                                <a:pt x="18" y="175"/>
                              </a:cubicBezTo>
                              <a:cubicBezTo>
                                <a:pt x="22" y="147"/>
                                <a:pt x="24" y="167"/>
                                <a:pt x="11" y="163"/>
                              </a:cubicBezTo>
                              <a:cubicBezTo>
                                <a:pt x="13" y="147"/>
                                <a:pt x="17" y="154"/>
                                <a:pt x="18" y="163"/>
                              </a:cubicBezTo>
                              <a:cubicBezTo>
                                <a:pt x="16" y="187"/>
                                <a:pt x="14" y="168"/>
                                <a:pt x="12" y="160"/>
                              </a:cubicBezTo>
                              <a:cubicBezTo>
                                <a:pt x="16" y="153"/>
                                <a:pt x="20" y="161"/>
                                <a:pt x="12" y="163"/>
                              </a:cubicBezTo>
                              <a:cubicBezTo>
                                <a:pt x="15" y="152"/>
                                <a:pt x="14" y="149"/>
                                <a:pt x="23" y="144"/>
                              </a:cubicBezTo>
                              <a:cubicBezTo>
                                <a:pt x="19" y="162"/>
                                <a:pt x="17" y="163"/>
                                <a:pt x="12" y="147"/>
                              </a:cubicBezTo>
                              <a:cubicBezTo>
                                <a:pt x="13" y="142"/>
                                <a:pt x="12" y="137"/>
                                <a:pt x="14" y="132"/>
                              </a:cubicBezTo>
                              <a:cubicBezTo>
                                <a:pt x="15" y="130"/>
                                <a:pt x="13" y="137"/>
                                <a:pt x="15" y="138"/>
                              </a:cubicBezTo>
                              <a:cubicBezTo>
                                <a:pt x="16" y="139"/>
                                <a:pt x="18" y="137"/>
                                <a:pt x="20" y="136"/>
                              </a:cubicBezTo>
                              <a:cubicBezTo>
                                <a:pt x="21" y="138"/>
                                <a:pt x="23" y="139"/>
                                <a:pt x="23" y="141"/>
                              </a:cubicBezTo>
                              <a:cubicBezTo>
                                <a:pt x="23" y="143"/>
                                <a:pt x="18" y="146"/>
                                <a:pt x="18" y="144"/>
                              </a:cubicBezTo>
                              <a:cubicBezTo>
                                <a:pt x="18" y="140"/>
                                <a:pt x="21" y="136"/>
                                <a:pt x="23" y="132"/>
                              </a:cubicBezTo>
                              <a:cubicBezTo>
                                <a:pt x="24" y="131"/>
                                <a:pt x="26" y="131"/>
                                <a:pt x="27" y="130"/>
                              </a:cubicBezTo>
                              <a:cubicBezTo>
                                <a:pt x="39" y="137"/>
                                <a:pt x="45" y="162"/>
                                <a:pt x="30" y="150"/>
                              </a:cubicBezTo>
                              <a:cubicBezTo>
                                <a:pt x="29" y="137"/>
                                <a:pt x="27" y="131"/>
                                <a:pt x="29" y="117"/>
                              </a:cubicBezTo>
                              <a:cubicBezTo>
                                <a:pt x="31" y="131"/>
                                <a:pt x="20" y="123"/>
                                <a:pt x="32" y="118"/>
                              </a:cubicBezTo>
                              <a:cubicBezTo>
                                <a:pt x="34" y="129"/>
                                <a:pt x="22" y="127"/>
                                <a:pt x="26" y="115"/>
                              </a:cubicBezTo>
                              <a:cubicBezTo>
                                <a:pt x="25" y="121"/>
                                <a:pt x="29" y="129"/>
                                <a:pt x="24" y="132"/>
                              </a:cubicBezTo>
                              <a:cubicBezTo>
                                <a:pt x="18" y="135"/>
                                <a:pt x="20" y="109"/>
                                <a:pt x="21" y="108"/>
                              </a:cubicBezTo>
                              <a:cubicBezTo>
                                <a:pt x="23" y="106"/>
                                <a:pt x="26" y="106"/>
                                <a:pt x="29" y="105"/>
                              </a:cubicBezTo>
                              <a:cubicBezTo>
                                <a:pt x="35" y="111"/>
                                <a:pt x="36" y="112"/>
                                <a:pt x="32" y="120"/>
                              </a:cubicBezTo>
                              <a:cubicBezTo>
                                <a:pt x="23" y="110"/>
                                <a:pt x="33" y="91"/>
                                <a:pt x="26" y="111"/>
                              </a:cubicBezTo>
                              <a:cubicBezTo>
                                <a:pt x="25" y="103"/>
                                <a:pt x="22" y="88"/>
                                <a:pt x="35" y="96"/>
                              </a:cubicBezTo>
                              <a:cubicBezTo>
                                <a:pt x="31" y="121"/>
                                <a:pt x="30" y="100"/>
                                <a:pt x="32" y="93"/>
                              </a:cubicBezTo>
                              <a:cubicBezTo>
                                <a:pt x="39" y="99"/>
                                <a:pt x="38" y="89"/>
                                <a:pt x="44" y="97"/>
                              </a:cubicBezTo>
                              <a:cubicBezTo>
                                <a:pt x="40" y="123"/>
                                <a:pt x="37" y="94"/>
                                <a:pt x="48" y="88"/>
                              </a:cubicBezTo>
                              <a:cubicBezTo>
                                <a:pt x="47" y="93"/>
                                <a:pt x="47" y="98"/>
                                <a:pt x="45" y="102"/>
                              </a:cubicBezTo>
                              <a:cubicBezTo>
                                <a:pt x="44" y="104"/>
                                <a:pt x="40" y="105"/>
                                <a:pt x="39" y="103"/>
                              </a:cubicBezTo>
                              <a:cubicBezTo>
                                <a:pt x="37" y="96"/>
                                <a:pt x="41" y="90"/>
                                <a:pt x="44" y="85"/>
                              </a:cubicBezTo>
                              <a:cubicBezTo>
                                <a:pt x="45" y="92"/>
                                <a:pt x="43" y="113"/>
                                <a:pt x="41" y="88"/>
                              </a:cubicBezTo>
                              <a:cubicBezTo>
                                <a:pt x="43" y="69"/>
                                <a:pt x="50" y="79"/>
                                <a:pt x="48" y="94"/>
                              </a:cubicBezTo>
                              <a:cubicBezTo>
                                <a:pt x="43" y="78"/>
                                <a:pt x="42" y="66"/>
                                <a:pt x="60" y="63"/>
                              </a:cubicBezTo>
                              <a:cubicBezTo>
                                <a:pt x="61" y="67"/>
                                <a:pt x="65" y="74"/>
                                <a:pt x="59" y="78"/>
                              </a:cubicBezTo>
                              <a:cubicBezTo>
                                <a:pt x="57" y="79"/>
                                <a:pt x="55" y="75"/>
                                <a:pt x="56" y="73"/>
                              </a:cubicBezTo>
                              <a:cubicBezTo>
                                <a:pt x="57" y="72"/>
                                <a:pt x="59" y="75"/>
                                <a:pt x="60" y="76"/>
                              </a:cubicBezTo>
                              <a:cubicBezTo>
                                <a:pt x="58" y="99"/>
                                <a:pt x="55" y="79"/>
                                <a:pt x="57" y="70"/>
                              </a:cubicBezTo>
                              <a:cubicBezTo>
                                <a:pt x="58" y="72"/>
                                <a:pt x="60" y="74"/>
                                <a:pt x="60" y="76"/>
                              </a:cubicBezTo>
                              <a:cubicBezTo>
                                <a:pt x="60" y="78"/>
                                <a:pt x="57" y="74"/>
                                <a:pt x="57" y="72"/>
                              </a:cubicBezTo>
                              <a:cubicBezTo>
                                <a:pt x="57" y="67"/>
                                <a:pt x="60" y="63"/>
                                <a:pt x="62" y="58"/>
                              </a:cubicBezTo>
                              <a:cubicBezTo>
                                <a:pt x="72" y="63"/>
                                <a:pt x="67" y="71"/>
                                <a:pt x="65" y="60"/>
                              </a:cubicBezTo>
                              <a:cubicBezTo>
                                <a:pt x="68" y="54"/>
                                <a:pt x="71" y="48"/>
                                <a:pt x="77" y="55"/>
                              </a:cubicBezTo>
                              <a:cubicBezTo>
                                <a:pt x="65" y="65"/>
                                <a:pt x="70" y="52"/>
                                <a:pt x="72" y="43"/>
                              </a:cubicBezTo>
                              <a:cubicBezTo>
                                <a:pt x="85" y="47"/>
                                <a:pt x="79" y="58"/>
                                <a:pt x="78" y="70"/>
                              </a:cubicBezTo>
                              <a:cubicBezTo>
                                <a:pt x="77" y="62"/>
                                <a:pt x="77" y="56"/>
                                <a:pt x="84" y="51"/>
                              </a:cubicBezTo>
                              <a:cubicBezTo>
                                <a:pt x="77" y="66"/>
                                <a:pt x="77" y="45"/>
                                <a:pt x="87" y="40"/>
                              </a:cubicBezTo>
                              <a:cubicBezTo>
                                <a:pt x="80" y="60"/>
                                <a:pt x="83" y="33"/>
                                <a:pt x="93" y="28"/>
                              </a:cubicBezTo>
                              <a:cubicBezTo>
                                <a:pt x="97" y="34"/>
                                <a:pt x="99" y="59"/>
                                <a:pt x="92" y="34"/>
                              </a:cubicBezTo>
                              <a:cubicBezTo>
                                <a:pt x="106" y="20"/>
                                <a:pt x="99" y="42"/>
                                <a:pt x="93" y="48"/>
                              </a:cubicBezTo>
                              <a:cubicBezTo>
                                <a:pt x="90" y="35"/>
                                <a:pt x="101" y="38"/>
                                <a:pt x="110" y="40"/>
                              </a:cubicBezTo>
                              <a:cubicBezTo>
                                <a:pt x="106" y="62"/>
                                <a:pt x="102" y="44"/>
                                <a:pt x="108" y="30"/>
                              </a:cubicBezTo>
                              <a:cubicBezTo>
                                <a:pt x="109" y="28"/>
                                <a:pt x="111" y="29"/>
                                <a:pt x="113" y="28"/>
                              </a:cubicBezTo>
                              <a:cubicBezTo>
                                <a:pt x="113" y="30"/>
                                <a:pt x="115" y="32"/>
                                <a:pt x="114" y="33"/>
                              </a:cubicBezTo>
                              <a:cubicBezTo>
                                <a:pt x="108" y="43"/>
                                <a:pt x="106" y="29"/>
                                <a:pt x="116" y="27"/>
                              </a:cubicBezTo>
                              <a:cubicBezTo>
                                <a:pt x="124" y="15"/>
                                <a:pt x="126" y="15"/>
                                <a:pt x="122" y="34"/>
                              </a:cubicBezTo>
                              <a:cubicBezTo>
                                <a:pt x="112" y="28"/>
                                <a:pt x="119" y="19"/>
                                <a:pt x="128" y="16"/>
                              </a:cubicBezTo>
                              <a:cubicBezTo>
                                <a:pt x="127" y="18"/>
                                <a:pt x="127" y="21"/>
                                <a:pt x="125" y="21"/>
                              </a:cubicBezTo>
                              <a:cubicBezTo>
                                <a:pt x="123" y="21"/>
                                <a:pt x="124" y="16"/>
                                <a:pt x="126" y="16"/>
                              </a:cubicBezTo>
                              <a:cubicBezTo>
                                <a:pt x="129" y="15"/>
                                <a:pt x="132" y="17"/>
                                <a:pt x="135" y="18"/>
                              </a:cubicBezTo>
                              <a:cubicBezTo>
                                <a:pt x="133" y="29"/>
                                <a:pt x="130" y="19"/>
                                <a:pt x="137" y="18"/>
                              </a:cubicBezTo>
                              <a:cubicBezTo>
                                <a:pt x="157" y="25"/>
                                <a:pt x="138" y="13"/>
                                <a:pt x="153" y="16"/>
                              </a:cubicBezTo>
                              <a:cubicBezTo>
                                <a:pt x="151" y="29"/>
                                <a:pt x="146" y="17"/>
                                <a:pt x="155" y="13"/>
                              </a:cubicBezTo>
                              <a:cubicBezTo>
                                <a:pt x="162" y="17"/>
                                <a:pt x="152" y="6"/>
                                <a:pt x="162" y="1"/>
                              </a:cubicBezTo>
                              <a:cubicBezTo>
                                <a:pt x="169" y="17"/>
                                <a:pt x="167" y="15"/>
                                <a:pt x="185" y="18"/>
                              </a:cubicBezTo>
                              <a:cubicBezTo>
                                <a:pt x="173" y="19"/>
                                <a:pt x="166" y="16"/>
                                <a:pt x="156" y="10"/>
                              </a:cubicBezTo>
                              <a:cubicBezTo>
                                <a:pt x="163" y="0"/>
                                <a:pt x="197" y="13"/>
                                <a:pt x="210" y="13"/>
                              </a:cubicBezTo>
                            </a:path>
                          </a:pathLst>
                        </a:custGeom>
                        <a:noFill/>
                        <a:ln w="9525">
                          <a:solidFill>
                            <a:srgbClr val="000000"/>
                          </a:solidFill>
                          <a:round/>
                          <a:headEnd/>
                          <a:tailEnd/>
                        </a:ln>
                        <a:effectLst/>
                      </p:spPr>
                      <p:txBody>
                        <a:bodyPr/>
                        <a:lstStyle/>
                        <a:p>
                          <a:endParaRPr lang="de-DE"/>
                        </a:p>
                      </p:txBody>
                    </p:sp>
                  </p:grpSp>
                  <p:grpSp>
                    <p:nvGrpSpPr>
                      <p:cNvPr id="523429" name="Group 165"/>
                      <p:cNvGrpSpPr>
                        <a:grpSpLocks/>
                      </p:cNvGrpSpPr>
                      <p:nvPr/>
                    </p:nvGrpSpPr>
                    <p:grpSpPr bwMode="auto">
                      <a:xfrm>
                        <a:off x="2304" y="1920"/>
                        <a:ext cx="506" cy="540"/>
                        <a:chOff x="1675" y="2451"/>
                        <a:chExt cx="716" cy="719"/>
                      </a:xfrm>
                    </p:grpSpPr>
                    <p:sp>
                      <p:nvSpPr>
                        <p:cNvPr id="523430" name="Oval 166"/>
                        <p:cNvSpPr>
                          <a:spLocks noChangeArrowheads="1"/>
                        </p:cNvSpPr>
                        <p:nvPr/>
                      </p:nvSpPr>
                      <p:spPr bwMode="auto">
                        <a:xfrm>
                          <a:off x="1728" y="2496"/>
                          <a:ext cx="624" cy="624"/>
                        </a:xfrm>
                        <a:prstGeom prst="ellipse">
                          <a:avLst/>
                        </a:prstGeom>
                        <a:gradFill rotWithShape="0">
                          <a:gsLst>
                            <a:gs pos="0">
                              <a:srgbClr val="DDDDDD"/>
                            </a:gs>
                            <a:gs pos="100000">
                              <a:srgbClr val="DDDDDD">
                                <a:gamma/>
                                <a:shade val="46275"/>
                                <a:invGamma/>
                              </a:srgbClr>
                            </a:gs>
                          </a:gsLst>
                          <a:path path="shape">
                            <a:fillToRect l="50000" t="50000" r="50000" b="50000"/>
                          </a:path>
                        </a:gradFill>
                        <a:ln w="9525">
                          <a:solidFill>
                            <a:srgbClr val="000000"/>
                          </a:solidFill>
                          <a:round/>
                          <a:headEnd/>
                          <a:tailEnd/>
                        </a:ln>
                      </p:spPr>
                      <p:txBody>
                        <a:bodyPr wrap="none" anchor="ctr"/>
                        <a:lstStyle/>
                        <a:p>
                          <a:endParaRPr lang="de-DE"/>
                        </a:p>
                      </p:txBody>
                    </p:sp>
                    <p:sp>
                      <p:nvSpPr>
                        <p:cNvPr id="523431" name="Freeform 167"/>
                        <p:cNvSpPr>
                          <a:spLocks/>
                        </p:cNvSpPr>
                        <p:nvPr/>
                      </p:nvSpPr>
                      <p:spPr bwMode="auto">
                        <a:xfrm>
                          <a:off x="1675" y="2451"/>
                          <a:ext cx="716" cy="719"/>
                        </a:xfrm>
                        <a:custGeom>
                          <a:avLst/>
                          <a:gdLst/>
                          <a:ahLst/>
                          <a:cxnLst>
                            <a:cxn ang="0">
                              <a:pos x="77" y="177"/>
                            </a:cxn>
                            <a:cxn ang="0">
                              <a:pos x="95" y="135"/>
                            </a:cxn>
                            <a:cxn ang="0">
                              <a:pos x="179" y="63"/>
                            </a:cxn>
                            <a:cxn ang="0">
                              <a:pos x="185" y="75"/>
                            </a:cxn>
                            <a:cxn ang="0">
                              <a:pos x="197" y="87"/>
                            </a:cxn>
                            <a:cxn ang="0">
                              <a:pos x="227" y="63"/>
                            </a:cxn>
                            <a:cxn ang="0">
                              <a:pos x="263" y="69"/>
                            </a:cxn>
                            <a:cxn ang="0">
                              <a:pos x="287" y="39"/>
                            </a:cxn>
                            <a:cxn ang="0">
                              <a:pos x="185" y="33"/>
                            </a:cxn>
                            <a:cxn ang="0">
                              <a:pos x="251" y="33"/>
                            </a:cxn>
                            <a:cxn ang="0">
                              <a:pos x="317" y="51"/>
                            </a:cxn>
                            <a:cxn ang="0">
                              <a:pos x="323" y="63"/>
                            </a:cxn>
                            <a:cxn ang="0">
                              <a:pos x="335" y="21"/>
                            </a:cxn>
                            <a:cxn ang="0">
                              <a:pos x="395" y="63"/>
                            </a:cxn>
                            <a:cxn ang="0">
                              <a:pos x="413" y="27"/>
                            </a:cxn>
                            <a:cxn ang="0">
                              <a:pos x="461" y="75"/>
                            </a:cxn>
                            <a:cxn ang="0">
                              <a:pos x="491" y="39"/>
                            </a:cxn>
                            <a:cxn ang="0">
                              <a:pos x="455" y="21"/>
                            </a:cxn>
                            <a:cxn ang="0">
                              <a:pos x="443" y="27"/>
                            </a:cxn>
                            <a:cxn ang="0">
                              <a:pos x="527" y="99"/>
                            </a:cxn>
                            <a:cxn ang="0">
                              <a:pos x="557" y="111"/>
                            </a:cxn>
                            <a:cxn ang="0">
                              <a:pos x="587" y="93"/>
                            </a:cxn>
                            <a:cxn ang="0">
                              <a:pos x="701" y="189"/>
                            </a:cxn>
                            <a:cxn ang="0">
                              <a:pos x="635" y="201"/>
                            </a:cxn>
                            <a:cxn ang="0">
                              <a:pos x="605" y="159"/>
                            </a:cxn>
                            <a:cxn ang="0">
                              <a:pos x="605" y="111"/>
                            </a:cxn>
                            <a:cxn ang="0">
                              <a:pos x="653" y="171"/>
                            </a:cxn>
                            <a:cxn ang="0">
                              <a:pos x="713" y="297"/>
                            </a:cxn>
                            <a:cxn ang="0">
                              <a:pos x="683" y="297"/>
                            </a:cxn>
                            <a:cxn ang="0">
                              <a:pos x="659" y="369"/>
                            </a:cxn>
                            <a:cxn ang="0">
                              <a:pos x="677" y="339"/>
                            </a:cxn>
                            <a:cxn ang="0">
                              <a:pos x="695" y="237"/>
                            </a:cxn>
                            <a:cxn ang="0">
                              <a:pos x="707" y="321"/>
                            </a:cxn>
                            <a:cxn ang="0">
                              <a:pos x="683" y="399"/>
                            </a:cxn>
                            <a:cxn ang="0">
                              <a:pos x="653" y="501"/>
                            </a:cxn>
                            <a:cxn ang="0">
                              <a:pos x="581" y="573"/>
                            </a:cxn>
                            <a:cxn ang="0">
                              <a:pos x="569" y="615"/>
                            </a:cxn>
                            <a:cxn ang="0">
                              <a:pos x="509" y="657"/>
                            </a:cxn>
                            <a:cxn ang="0">
                              <a:pos x="413" y="657"/>
                            </a:cxn>
                            <a:cxn ang="0">
                              <a:pos x="275" y="669"/>
                            </a:cxn>
                            <a:cxn ang="0">
                              <a:pos x="305" y="681"/>
                            </a:cxn>
                            <a:cxn ang="0">
                              <a:pos x="419" y="705"/>
                            </a:cxn>
                            <a:cxn ang="0">
                              <a:pos x="557" y="645"/>
                            </a:cxn>
                            <a:cxn ang="0">
                              <a:pos x="605" y="567"/>
                            </a:cxn>
                            <a:cxn ang="0">
                              <a:pos x="347" y="675"/>
                            </a:cxn>
                            <a:cxn ang="0">
                              <a:pos x="287" y="657"/>
                            </a:cxn>
                            <a:cxn ang="0">
                              <a:pos x="173" y="609"/>
                            </a:cxn>
                            <a:cxn ang="0">
                              <a:pos x="113" y="567"/>
                            </a:cxn>
                            <a:cxn ang="0">
                              <a:pos x="71" y="519"/>
                            </a:cxn>
                            <a:cxn ang="0">
                              <a:pos x="149" y="585"/>
                            </a:cxn>
                            <a:cxn ang="0">
                              <a:pos x="125" y="531"/>
                            </a:cxn>
                            <a:cxn ang="0">
                              <a:pos x="47" y="435"/>
                            </a:cxn>
                            <a:cxn ang="0">
                              <a:pos x="71" y="459"/>
                            </a:cxn>
                            <a:cxn ang="0">
                              <a:pos x="5" y="369"/>
                            </a:cxn>
                            <a:cxn ang="0">
                              <a:pos x="47" y="399"/>
                            </a:cxn>
                            <a:cxn ang="0">
                              <a:pos x="59" y="471"/>
                            </a:cxn>
                            <a:cxn ang="0">
                              <a:pos x="23" y="387"/>
                            </a:cxn>
                            <a:cxn ang="0">
                              <a:pos x="41" y="309"/>
                            </a:cxn>
                            <a:cxn ang="0">
                              <a:pos x="29" y="279"/>
                            </a:cxn>
                            <a:cxn ang="0">
                              <a:pos x="53" y="273"/>
                            </a:cxn>
                            <a:cxn ang="0">
                              <a:pos x="95" y="207"/>
                            </a:cxn>
                          </a:cxnLst>
                          <a:rect l="0" t="0" r="r" b="b"/>
                          <a:pathLst>
                            <a:path w="716" h="719">
                              <a:moveTo>
                                <a:pt x="65" y="273"/>
                              </a:moveTo>
                              <a:cubicBezTo>
                                <a:pt x="53" y="238"/>
                                <a:pt x="39" y="202"/>
                                <a:pt x="77" y="177"/>
                              </a:cubicBezTo>
                              <a:cubicBezTo>
                                <a:pt x="109" y="188"/>
                                <a:pt x="89" y="186"/>
                                <a:pt x="89" y="165"/>
                              </a:cubicBezTo>
                              <a:cubicBezTo>
                                <a:pt x="89" y="155"/>
                                <a:pt x="93" y="145"/>
                                <a:pt x="95" y="135"/>
                              </a:cubicBezTo>
                              <a:cubicBezTo>
                                <a:pt x="159" y="146"/>
                                <a:pt x="110" y="136"/>
                                <a:pt x="161" y="111"/>
                              </a:cubicBezTo>
                              <a:cubicBezTo>
                                <a:pt x="142" y="83"/>
                                <a:pt x="150" y="78"/>
                                <a:pt x="179" y="63"/>
                              </a:cubicBezTo>
                              <a:cubicBezTo>
                                <a:pt x="165" y="117"/>
                                <a:pt x="172" y="127"/>
                                <a:pt x="161" y="93"/>
                              </a:cubicBezTo>
                              <a:cubicBezTo>
                                <a:pt x="169" y="87"/>
                                <a:pt x="175" y="77"/>
                                <a:pt x="185" y="75"/>
                              </a:cubicBezTo>
                              <a:cubicBezTo>
                                <a:pt x="195" y="73"/>
                                <a:pt x="208" y="74"/>
                                <a:pt x="215" y="81"/>
                              </a:cubicBezTo>
                              <a:cubicBezTo>
                                <a:pt x="219" y="85"/>
                                <a:pt x="203" y="85"/>
                                <a:pt x="197" y="87"/>
                              </a:cubicBezTo>
                              <a:cubicBezTo>
                                <a:pt x="199" y="81"/>
                                <a:pt x="198" y="73"/>
                                <a:pt x="203" y="69"/>
                              </a:cubicBezTo>
                              <a:cubicBezTo>
                                <a:pt x="209" y="64"/>
                                <a:pt x="219" y="63"/>
                                <a:pt x="227" y="63"/>
                              </a:cubicBezTo>
                              <a:cubicBezTo>
                                <a:pt x="233" y="63"/>
                                <a:pt x="215" y="67"/>
                                <a:pt x="209" y="69"/>
                              </a:cubicBezTo>
                              <a:cubicBezTo>
                                <a:pt x="236" y="42"/>
                                <a:pt x="243" y="29"/>
                                <a:pt x="263" y="69"/>
                              </a:cubicBezTo>
                              <a:cubicBezTo>
                                <a:pt x="265" y="57"/>
                                <a:pt x="261" y="42"/>
                                <a:pt x="269" y="33"/>
                              </a:cubicBezTo>
                              <a:cubicBezTo>
                                <a:pt x="273" y="28"/>
                                <a:pt x="287" y="33"/>
                                <a:pt x="287" y="39"/>
                              </a:cubicBezTo>
                              <a:cubicBezTo>
                                <a:pt x="287" y="56"/>
                                <a:pt x="275" y="71"/>
                                <a:pt x="269" y="87"/>
                              </a:cubicBezTo>
                              <a:cubicBezTo>
                                <a:pt x="238" y="72"/>
                                <a:pt x="216" y="48"/>
                                <a:pt x="185" y="33"/>
                              </a:cubicBezTo>
                              <a:cubicBezTo>
                                <a:pt x="191" y="27"/>
                                <a:pt x="195" y="17"/>
                                <a:pt x="203" y="15"/>
                              </a:cubicBezTo>
                              <a:cubicBezTo>
                                <a:pt x="229" y="9"/>
                                <a:pt x="233" y="25"/>
                                <a:pt x="251" y="33"/>
                              </a:cubicBezTo>
                              <a:cubicBezTo>
                                <a:pt x="258" y="36"/>
                                <a:pt x="300" y="44"/>
                                <a:pt x="305" y="45"/>
                              </a:cubicBezTo>
                              <a:cubicBezTo>
                                <a:pt x="320" y="106"/>
                                <a:pt x="302" y="53"/>
                                <a:pt x="317" y="51"/>
                              </a:cubicBezTo>
                              <a:cubicBezTo>
                                <a:pt x="331" y="49"/>
                                <a:pt x="345" y="59"/>
                                <a:pt x="359" y="63"/>
                              </a:cubicBezTo>
                              <a:cubicBezTo>
                                <a:pt x="366" y="83"/>
                                <a:pt x="381" y="114"/>
                                <a:pt x="323" y="63"/>
                              </a:cubicBezTo>
                              <a:cubicBezTo>
                                <a:pt x="317" y="58"/>
                                <a:pt x="319" y="47"/>
                                <a:pt x="317" y="39"/>
                              </a:cubicBezTo>
                              <a:cubicBezTo>
                                <a:pt x="323" y="33"/>
                                <a:pt x="327" y="23"/>
                                <a:pt x="335" y="21"/>
                              </a:cubicBezTo>
                              <a:cubicBezTo>
                                <a:pt x="360" y="14"/>
                                <a:pt x="380" y="68"/>
                                <a:pt x="353" y="27"/>
                              </a:cubicBezTo>
                              <a:cubicBezTo>
                                <a:pt x="385" y="16"/>
                                <a:pt x="381" y="36"/>
                                <a:pt x="395" y="63"/>
                              </a:cubicBezTo>
                              <a:cubicBezTo>
                                <a:pt x="338" y="91"/>
                                <a:pt x="354" y="53"/>
                                <a:pt x="365" y="15"/>
                              </a:cubicBezTo>
                              <a:cubicBezTo>
                                <a:pt x="381" y="19"/>
                                <a:pt x="400" y="17"/>
                                <a:pt x="413" y="27"/>
                              </a:cubicBezTo>
                              <a:cubicBezTo>
                                <a:pt x="423" y="35"/>
                                <a:pt x="425" y="63"/>
                                <a:pt x="425" y="63"/>
                              </a:cubicBezTo>
                              <a:cubicBezTo>
                                <a:pt x="444" y="50"/>
                                <a:pt x="475" y="33"/>
                                <a:pt x="461" y="75"/>
                              </a:cubicBezTo>
                              <a:cubicBezTo>
                                <a:pt x="456" y="67"/>
                                <a:pt x="430" y="38"/>
                                <a:pt x="455" y="27"/>
                              </a:cubicBezTo>
                              <a:cubicBezTo>
                                <a:pt x="467" y="22"/>
                                <a:pt x="479" y="35"/>
                                <a:pt x="491" y="39"/>
                              </a:cubicBezTo>
                              <a:cubicBezTo>
                                <a:pt x="492" y="40"/>
                                <a:pt x="540" y="78"/>
                                <a:pt x="503" y="87"/>
                              </a:cubicBezTo>
                              <a:cubicBezTo>
                                <a:pt x="503" y="87"/>
                                <a:pt x="457" y="24"/>
                                <a:pt x="455" y="21"/>
                              </a:cubicBezTo>
                              <a:cubicBezTo>
                                <a:pt x="453" y="15"/>
                                <a:pt x="455" y="0"/>
                                <a:pt x="449" y="3"/>
                              </a:cubicBezTo>
                              <a:cubicBezTo>
                                <a:pt x="442" y="7"/>
                                <a:pt x="436" y="22"/>
                                <a:pt x="443" y="27"/>
                              </a:cubicBezTo>
                              <a:cubicBezTo>
                                <a:pt x="458" y="38"/>
                                <a:pt x="479" y="35"/>
                                <a:pt x="497" y="39"/>
                              </a:cubicBezTo>
                              <a:cubicBezTo>
                                <a:pt x="517" y="59"/>
                                <a:pt x="537" y="70"/>
                                <a:pt x="527" y="99"/>
                              </a:cubicBezTo>
                              <a:cubicBezTo>
                                <a:pt x="499" y="58"/>
                                <a:pt x="537" y="70"/>
                                <a:pt x="563" y="75"/>
                              </a:cubicBezTo>
                              <a:cubicBezTo>
                                <a:pt x="561" y="87"/>
                                <a:pt x="557" y="99"/>
                                <a:pt x="557" y="111"/>
                              </a:cubicBezTo>
                              <a:cubicBezTo>
                                <a:pt x="557" y="119"/>
                                <a:pt x="556" y="91"/>
                                <a:pt x="563" y="87"/>
                              </a:cubicBezTo>
                              <a:cubicBezTo>
                                <a:pt x="570" y="83"/>
                                <a:pt x="579" y="91"/>
                                <a:pt x="587" y="93"/>
                              </a:cubicBezTo>
                              <a:cubicBezTo>
                                <a:pt x="596" y="154"/>
                                <a:pt x="600" y="128"/>
                                <a:pt x="641" y="177"/>
                              </a:cubicBezTo>
                              <a:cubicBezTo>
                                <a:pt x="671" y="147"/>
                                <a:pt x="674" y="162"/>
                                <a:pt x="701" y="189"/>
                              </a:cubicBezTo>
                              <a:cubicBezTo>
                                <a:pt x="691" y="269"/>
                                <a:pt x="709" y="220"/>
                                <a:pt x="659" y="237"/>
                              </a:cubicBezTo>
                              <a:cubicBezTo>
                                <a:pt x="626" y="226"/>
                                <a:pt x="651" y="240"/>
                                <a:pt x="635" y="201"/>
                              </a:cubicBezTo>
                              <a:cubicBezTo>
                                <a:pt x="631" y="190"/>
                                <a:pt x="623" y="181"/>
                                <a:pt x="617" y="171"/>
                              </a:cubicBezTo>
                              <a:cubicBezTo>
                                <a:pt x="632" y="111"/>
                                <a:pt x="623" y="168"/>
                                <a:pt x="605" y="159"/>
                              </a:cubicBezTo>
                              <a:cubicBezTo>
                                <a:pt x="598" y="155"/>
                                <a:pt x="601" y="143"/>
                                <a:pt x="599" y="135"/>
                              </a:cubicBezTo>
                              <a:cubicBezTo>
                                <a:pt x="601" y="127"/>
                                <a:pt x="597" y="111"/>
                                <a:pt x="605" y="111"/>
                              </a:cubicBezTo>
                              <a:cubicBezTo>
                                <a:pt x="615" y="111"/>
                                <a:pt x="617" y="147"/>
                                <a:pt x="623" y="153"/>
                              </a:cubicBezTo>
                              <a:cubicBezTo>
                                <a:pt x="631" y="161"/>
                                <a:pt x="643" y="165"/>
                                <a:pt x="653" y="171"/>
                              </a:cubicBezTo>
                              <a:cubicBezTo>
                                <a:pt x="674" y="233"/>
                                <a:pt x="689" y="220"/>
                                <a:pt x="647" y="231"/>
                              </a:cubicBezTo>
                              <a:cubicBezTo>
                                <a:pt x="668" y="257"/>
                                <a:pt x="686" y="279"/>
                                <a:pt x="713" y="297"/>
                              </a:cubicBezTo>
                              <a:cubicBezTo>
                                <a:pt x="705" y="303"/>
                                <a:pt x="699" y="315"/>
                                <a:pt x="689" y="315"/>
                              </a:cubicBezTo>
                              <a:cubicBezTo>
                                <a:pt x="683" y="315"/>
                                <a:pt x="677" y="297"/>
                                <a:pt x="683" y="297"/>
                              </a:cubicBezTo>
                              <a:cubicBezTo>
                                <a:pt x="690" y="297"/>
                                <a:pt x="691" y="309"/>
                                <a:pt x="695" y="315"/>
                              </a:cubicBezTo>
                              <a:cubicBezTo>
                                <a:pt x="685" y="365"/>
                                <a:pt x="683" y="333"/>
                                <a:pt x="659" y="369"/>
                              </a:cubicBezTo>
                              <a:cubicBezTo>
                                <a:pt x="674" y="415"/>
                                <a:pt x="625" y="443"/>
                                <a:pt x="689" y="417"/>
                              </a:cubicBezTo>
                              <a:cubicBezTo>
                                <a:pt x="702" y="377"/>
                                <a:pt x="704" y="379"/>
                                <a:pt x="677" y="339"/>
                              </a:cubicBezTo>
                              <a:cubicBezTo>
                                <a:pt x="666" y="295"/>
                                <a:pt x="672" y="254"/>
                                <a:pt x="689" y="213"/>
                              </a:cubicBezTo>
                              <a:cubicBezTo>
                                <a:pt x="691" y="221"/>
                                <a:pt x="691" y="230"/>
                                <a:pt x="695" y="237"/>
                              </a:cubicBezTo>
                              <a:cubicBezTo>
                                <a:pt x="699" y="244"/>
                                <a:pt x="712" y="247"/>
                                <a:pt x="713" y="255"/>
                              </a:cubicBezTo>
                              <a:cubicBezTo>
                                <a:pt x="716" y="277"/>
                                <a:pt x="710" y="299"/>
                                <a:pt x="707" y="321"/>
                              </a:cubicBezTo>
                              <a:cubicBezTo>
                                <a:pt x="705" y="336"/>
                                <a:pt x="693" y="370"/>
                                <a:pt x="689" y="381"/>
                              </a:cubicBezTo>
                              <a:cubicBezTo>
                                <a:pt x="687" y="387"/>
                                <a:pt x="683" y="399"/>
                                <a:pt x="683" y="399"/>
                              </a:cubicBezTo>
                              <a:cubicBezTo>
                                <a:pt x="681" y="429"/>
                                <a:pt x="685" y="460"/>
                                <a:pt x="677" y="489"/>
                              </a:cubicBezTo>
                              <a:cubicBezTo>
                                <a:pt x="674" y="498"/>
                                <a:pt x="658" y="494"/>
                                <a:pt x="653" y="501"/>
                              </a:cubicBezTo>
                              <a:cubicBezTo>
                                <a:pt x="620" y="546"/>
                                <a:pt x="660" y="549"/>
                                <a:pt x="605" y="567"/>
                              </a:cubicBezTo>
                              <a:cubicBezTo>
                                <a:pt x="597" y="570"/>
                                <a:pt x="589" y="571"/>
                                <a:pt x="581" y="573"/>
                              </a:cubicBezTo>
                              <a:cubicBezTo>
                                <a:pt x="579" y="593"/>
                                <a:pt x="581" y="614"/>
                                <a:pt x="575" y="633"/>
                              </a:cubicBezTo>
                              <a:cubicBezTo>
                                <a:pt x="573" y="639"/>
                                <a:pt x="575" y="618"/>
                                <a:pt x="569" y="615"/>
                              </a:cubicBezTo>
                              <a:cubicBezTo>
                                <a:pt x="560" y="611"/>
                                <a:pt x="525" y="636"/>
                                <a:pt x="515" y="639"/>
                              </a:cubicBezTo>
                              <a:cubicBezTo>
                                <a:pt x="513" y="645"/>
                                <a:pt x="515" y="656"/>
                                <a:pt x="509" y="657"/>
                              </a:cubicBezTo>
                              <a:cubicBezTo>
                                <a:pt x="493" y="660"/>
                                <a:pt x="477" y="651"/>
                                <a:pt x="461" y="651"/>
                              </a:cubicBezTo>
                              <a:cubicBezTo>
                                <a:pt x="445" y="651"/>
                                <a:pt x="429" y="655"/>
                                <a:pt x="413" y="657"/>
                              </a:cubicBezTo>
                              <a:cubicBezTo>
                                <a:pt x="403" y="686"/>
                                <a:pt x="380" y="690"/>
                                <a:pt x="353" y="699"/>
                              </a:cubicBezTo>
                              <a:cubicBezTo>
                                <a:pt x="332" y="668"/>
                                <a:pt x="314" y="674"/>
                                <a:pt x="275" y="669"/>
                              </a:cubicBezTo>
                              <a:cubicBezTo>
                                <a:pt x="283" y="667"/>
                                <a:pt x="291" y="660"/>
                                <a:pt x="299" y="663"/>
                              </a:cubicBezTo>
                              <a:cubicBezTo>
                                <a:pt x="305" y="665"/>
                                <a:pt x="301" y="676"/>
                                <a:pt x="305" y="681"/>
                              </a:cubicBezTo>
                              <a:cubicBezTo>
                                <a:pt x="318" y="700"/>
                                <a:pt x="322" y="699"/>
                                <a:pt x="341" y="705"/>
                              </a:cubicBezTo>
                              <a:cubicBezTo>
                                <a:pt x="372" y="684"/>
                                <a:pt x="388" y="685"/>
                                <a:pt x="419" y="705"/>
                              </a:cubicBezTo>
                              <a:cubicBezTo>
                                <a:pt x="462" y="662"/>
                                <a:pt x="445" y="683"/>
                                <a:pt x="473" y="645"/>
                              </a:cubicBezTo>
                              <a:cubicBezTo>
                                <a:pt x="510" y="657"/>
                                <a:pt x="516" y="657"/>
                                <a:pt x="557" y="645"/>
                              </a:cubicBezTo>
                              <a:cubicBezTo>
                                <a:pt x="563" y="636"/>
                                <a:pt x="584" y="605"/>
                                <a:pt x="593" y="591"/>
                              </a:cubicBezTo>
                              <a:cubicBezTo>
                                <a:pt x="598" y="584"/>
                                <a:pt x="612" y="562"/>
                                <a:pt x="605" y="567"/>
                              </a:cubicBezTo>
                              <a:cubicBezTo>
                                <a:pt x="543" y="608"/>
                                <a:pt x="472" y="613"/>
                                <a:pt x="401" y="627"/>
                              </a:cubicBezTo>
                              <a:cubicBezTo>
                                <a:pt x="346" y="719"/>
                                <a:pt x="389" y="692"/>
                                <a:pt x="347" y="675"/>
                              </a:cubicBezTo>
                              <a:cubicBezTo>
                                <a:pt x="333" y="670"/>
                                <a:pt x="319" y="667"/>
                                <a:pt x="305" y="663"/>
                              </a:cubicBezTo>
                              <a:cubicBezTo>
                                <a:pt x="299" y="661"/>
                                <a:pt x="293" y="659"/>
                                <a:pt x="287" y="657"/>
                              </a:cubicBezTo>
                              <a:cubicBezTo>
                                <a:pt x="275" y="659"/>
                                <a:pt x="263" y="664"/>
                                <a:pt x="251" y="663"/>
                              </a:cubicBezTo>
                              <a:cubicBezTo>
                                <a:pt x="219" y="660"/>
                                <a:pt x="197" y="626"/>
                                <a:pt x="173" y="609"/>
                              </a:cubicBezTo>
                              <a:cubicBezTo>
                                <a:pt x="156" y="597"/>
                                <a:pt x="144" y="596"/>
                                <a:pt x="125" y="591"/>
                              </a:cubicBezTo>
                              <a:cubicBezTo>
                                <a:pt x="121" y="583"/>
                                <a:pt x="120" y="573"/>
                                <a:pt x="113" y="567"/>
                              </a:cubicBezTo>
                              <a:cubicBezTo>
                                <a:pt x="105" y="560"/>
                                <a:pt x="90" y="563"/>
                                <a:pt x="83" y="555"/>
                              </a:cubicBezTo>
                              <a:cubicBezTo>
                                <a:pt x="75" y="545"/>
                                <a:pt x="81" y="527"/>
                                <a:pt x="71" y="519"/>
                              </a:cubicBezTo>
                              <a:cubicBezTo>
                                <a:pt x="63" y="513"/>
                                <a:pt x="55" y="507"/>
                                <a:pt x="47" y="501"/>
                              </a:cubicBezTo>
                              <a:cubicBezTo>
                                <a:pt x="59" y="548"/>
                                <a:pt x="106" y="571"/>
                                <a:pt x="149" y="585"/>
                              </a:cubicBezTo>
                              <a:cubicBezTo>
                                <a:pt x="125" y="538"/>
                                <a:pt x="135" y="562"/>
                                <a:pt x="119" y="513"/>
                              </a:cubicBezTo>
                              <a:cubicBezTo>
                                <a:pt x="117" y="507"/>
                                <a:pt x="129" y="535"/>
                                <a:pt x="125" y="531"/>
                              </a:cubicBezTo>
                              <a:cubicBezTo>
                                <a:pt x="102" y="508"/>
                                <a:pt x="77" y="487"/>
                                <a:pt x="59" y="459"/>
                              </a:cubicBezTo>
                              <a:cubicBezTo>
                                <a:pt x="54" y="451"/>
                                <a:pt x="44" y="443"/>
                                <a:pt x="47" y="435"/>
                              </a:cubicBezTo>
                              <a:cubicBezTo>
                                <a:pt x="49" y="429"/>
                                <a:pt x="59" y="439"/>
                                <a:pt x="65" y="441"/>
                              </a:cubicBezTo>
                              <a:cubicBezTo>
                                <a:pt x="67" y="447"/>
                                <a:pt x="77" y="459"/>
                                <a:pt x="71" y="459"/>
                              </a:cubicBezTo>
                              <a:cubicBezTo>
                                <a:pt x="64" y="459"/>
                                <a:pt x="63" y="447"/>
                                <a:pt x="59" y="441"/>
                              </a:cubicBezTo>
                              <a:cubicBezTo>
                                <a:pt x="41" y="417"/>
                                <a:pt x="5" y="369"/>
                                <a:pt x="5" y="369"/>
                              </a:cubicBezTo>
                              <a:cubicBezTo>
                                <a:pt x="16" y="301"/>
                                <a:pt x="0" y="349"/>
                                <a:pt x="41" y="363"/>
                              </a:cubicBezTo>
                              <a:cubicBezTo>
                                <a:pt x="43" y="375"/>
                                <a:pt x="42" y="388"/>
                                <a:pt x="47" y="399"/>
                              </a:cubicBezTo>
                              <a:cubicBezTo>
                                <a:pt x="50" y="405"/>
                                <a:pt x="64" y="404"/>
                                <a:pt x="65" y="411"/>
                              </a:cubicBezTo>
                              <a:cubicBezTo>
                                <a:pt x="68" y="431"/>
                                <a:pt x="61" y="451"/>
                                <a:pt x="59" y="471"/>
                              </a:cubicBezTo>
                              <a:cubicBezTo>
                                <a:pt x="53" y="461"/>
                                <a:pt x="46" y="452"/>
                                <a:pt x="41" y="441"/>
                              </a:cubicBezTo>
                              <a:cubicBezTo>
                                <a:pt x="34" y="424"/>
                                <a:pt x="23" y="387"/>
                                <a:pt x="23" y="387"/>
                              </a:cubicBezTo>
                              <a:cubicBezTo>
                                <a:pt x="27" y="373"/>
                                <a:pt x="32" y="359"/>
                                <a:pt x="35" y="345"/>
                              </a:cubicBezTo>
                              <a:cubicBezTo>
                                <a:pt x="38" y="333"/>
                                <a:pt x="32" y="318"/>
                                <a:pt x="41" y="309"/>
                              </a:cubicBezTo>
                              <a:cubicBezTo>
                                <a:pt x="46" y="304"/>
                                <a:pt x="53" y="317"/>
                                <a:pt x="59" y="321"/>
                              </a:cubicBezTo>
                              <a:cubicBezTo>
                                <a:pt x="49" y="307"/>
                                <a:pt x="38" y="294"/>
                                <a:pt x="29" y="279"/>
                              </a:cubicBezTo>
                              <a:cubicBezTo>
                                <a:pt x="26" y="274"/>
                                <a:pt x="17" y="263"/>
                                <a:pt x="23" y="261"/>
                              </a:cubicBezTo>
                              <a:cubicBezTo>
                                <a:pt x="33" y="258"/>
                                <a:pt x="43" y="269"/>
                                <a:pt x="53" y="273"/>
                              </a:cubicBezTo>
                              <a:cubicBezTo>
                                <a:pt x="55" y="279"/>
                                <a:pt x="56" y="297"/>
                                <a:pt x="59" y="291"/>
                              </a:cubicBezTo>
                              <a:cubicBezTo>
                                <a:pt x="75" y="258"/>
                                <a:pt x="53" y="221"/>
                                <a:pt x="95" y="207"/>
                              </a:cubicBezTo>
                              <a:cubicBezTo>
                                <a:pt x="108" y="168"/>
                                <a:pt x="126" y="172"/>
                                <a:pt x="89" y="135"/>
                              </a:cubicBezTo>
                            </a:path>
                          </a:pathLst>
                        </a:custGeom>
                        <a:noFill/>
                        <a:ln w="9525">
                          <a:solidFill>
                            <a:srgbClr val="000000"/>
                          </a:solidFill>
                          <a:round/>
                          <a:headEnd/>
                          <a:tailEnd/>
                        </a:ln>
                        <a:effectLst/>
                      </p:spPr>
                      <p:txBody>
                        <a:bodyPr/>
                        <a:lstStyle/>
                        <a:p>
                          <a:endParaRPr lang="de-DE"/>
                        </a:p>
                      </p:txBody>
                    </p:sp>
                    <p:sp>
                      <p:nvSpPr>
                        <p:cNvPr id="523432" name="Freeform 168"/>
                        <p:cNvSpPr>
                          <a:spLocks/>
                        </p:cNvSpPr>
                        <p:nvPr/>
                      </p:nvSpPr>
                      <p:spPr bwMode="auto">
                        <a:xfrm>
                          <a:off x="1717" y="2862"/>
                          <a:ext cx="626" cy="283"/>
                        </a:xfrm>
                        <a:custGeom>
                          <a:avLst/>
                          <a:gdLst/>
                          <a:ahLst/>
                          <a:cxnLst>
                            <a:cxn ang="0">
                              <a:pos x="11" y="12"/>
                            </a:cxn>
                            <a:cxn ang="0">
                              <a:pos x="5" y="30"/>
                            </a:cxn>
                            <a:cxn ang="0">
                              <a:pos x="11" y="66"/>
                            </a:cxn>
                            <a:cxn ang="0">
                              <a:pos x="5" y="102"/>
                            </a:cxn>
                            <a:cxn ang="0">
                              <a:pos x="41" y="126"/>
                            </a:cxn>
                            <a:cxn ang="0">
                              <a:pos x="53" y="156"/>
                            </a:cxn>
                            <a:cxn ang="0">
                              <a:pos x="89" y="180"/>
                            </a:cxn>
                            <a:cxn ang="0">
                              <a:pos x="95" y="156"/>
                            </a:cxn>
                            <a:cxn ang="0">
                              <a:pos x="59" y="150"/>
                            </a:cxn>
                            <a:cxn ang="0">
                              <a:pos x="35" y="102"/>
                            </a:cxn>
                            <a:cxn ang="0">
                              <a:pos x="29" y="84"/>
                            </a:cxn>
                            <a:cxn ang="0">
                              <a:pos x="47" y="90"/>
                            </a:cxn>
                            <a:cxn ang="0">
                              <a:pos x="95" y="156"/>
                            </a:cxn>
                            <a:cxn ang="0">
                              <a:pos x="131" y="264"/>
                            </a:cxn>
                            <a:cxn ang="0">
                              <a:pos x="179" y="258"/>
                            </a:cxn>
                            <a:cxn ang="0">
                              <a:pos x="149" y="216"/>
                            </a:cxn>
                            <a:cxn ang="0">
                              <a:pos x="173" y="240"/>
                            </a:cxn>
                            <a:cxn ang="0">
                              <a:pos x="233" y="270"/>
                            </a:cxn>
                            <a:cxn ang="0">
                              <a:pos x="299" y="276"/>
                            </a:cxn>
                            <a:cxn ang="0">
                              <a:pos x="365" y="282"/>
                            </a:cxn>
                            <a:cxn ang="0">
                              <a:pos x="401" y="270"/>
                            </a:cxn>
                            <a:cxn ang="0">
                              <a:pos x="437" y="282"/>
                            </a:cxn>
                            <a:cxn ang="0">
                              <a:pos x="467" y="270"/>
                            </a:cxn>
                            <a:cxn ang="0">
                              <a:pos x="497" y="222"/>
                            </a:cxn>
                            <a:cxn ang="0">
                              <a:pos x="527" y="192"/>
                            </a:cxn>
                            <a:cxn ang="0">
                              <a:pos x="533" y="174"/>
                            </a:cxn>
                            <a:cxn ang="0">
                              <a:pos x="569" y="156"/>
                            </a:cxn>
                            <a:cxn ang="0">
                              <a:pos x="605" y="90"/>
                            </a:cxn>
                            <a:cxn ang="0">
                              <a:pos x="599" y="66"/>
                            </a:cxn>
                            <a:cxn ang="0">
                              <a:pos x="617" y="60"/>
                            </a:cxn>
                            <a:cxn ang="0">
                              <a:pos x="623" y="78"/>
                            </a:cxn>
                            <a:cxn ang="0">
                              <a:pos x="623" y="0"/>
                            </a:cxn>
                          </a:cxnLst>
                          <a:rect l="0" t="0" r="r" b="b"/>
                          <a:pathLst>
                            <a:path w="626" h="283">
                              <a:moveTo>
                                <a:pt x="11" y="12"/>
                              </a:moveTo>
                              <a:cubicBezTo>
                                <a:pt x="9" y="18"/>
                                <a:pt x="5" y="24"/>
                                <a:pt x="5" y="30"/>
                              </a:cubicBezTo>
                              <a:cubicBezTo>
                                <a:pt x="5" y="42"/>
                                <a:pt x="11" y="66"/>
                                <a:pt x="11" y="66"/>
                              </a:cubicBezTo>
                              <a:cubicBezTo>
                                <a:pt x="9" y="78"/>
                                <a:pt x="0" y="91"/>
                                <a:pt x="5" y="102"/>
                              </a:cubicBezTo>
                              <a:cubicBezTo>
                                <a:pt x="11" y="115"/>
                                <a:pt x="41" y="126"/>
                                <a:pt x="41" y="126"/>
                              </a:cubicBezTo>
                              <a:cubicBezTo>
                                <a:pt x="45" y="136"/>
                                <a:pt x="46" y="148"/>
                                <a:pt x="53" y="156"/>
                              </a:cubicBezTo>
                              <a:cubicBezTo>
                                <a:pt x="63" y="167"/>
                                <a:pt x="89" y="180"/>
                                <a:pt x="89" y="180"/>
                              </a:cubicBezTo>
                              <a:cubicBezTo>
                                <a:pt x="105" y="229"/>
                                <a:pt x="114" y="168"/>
                                <a:pt x="95" y="156"/>
                              </a:cubicBezTo>
                              <a:cubicBezTo>
                                <a:pt x="85" y="150"/>
                                <a:pt x="71" y="152"/>
                                <a:pt x="59" y="150"/>
                              </a:cubicBezTo>
                              <a:cubicBezTo>
                                <a:pt x="51" y="134"/>
                                <a:pt x="41" y="119"/>
                                <a:pt x="35" y="102"/>
                              </a:cubicBezTo>
                              <a:cubicBezTo>
                                <a:pt x="33" y="96"/>
                                <a:pt x="25" y="88"/>
                                <a:pt x="29" y="84"/>
                              </a:cubicBezTo>
                              <a:cubicBezTo>
                                <a:pt x="33" y="80"/>
                                <a:pt x="41" y="88"/>
                                <a:pt x="47" y="90"/>
                              </a:cubicBezTo>
                              <a:cubicBezTo>
                                <a:pt x="56" y="118"/>
                                <a:pt x="70" y="139"/>
                                <a:pt x="95" y="156"/>
                              </a:cubicBezTo>
                              <a:cubicBezTo>
                                <a:pt x="100" y="217"/>
                                <a:pt x="87" y="235"/>
                                <a:pt x="131" y="264"/>
                              </a:cubicBezTo>
                              <a:cubicBezTo>
                                <a:pt x="147" y="262"/>
                                <a:pt x="166" y="267"/>
                                <a:pt x="179" y="258"/>
                              </a:cubicBezTo>
                              <a:cubicBezTo>
                                <a:pt x="196" y="246"/>
                                <a:pt x="165" y="228"/>
                                <a:pt x="149" y="216"/>
                              </a:cubicBezTo>
                              <a:cubicBezTo>
                                <a:pt x="127" y="249"/>
                                <a:pt x="145" y="249"/>
                                <a:pt x="173" y="240"/>
                              </a:cubicBezTo>
                              <a:cubicBezTo>
                                <a:pt x="205" y="264"/>
                                <a:pt x="195" y="279"/>
                                <a:pt x="233" y="270"/>
                              </a:cubicBezTo>
                              <a:cubicBezTo>
                                <a:pt x="259" y="279"/>
                                <a:pt x="272" y="283"/>
                                <a:pt x="299" y="276"/>
                              </a:cubicBezTo>
                              <a:cubicBezTo>
                                <a:pt x="324" y="239"/>
                                <a:pt x="331" y="271"/>
                                <a:pt x="365" y="282"/>
                              </a:cubicBezTo>
                              <a:cubicBezTo>
                                <a:pt x="394" y="239"/>
                                <a:pt x="383" y="233"/>
                                <a:pt x="401" y="270"/>
                              </a:cubicBezTo>
                              <a:cubicBezTo>
                                <a:pt x="459" y="251"/>
                                <a:pt x="372" y="274"/>
                                <a:pt x="437" y="282"/>
                              </a:cubicBezTo>
                              <a:cubicBezTo>
                                <a:pt x="448" y="283"/>
                                <a:pt x="457" y="274"/>
                                <a:pt x="467" y="270"/>
                              </a:cubicBezTo>
                              <a:cubicBezTo>
                                <a:pt x="481" y="227"/>
                                <a:pt x="468" y="241"/>
                                <a:pt x="497" y="222"/>
                              </a:cubicBezTo>
                              <a:cubicBezTo>
                                <a:pt x="511" y="180"/>
                                <a:pt x="490" y="229"/>
                                <a:pt x="527" y="192"/>
                              </a:cubicBezTo>
                              <a:cubicBezTo>
                                <a:pt x="531" y="188"/>
                                <a:pt x="528" y="178"/>
                                <a:pt x="533" y="174"/>
                              </a:cubicBezTo>
                              <a:cubicBezTo>
                                <a:pt x="543" y="165"/>
                                <a:pt x="557" y="162"/>
                                <a:pt x="569" y="156"/>
                              </a:cubicBezTo>
                              <a:cubicBezTo>
                                <a:pt x="577" y="132"/>
                                <a:pt x="605" y="90"/>
                                <a:pt x="605" y="90"/>
                              </a:cubicBezTo>
                              <a:cubicBezTo>
                                <a:pt x="603" y="82"/>
                                <a:pt x="596" y="74"/>
                                <a:pt x="599" y="66"/>
                              </a:cubicBezTo>
                              <a:cubicBezTo>
                                <a:pt x="601" y="60"/>
                                <a:pt x="611" y="57"/>
                                <a:pt x="617" y="60"/>
                              </a:cubicBezTo>
                              <a:cubicBezTo>
                                <a:pt x="623" y="63"/>
                                <a:pt x="622" y="84"/>
                                <a:pt x="623" y="78"/>
                              </a:cubicBezTo>
                              <a:cubicBezTo>
                                <a:pt x="626" y="52"/>
                                <a:pt x="623" y="26"/>
                                <a:pt x="623" y="0"/>
                              </a:cubicBezTo>
                            </a:path>
                          </a:pathLst>
                        </a:custGeom>
                        <a:noFill/>
                        <a:ln w="9525">
                          <a:solidFill>
                            <a:srgbClr val="000000"/>
                          </a:solidFill>
                          <a:round/>
                          <a:headEnd/>
                          <a:tailEnd/>
                        </a:ln>
                        <a:effectLst/>
                      </p:spPr>
                      <p:txBody>
                        <a:bodyPr/>
                        <a:lstStyle/>
                        <a:p>
                          <a:endParaRPr lang="de-DE"/>
                        </a:p>
                      </p:txBody>
                    </p:sp>
                  </p:grpSp>
                  <p:grpSp>
                    <p:nvGrpSpPr>
                      <p:cNvPr id="523433" name="Group 169"/>
                      <p:cNvGrpSpPr>
                        <a:grpSpLocks/>
                      </p:cNvGrpSpPr>
                      <p:nvPr/>
                    </p:nvGrpSpPr>
                    <p:grpSpPr bwMode="auto">
                      <a:xfrm>
                        <a:off x="2292" y="1903"/>
                        <a:ext cx="536" cy="528"/>
                        <a:chOff x="2429" y="2939"/>
                        <a:chExt cx="349" cy="338"/>
                      </a:xfrm>
                    </p:grpSpPr>
                    <p:sp>
                      <p:nvSpPr>
                        <p:cNvPr id="523434" name="Oval 170"/>
                        <p:cNvSpPr>
                          <a:spLocks noChangeArrowheads="1"/>
                        </p:cNvSpPr>
                        <p:nvPr/>
                      </p:nvSpPr>
                      <p:spPr bwMode="auto">
                        <a:xfrm>
                          <a:off x="2529" y="294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35" name="Oval 171"/>
                        <p:cNvSpPr>
                          <a:spLocks noChangeArrowheads="1"/>
                        </p:cNvSpPr>
                        <p:nvPr/>
                      </p:nvSpPr>
                      <p:spPr bwMode="auto">
                        <a:xfrm>
                          <a:off x="2643" y="2948"/>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36" name="Oval 172"/>
                        <p:cNvSpPr>
                          <a:spLocks noChangeArrowheads="1"/>
                        </p:cNvSpPr>
                        <p:nvPr/>
                      </p:nvSpPr>
                      <p:spPr bwMode="auto">
                        <a:xfrm>
                          <a:off x="2686" y="2969"/>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37" name="Oval 173"/>
                        <p:cNvSpPr>
                          <a:spLocks noChangeArrowheads="1"/>
                        </p:cNvSpPr>
                        <p:nvPr/>
                      </p:nvSpPr>
                      <p:spPr bwMode="auto">
                        <a:xfrm>
                          <a:off x="2666" y="2957"/>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38" name="Oval 174"/>
                        <p:cNvSpPr>
                          <a:spLocks noChangeArrowheads="1"/>
                        </p:cNvSpPr>
                        <p:nvPr/>
                      </p:nvSpPr>
                      <p:spPr bwMode="auto">
                        <a:xfrm>
                          <a:off x="2701" y="298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39" name="Oval 175"/>
                        <p:cNvSpPr>
                          <a:spLocks noChangeArrowheads="1"/>
                        </p:cNvSpPr>
                        <p:nvPr/>
                      </p:nvSpPr>
                      <p:spPr bwMode="auto">
                        <a:xfrm>
                          <a:off x="2719" y="3001"/>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0" name="Oval 176"/>
                        <p:cNvSpPr>
                          <a:spLocks noChangeArrowheads="1"/>
                        </p:cNvSpPr>
                        <p:nvPr/>
                      </p:nvSpPr>
                      <p:spPr bwMode="auto">
                        <a:xfrm>
                          <a:off x="2737" y="3022"/>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1" name="Oval 177"/>
                        <p:cNvSpPr>
                          <a:spLocks noChangeArrowheads="1"/>
                        </p:cNvSpPr>
                        <p:nvPr/>
                      </p:nvSpPr>
                      <p:spPr bwMode="auto">
                        <a:xfrm>
                          <a:off x="2745" y="3043"/>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2" name="Oval 178"/>
                        <p:cNvSpPr>
                          <a:spLocks noChangeArrowheads="1"/>
                        </p:cNvSpPr>
                        <p:nvPr/>
                      </p:nvSpPr>
                      <p:spPr bwMode="auto">
                        <a:xfrm>
                          <a:off x="2750" y="306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3" name="Oval 179"/>
                        <p:cNvSpPr>
                          <a:spLocks noChangeArrowheads="1"/>
                        </p:cNvSpPr>
                        <p:nvPr/>
                      </p:nvSpPr>
                      <p:spPr bwMode="auto">
                        <a:xfrm>
                          <a:off x="2621" y="293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4" name="Oval 180"/>
                        <p:cNvSpPr>
                          <a:spLocks noChangeArrowheads="1"/>
                        </p:cNvSpPr>
                        <p:nvPr/>
                      </p:nvSpPr>
                      <p:spPr bwMode="auto">
                        <a:xfrm>
                          <a:off x="2599" y="293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5" name="Oval 181"/>
                        <p:cNvSpPr>
                          <a:spLocks noChangeArrowheads="1"/>
                        </p:cNvSpPr>
                        <p:nvPr/>
                      </p:nvSpPr>
                      <p:spPr bwMode="auto">
                        <a:xfrm>
                          <a:off x="2575" y="2940"/>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6" name="Oval 182"/>
                        <p:cNvSpPr>
                          <a:spLocks noChangeArrowheads="1"/>
                        </p:cNvSpPr>
                        <p:nvPr/>
                      </p:nvSpPr>
                      <p:spPr bwMode="auto">
                        <a:xfrm>
                          <a:off x="2553" y="294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7" name="Oval 183"/>
                        <p:cNvSpPr>
                          <a:spLocks noChangeArrowheads="1"/>
                        </p:cNvSpPr>
                        <p:nvPr/>
                      </p:nvSpPr>
                      <p:spPr bwMode="auto">
                        <a:xfrm>
                          <a:off x="2520" y="2958"/>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8" name="Oval 184"/>
                        <p:cNvSpPr>
                          <a:spLocks noChangeArrowheads="1"/>
                        </p:cNvSpPr>
                        <p:nvPr/>
                      </p:nvSpPr>
                      <p:spPr bwMode="auto">
                        <a:xfrm>
                          <a:off x="2501" y="2970"/>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49" name="Oval 185"/>
                        <p:cNvSpPr>
                          <a:spLocks noChangeArrowheads="1"/>
                        </p:cNvSpPr>
                        <p:nvPr/>
                      </p:nvSpPr>
                      <p:spPr bwMode="auto">
                        <a:xfrm>
                          <a:off x="2481" y="2981"/>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0" name="Oval 186"/>
                        <p:cNvSpPr>
                          <a:spLocks noChangeArrowheads="1"/>
                        </p:cNvSpPr>
                        <p:nvPr/>
                      </p:nvSpPr>
                      <p:spPr bwMode="auto">
                        <a:xfrm>
                          <a:off x="2462" y="300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1" name="Oval 187"/>
                        <p:cNvSpPr>
                          <a:spLocks noChangeArrowheads="1"/>
                        </p:cNvSpPr>
                        <p:nvPr/>
                      </p:nvSpPr>
                      <p:spPr bwMode="auto">
                        <a:xfrm>
                          <a:off x="2447" y="3024"/>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2" name="Oval 188"/>
                        <p:cNvSpPr>
                          <a:spLocks noChangeArrowheads="1"/>
                        </p:cNvSpPr>
                        <p:nvPr/>
                      </p:nvSpPr>
                      <p:spPr bwMode="auto">
                        <a:xfrm>
                          <a:off x="2439" y="3044"/>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3" name="Oval 189"/>
                        <p:cNvSpPr>
                          <a:spLocks noChangeArrowheads="1"/>
                        </p:cNvSpPr>
                        <p:nvPr/>
                      </p:nvSpPr>
                      <p:spPr bwMode="auto">
                        <a:xfrm>
                          <a:off x="2432" y="3067"/>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4" name="Oval 190"/>
                        <p:cNvSpPr>
                          <a:spLocks noChangeArrowheads="1"/>
                        </p:cNvSpPr>
                        <p:nvPr/>
                      </p:nvSpPr>
                      <p:spPr bwMode="auto">
                        <a:xfrm>
                          <a:off x="2429" y="3090"/>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5" name="Oval 191"/>
                        <p:cNvSpPr>
                          <a:spLocks noChangeArrowheads="1"/>
                        </p:cNvSpPr>
                        <p:nvPr/>
                      </p:nvSpPr>
                      <p:spPr bwMode="auto">
                        <a:xfrm>
                          <a:off x="2430" y="3113"/>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6" name="Oval 192"/>
                        <p:cNvSpPr>
                          <a:spLocks noChangeArrowheads="1"/>
                        </p:cNvSpPr>
                        <p:nvPr/>
                      </p:nvSpPr>
                      <p:spPr bwMode="auto">
                        <a:xfrm>
                          <a:off x="2436" y="313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7" name="Oval 193"/>
                        <p:cNvSpPr>
                          <a:spLocks noChangeArrowheads="1"/>
                        </p:cNvSpPr>
                        <p:nvPr/>
                      </p:nvSpPr>
                      <p:spPr bwMode="auto">
                        <a:xfrm>
                          <a:off x="2753" y="308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8" name="Oval 194"/>
                        <p:cNvSpPr>
                          <a:spLocks noChangeArrowheads="1"/>
                        </p:cNvSpPr>
                        <p:nvPr/>
                      </p:nvSpPr>
                      <p:spPr bwMode="auto">
                        <a:xfrm>
                          <a:off x="2756" y="310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59" name="Oval 195"/>
                        <p:cNvSpPr>
                          <a:spLocks noChangeArrowheads="1"/>
                        </p:cNvSpPr>
                        <p:nvPr/>
                      </p:nvSpPr>
                      <p:spPr bwMode="auto">
                        <a:xfrm>
                          <a:off x="2755" y="3129"/>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0" name="Oval 196"/>
                        <p:cNvSpPr>
                          <a:spLocks noChangeArrowheads="1"/>
                        </p:cNvSpPr>
                        <p:nvPr/>
                      </p:nvSpPr>
                      <p:spPr bwMode="auto">
                        <a:xfrm>
                          <a:off x="2748" y="3152"/>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1" name="Oval 197"/>
                        <p:cNvSpPr>
                          <a:spLocks noChangeArrowheads="1"/>
                        </p:cNvSpPr>
                        <p:nvPr/>
                      </p:nvSpPr>
                      <p:spPr bwMode="auto">
                        <a:xfrm>
                          <a:off x="2721" y="3184"/>
                          <a:ext cx="23"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2" name="Oval 198"/>
                        <p:cNvSpPr>
                          <a:spLocks noChangeArrowheads="1"/>
                        </p:cNvSpPr>
                        <p:nvPr/>
                      </p:nvSpPr>
                      <p:spPr bwMode="auto">
                        <a:xfrm>
                          <a:off x="2741" y="3171"/>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3" name="Oval 199"/>
                        <p:cNvSpPr>
                          <a:spLocks noChangeArrowheads="1"/>
                        </p:cNvSpPr>
                        <p:nvPr/>
                      </p:nvSpPr>
                      <p:spPr bwMode="auto">
                        <a:xfrm>
                          <a:off x="2712" y="320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4" name="Oval 200"/>
                        <p:cNvSpPr>
                          <a:spLocks noChangeArrowheads="1"/>
                        </p:cNvSpPr>
                        <p:nvPr/>
                      </p:nvSpPr>
                      <p:spPr bwMode="auto">
                        <a:xfrm>
                          <a:off x="2695" y="321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5" name="Oval 201"/>
                        <p:cNvSpPr>
                          <a:spLocks noChangeArrowheads="1"/>
                        </p:cNvSpPr>
                        <p:nvPr/>
                      </p:nvSpPr>
                      <p:spPr bwMode="auto">
                        <a:xfrm>
                          <a:off x="2679" y="322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6" name="Oval 202"/>
                        <p:cNvSpPr>
                          <a:spLocks noChangeArrowheads="1"/>
                        </p:cNvSpPr>
                        <p:nvPr/>
                      </p:nvSpPr>
                      <p:spPr bwMode="auto">
                        <a:xfrm>
                          <a:off x="2661" y="324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7" name="Oval 203"/>
                        <p:cNvSpPr>
                          <a:spLocks noChangeArrowheads="1"/>
                        </p:cNvSpPr>
                        <p:nvPr/>
                      </p:nvSpPr>
                      <p:spPr bwMode="auto">
                        <a:xfrm>
                          <a:off x="2636" y="3249"/>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8" name="Oval 204"/>
                        <p:cNvSpPr>
                          <a:spLocks noChangeArrowheads="1"/>
                        </p:cNvSpPr>
                        <p:nvPr/>
                      </p:nvSpPr>
                      <p:spPr bwMode="auto">
                        <a:xfrm>
                          <a:off x="2614" y="325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69" name="Oval 205"/>
                        <p:cNvSpPr>
                          <a:spLocks noChangeArrowheads="1"/>
                        </p:cNvSpPr>
                        <p:nvPr/>
                      </p:nvSpPr>
                      <p:spPr bwMode="auto">
                        <a:xfrm>
                          <a:off x="2439" y="3158"/>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0" name="Oval 206"/>
                        <p:cNvSpPr>
                          <a:spLocks noChangeArrowheads="1"/>
                        </p:cNvSpPr>
                        <p:nvPr/>
                      </p:nvSpPr>
                      <p:spPr bwMode="auto">
                        <a:xfrm>
                          <a:off x="2451" y="317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1" name="Oval 207"/>
                        <p:cNvSpPr>
                          <a:spLocks noChangeArrowheads="1"/>
                        </p:cNvSpPr>
                        <p:nvPr/>
                      </p:nvSpPr>
                      <p:spPr bwMode="auto">
                        <a:xfrm>
                          <a:off x="2463" y="3194"/>
                          <a:ext cx="23"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2" name="Oval 208"/>
                        <p:cNvSpPr>
                          <a:spLocks noChangeArrowheads="1"/>
                        </p:cNvSpPr>
                        <p:nvPr/>
                      </p:nvSpPr>
                      <p:spPr bwMode="auto">
                        <a:xfrm>
                          <a:off x="2479" y="3210"/>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3" name="Oval 209"/>
                        <p:cNvSpPr>
                          <a:spLocks noChangeArrowheads="1"/>
                        </p:cNvSpPr>
                        <p:nvPr/>
                      </p:nvSpPr>
                      <p:spPr bwMode="auto">
                        <a:xfrm>
                          <a:off x="2494" y="3224"/>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4" name="Oval 210"/>
                        <p:cNvSpPr>
                          <a:spLocks noChangeArrowheads="1"/>
                        </p:cNvSpPr>
                        <p:nvPr/>
                      </p:nvSpPr>
                      <p:spPr bwMode="auto">
                        <a:xfrm>
                          <a:off x="2516" y="323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5" name="Oval 211"/>
                        <p:cNvSpPr>
                          <a:spLocks noChangeArrowheads="1"/>
                        </p:cNvSpPr>
                        <p:nvPr/>
                      </p:nvSpPr>
                      <p:spPr bwMode="auto">
                        <a:xfrm>
                          <a:off x="2589" y="325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6" name="Oval 212"/>
                        <p:cNvSpPr>
                          <a:spLocks noChangeArrowheads="1"/>
                        </p:cNvSpPr>
                        <p:nvPr/>
                      </p:nvSpPr>
                      <p:spPr bwMode="auto">
                        <a:xfrm>
                          <a:off x="2538" y="324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77" name="Oval 213"/>
                        <p:cNvSpPr>
                          <a:spLocks noChangeArrowheads="1"/>
                        </p:cNvSpPr>
                        <p:nvPr/>
                      </p:nvSpPr>
                      <p:spPr bwMode="auto">
                        <a:xfrm>
                          <a:off x="2563" y="3255"/>
                          <a:ext cx="22" cy="22"/>
                        </a:xfrm>
                        <a:prstGeom prst="ellipse">
                          <a:avLst/>
                        </a:prstGeom>
                        <a:solidFill>
                          <a:srgbClr val="FF0000"/>
                        </a:solidFill>
                        <a:ln w="9525">
                          <a:solidFill>
                            <a:srgbClr val="000000"/>
                          </a:solidFill>
                          <a:round/>
                          <a:headEnd/>
                          <a:tailEnd/>
                        </a:ln>
                      </p:spPr>
                      <p:txBody>
                        <a:bodyPr wrap="none" anchor="ctr"/>
                        <a:lstStyle/>
                        <a:p>
                          <a:endParaRPr lang="de-DE"/>
                        </a:p>
                      </p:txBody>
                    </p:sp>
                  </p:grpSp>
                </p:grpSp>
                <p:grpSp>
                  <p:nvGrpSpPr>
                    <p:cNvPr id="523478" name="Group 214"/>
                    <p:cNvGrpSpPr>
                      <a:grpSpLocks/>
                    </p:cNvGrpSpPr>
                    <p:nvPr/>
                  </p:nvGrpSpPr>
                  <p:grpSpPr bwMode="auto">
                    <a:xfrm>
                      <a:off x="2352" y="1920"/>
                      <a:ext cx="624" cy="624"/>
                      <a:chOff x="2385" y="2918"/>
                      <a:chExt cx="415" cy="410"/>
                    </a:xfrm>
                  </p:grpSpPr>
                  <p:sp>
                    <p:nvSpPr>
                      <p:cNvPr id="523479" name="Oval 215"/>
                      <p:cNvSpPr>
                        <a:spLocks noChangeArrowheads="1"/>
                      </p:cNvSpPr>
                      <p:nvPr/>
                    </p:nvSpPr>
                    <p:spPr bwMode="auto">
                      <a:xfrm>
                        <a:off x="2542" y="291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0" name="Oval 216"/>
                      <p:cNvSpPr>
                        <a:spLocks noChangeArrowheads="1"/>
                      </p:cNvSpPr>
                      <p:nvPr/>
                    </p:nvSpPr>
                    <p:spPr bwMode="auto">
                      <a:xfrm>
                        <a:off x="2591" y="2918"/>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1" name="Oval 217"/>
                      <p:cNvSpPr>
                        <a:spLocks noChangeArrowheads="1"/>
                      </p:cNvSpPr>
                      <p:nvPr/>
                    </p:nvSpPr>
                    <p:spPr bwMode="auto">
                      <a:xfrm>
                        <a:off x="2567" y="2918"/>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2" name="Oval 218"/>
                      <p:cNvSpPr>
                        <a:spLocks noChangeArrowheads="1"/>
                      </p:cNvSpPr>
                      <p:nvPr/>
                    </p:nvSpPr>
                    <p:spPr bwMode="auto">
                      <a:xfrm>
                        <a:off x="2612" y="2921"/>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3" name="Oval 219"/>
                      <p:cNvSpPr>
                        <a:spLocks noChangeArrowheads="1"/>
                      </p:cNvSpPr>
                      <p:nvPr/>
                    </p:nvSpPr>
                    <p:spPr bwMode="auto">
                      <a:xfrm>
                        <a:off x="2634" y="2925"/>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4" name="Oval 220"/>
                      <p:cNvSpPr>
                        <a:spLocks noChangeArrowheads="1"/>
                      </p:cNvSpPr>
                      <p:nvPr/>
                    </p:nvSpPr>
                    <p:spPr bwMode="auto">
                      <a:xfrm>
                        <a:off x="2655" y="2934"/>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5" name="Oval 221"/>
                      <p:cNvSpPr>
                        <a:spLocks noChangeArrowheads="1"/>
                      </p:cNvSpPr>
                      <p:nvPr/>
                    </p:nvSpPr>
                    <p:spPr bwMode="auto">
                      <a:xfrm>
                        <a:off x="2678" y="2944"/>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6" name="Oval 222"/>
                      <p:cNvSpPr>
                        <a:spLocks noChangeArrowheads="1"/>
                      </p:cNvSpPr>
                      <p:nvPr/>
                    </p:nvSpPr>
                    <p:spPr bwMode="auto">
                      <a:xfrm>
                        <a:off x="2699" y="2963"/>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7" name="Oval 223"/>
                      <p:cNvSpPr>
                        <a:spLocks noChangeArrowheads="1"/>
                      </p:cNvSpPr>
                      <p:nvPr/>
                    </p:nvSpPr>
                    <p:spPr bwMode="auto">
                      <a:xfrm>
                        <a:off x="2522" y="292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8" name="Oval 224"/>
                      <p:cNvSpPr>
                        <a:spLocks noChangeArrowheads="1"/>
                      </p:cNvSpPr>
                      <p:nvPr/>
                    </p:nvSpPr>
                    <p:spPr bwMode="auto">
                      <a:xfrm>
                        <a:off x="2501" y="293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89" name="Oval 225"/>
                      <p:cNvSpPr>
                        <a:spLocks noChangeArrowheads="1"/>
                      </p:cNvSpPr>
                      <p:nvPr/>
                    </p:nvSpPr>
                    <p:spPr bwMode="auto">
                      <a:xfrm>
                        <a:off x="2476" y="2942"/>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0" name="Oval 226"/>
                      <p:cNvSpPr>
                        <a:spLocks noChangeArrowheads="1"/>
                      </p:cNvSpPr>
                      <p:nvPr/>
                    </p:nvSpPr>
                    <p:spPr bwMode="auto">
                      <a:xfrm>
                        <a:off x="2455" y="2960"/>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1" name="Oval 227"/>
                      <p:cNvSpPr>
                        <a:spLocks noChangeArrowheads="1"/>
                      </p:cNvSpPr>
                      <p:nvPr/>
                    </p:nvSpPr>
                    <p:spPr bwMode="auto">
                      <a:xfrm>
                        <a:off x="2439" y="2977"/>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2" name="Oval 228"/>
                      <p:cNvSpPr>
                        <a:spLocks noChangeArrowheads="1"/>
                      </p:cNvSpPr>
                      <p:nvPr/>
                    </p:nvSpPr>
                    <p:spPr bwMode="auto">
                      <a:xfrm>
                        <a:off x="2421" y="299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3" name="Oval 229"/>
                      <p:cNvSpPr>
                        <a:spLocks noChangeArrowheads="1"/>
                      </p:cNvSpPr>
                      <p:nvPr/>
                    </p:nvSpPr>
                    <p:spPr bwMode="auto">
                      <a:xfrm>
                        <a:off x="2406" y="301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4" name="Oval 230"/>
                      <p:cNvSpPr>
                        <a:spLocks noChangeArrowheads="1"/>
                      </p:cNvSpPr>
                      <p:nvPr/>
                    </p:nvSpPr>
                    <p:spPr bwMode="auto">
                      <a:xfrm>
                        <a:off x="2395" y="303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5" name="Oval 231"/>
                      <p:cNvSpPr>
                        <a:spLocks noChangeArrowheads="1"/>
                      </p:cNvSpPr>
                      <p:nvPr/>
                    </p:nvSpPr>
                    <p:spPr bwMode="auto">
                      <a:xfrm>
                        <a:off x="2394" y="3054"/>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6" name="Oval 232"/>
                      <p:cNvSpPr>
                        <a:spLocks noChangeArrowheads="1"/>
                      </p:cNvSpPr>
                      <p:nvPr/>
                    </p:nvSpPr>
                    <p:spPr bwMode="auto">
                      <a:xfrm>
                        <a:off x="2386" y="307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7" name="Oval 233"/>
                      <p:cNvSpPr>
                        <a:spLocks noChangeArrowheads="1"/>
                      </p:cNvSpPr>
                      <p:nvPr/>
                    </p:nvSpPr>
                    <p:spPr bwMode="auto">
                      <a:xfrm>
                        <a:off x="2388" y="3100"/>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8" name="Oval 234"/>
                      <p:cNvSpPr>
                        <a:spLocks noChangeArrowheads="1"/>
                      </p:cNvSpPr>
                      <p:nvPr/>
                    </p:nvSpPr>
                    <p:spPr bwMode="auto">
                      <a:xfrm>
                        <a:off x="2385" y="3123"/>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499" name="Oval 235"/>
                      <p:cNvSpPr>
                        <a:spLocks noChangeArrowheads="1"/>
                      </p:cNvSpPr>
                      <p:nvPr/>
                    </p:nvSpPr>
                    <p:spPr bwMode="auto">
                      <a:xfrm>
                        <a:off x="2386" y="314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0" name="Oval 236"/>
                      <p:cNvSpPr>
                        <a:spLocks noChangeArrowheads="1"/>
                      </p:cNvSpPr>
                      <p:nvPr/>
                    </p:nvSpPr>
                    <p:spPr bwMode="auto">
                      <a:xfrm>
                        <a:off x="2392" y="3169"/>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1" name="Oval 237"/>
                      <p:cNvSpPr>
                        <a:spLocks noChangeArrowheads="1"/>
                      </p:cNvSpPr>
                      <p:nvPr/>
                    </p:nvSpPr>
                    <p:spPr bwMode="auto">
                      <a:xfrm>
                        <a:off x="2718" y="2978"/>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2" name="Oval 238"/>
                      <p:cNvSpPr>
                        <a:spLocks noChangeArrowheads="1"/>
                      </p:cNvSpPr>
                      <p:nvPr/>
                    </p:nvSpPr>
                    <p:spPr bwMode="auto">
                      <a:xfrm>
                        <a:off x="2734" y="299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3" name="Oval 239"/>
                      <p:cNvSpPr>
                        <a:spLocks noChangeArrowheads="1"/>
                      </p:cNvSpPr>
                      <p:nvPr/>
                    </p:nvSpPr>
                    <p:spPr bwMode="auto">
                      <a:xfrm>
                        <a:off x="2740" y="3232"/>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4" name="Oval 240"/>
                      <p:cNvSpPr>
                        <a:spLocks noChangeArrowheads="1"/>
                      </p:cNvSpPr>
                      <p:nvPr/>
                    </p:nvSpPr>
                    <p:spPr bwMode="auto">
                      <a:xfrm>
                        <a:off x="2721" y="3250"/>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5" name="Oval 241"/>
                      <p:cNvSpPr>
                        <a:spLocks noChangeArrowheads="1"/>
                      </p:cNvSpPr>
                      <p:nvPr/>
                    </p:nvSpPr>
                    <p:spPr bwMode="auto">
                      <a:xfrm>
                        <a:off x="2678" y="3279"/>
                        <a:ext cx="23"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6" name="Oval 242"/>
                      <p:cNvSpPr>
                        <a:spLocks noChangeArrowheads="1"/>
                      </p:cNvSpPr>
                      <p:nvPr/>
                    </p:nvSpPr>
                    <p:spPr bwMode="auto">
                      <a:xfrm>
                        <a:off x="2702" y="3267"/>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7" name="Oval 243"/>
                      <p:cNvSpPr>
                        <a:spLocks noChangeArrowheads="1"/>
                      </p:cNvSpPr>
                      <p:nvPr/>
                    </p:nvSpPr>
                    <p:spPr bwMode="auto">
                      <a:xfrm>
                        <a:off x="2657" y="328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8" name="Oval 244"/>
                      <p:cNvSpPr>
                        <a:spLocks noChangeArrowheads="1"/>
                      </p:cNvSpPr>
                      <p:nvPr/>
                    </p:nvSpPr>
                    <p:spPr bwMode="auto">
                      <a:xfrm>
                        <a:off x="2635" y="3296"/>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09" name="Oval 245"/>
                      <p:cNvSpPr>
                        <a:spLocks noChangeArrowheads="1"/>
                      </p:cNvSpPr>
                      <p:nvPr/>
                    </p:nvSpPr>
                    <p:spPr bwMode="auto">
                      <a:xfrm>
                        <a:off x="2611" y="3302"/>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0" name="Oval 246"/>
                      <p:cNvSpPr>
                        <a:spLocks noChangeArrowheads="1"/>
                      </p:cNvSpPr>
                      <p:nvPr/>
                    </p:nvSpPr>
                    <p:spPr bwMode="auto">
                      <a:xfrm>
                        <a:off x="2588" y="3306"/>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1" name="Oval 247"/>
                      <p:cNvSpPr>
                        <a:spLocks noChangeArrowheads="1"/>
                      </p:cNvSpPr>
                      <p:nvPr/>
                    </p:nvSpPr>
                    <p:spPr bwMode="auto">
                      <a:xfrm>
                        <a:off x="2567" y="3306"/>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2" name="Oval 248"/>
                      <p:cNvSpPr>
                        <a:spLocks noChangeArrowheads="1"/>
                      </p:cNvSpPr>
                      <p:nvPr/>
                    </p:nvSpPr>
                    <p:spPr bwMode="auto">
                      <a:xfrm>
                        <a:off x="2395" y="3191"/>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3" name="Oval 249"/>
                      <p:cNvSpPr>
                        <a:spLocks noChangeArrowheads="1"/>
                      </p:cNvSpPr>
                      <p:nvPr/>
                    </p:nvSpPr>
                    <p:spPr bwMode="auto">
                      <a:xfrm>
                        <a:off x="2407" y="3210"/>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4" name="Oval 250"/>
                      <p:cNvSpPr>
                        <a:spLocks noChangeArrowheads="1"/>
                      </p:cNvSpPr>
                      <p:nvPr/>
                    </p:nvSpPr>
                    <p:spPr bwMode="auto">
                      <a:xfrm>
                        <a:off x="2419" y="3227"/>
                        <a:ext cx="23"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5" name="Oval 251"/>
                      <p:cNvSpPr>
                        <a:spLocks noChangeArrowheads="1"/>
                      </p:cNvSpPr>
                      <p:nvPr/>
                    </p:nvSpPr>
                    <p:spPr bwMode="auto">
                      <a:xfrm>
                        <a:off x="2435" y="3243"/>
                        <a:ext cx="22" cy="21"/>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6" name="Oval 252"/>
                      <p:cNvSpPr>
                        <a:spLocks noChangeArrowheads="1"/>
                      </p:cNvSpPr>
                      <p:nvPr/>
                    </p:nvSpPr>
                    <p:spPr bwMode="auto">
                      <a:xfrm>
                        <a:off x="2450" y="325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7" name="Oval 253"/>
                      <p:cNvSpPr>
                        <a:spLocks noChangeArrowheads="1"/>
                      </p:cNvSpPr>
                      <p:nvPr/>
                    </p:nvSpPr>
                    <p:spPr bwMode="auto">
                      <a:xfrm>
                        <a:off x="2472" y="3268"/>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8" name="Oval 254"/>
                      <p:cNvSpPr>
                        <a:spLocks noChangeArrowheads="1"/>
                      </p:cNvSpPr>
                      <p:nvPr/>
                    </p:nvSpPr>
                    <p:spPr bwMode="auto">
                      <a:xfrm>
                        <a:off x="2541" y="3302"/>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19" name="Oval 255"/>
                      <p:cNvSpPr>
                        <a:spLocks noChangeArrowheads="1"/>
                      </p:cNvSpPr>
                      <p:nvPr/>
                    </p:nvSpPr>
                    <p:spPr bwMode="auto">
                      <a:xfrm>
                        <a:off x="2494" y="3280"/>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0" name="Oval 256"/>
                      <p:cNvSpPr>
                        <a:spLocks noChangeArrowheads="1"/>
                      </p:cNvSpPr>
                      <p:nvPr/>
                    </p:nvSpPr>
                    <p:spPr bwMode="auto">
                      <a:xfrm>
                        <a:off x="2517" y="329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1" name="Oval 257"/>
                      <p:cNvSpPr>
                        <a:spLocks noChangeArrowheads="1"/>
                      </p:cNvSpPr>
                      <p:nvPr/>
                    </p:nvSpPr>
                    <p:spPr bwMode="auto">
                      <a:xfrm>
                        <a:off x="2749" y="3016"/>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2" name="Oval 258"/>
                      <p:cNvSpPr>
                        <a:spLocks noChangeArrowheads="1"/>
                      </p:cNvSpPr>
                      <p:nvPr/>
                    </p:nvSpPr>
                    <p:spPr bwMode="auto">
                      <a:xfrm>
                        <a:off x="2758" y="303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3" name="Oval 259"/>
                      <p:cNvSpPr>
                        <a:spLocks noChangeArrowheads="1"/>
                      </p:cNvSpPr>
                      <p:nvPr/>
                    </p:nvSpPr>
                    <p:spPr bwMode="auto">
                      <a:xfrm>
                        <a:off x="2764" y="3063"/>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4" name="Oval 260"/>
                      <p:cNvSpPr>
                        <a:spLocks noChangeArrowheads="1"/>
                      </p:cNvSpPr>
                      <p:nvPr/>
                    </p:nvSpPr>
                    <p:spPr bwMode="auto">
                      <a:xfrm>
                        <a:off x="2769" y="308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5" name="Oval 261"/>
                      <p:cNvSpPr>
                        <a:spLocks noChangeArrowheads="1"/>
                      </p:cNvSpPr>
                      <p:nvPr/>
                    </p:nvSpPr>
                    <p:spPr bwMode="auto">
                      <a:xfrm>
                        <a:off x="2777" y="3111"/>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6" name="Oval 262"/>
                      <p:cNvSpPr>
                        <a:spLocks noChangeArrowheads="1"/>
                      </p:cNvSpPr>
                      <p:nvPr/>
                    </p:nvSpPr>
                    <p:spPr bwMode="auto">
                      <a:xfrm>
                        <a:off x="2778" y="3137"/>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7" name="Oval 263"/>
                      <p:cNvSpPr>
                        <a:spLocks noChangeArrowheads="1"/>
                      </p:cNvSpPr>
                      <p:nvPr/>
                    </p:nvSpPr>
                    <p:spPr bwMode="auto">
                      <a:xfrm>
                        <a:off x="2775" y="3159"/>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8" name="Oval 264"/>
                      <p:cNvSpPr>
                        <a:spLocks noChangeArrowheads="1"/>
                      </p:cNvSpPr>
                      <p:nvPr/>
                    </p:nvSpPr>
                    <p:spPr bwMode="auto">
                      <a:xfrm>
                        <a:off x="2769" y="3185"/>
                        <a:ext cx="22" cy="22"/>
                      </a:xfrm>
                      <a:prstGeom prst="ellipse">
                        <a:avLst/>
                      </a:prstGeom>
                      <a:solidFill>
                        <a:srgbClr val="FF0000"/>
                      </a:solidFill>
                      <a:ln w="9525">
                        <a:solidFill>
                          <a:srgbClr val="000000"/>
                        </a:solidFill>
                        <a:round/>
                        <a:headEnd/>
                        <a:tailEnd/>
                      </a:ln>
                    </p:spPr>
                    <p:txBody>
                      <a:bodyPr wrap="none" anchor="ctr"/>
                      <a:lstStyle/>
                      <a:p>
                        <a:endParaRPr lang="de-DE"/>
                      </a:p>
                    </p:txBody>
                  </p:sp>
                  <p:sp>
                    <p:nvSpPr>
                      <p:cNvPr id="523529" name="Oval 265"/>
                      <p:cNvSpPr>
                        <a:spLocks noChangeArrowheads="1"/>
                      </p:cNvSpPr>
                      <p:nvPr/>
                    </p:nvSpPr>
                    <p:spPr bwMode="auto">
                      <a:xfrm>
                        <a:off x="2756" y="3209"/>
                        <a:ext cx="22" cy="22"/>
                      </a:xfrm>
                      <a:prstGeom prst="ellipse">
                        <a:avLst/>
                      </a:prstGeom>
                      <a:solidFill>
                        <a:srgbClr val="FF0000"/>
                      </a:solidFill>
                      <a:ln w="9525">
                        <a:solidFill>
                          <a:srgbClr val="000000"/>
                        </a:solidFill>
                        <a:round/>
                        <a:headEnd/>
                        <a:tailEnd/>
                      </a:ln>
                    </p:spPr>
                    <p:txBody>
                      <a:bodyPr wrap="none" anchor="ctr"/>
                      <a:lstStyle/>
                      <a:p>
                        <a:endParaRPr lang="de-DE"/>
                      </a:p>
                    </p:txBody>
                  </p:sp>
                </p:grpSp>
              </p:grpSp>
            </p:grpSp>
          </p:grpSp>
        </p:grpSp>
      </p:grpSp>
      <p:sp>
        <p:nvSpPr>
          <p:cNvPr id="523530" name="Rectangle 266"/>
          <p:cNvSpPr>
            <a:spLocks noChangeArrowheads="1"/>
          </p:cNvSpPr>
          <p:nvPr/>
        </p:nvSpPr>
        <p:spPr bwMode="auto">
          <a:xfrm>
            <a:off x="971550" y="2708275"/>
            <a:ext cx="9144000" cy="0"/>
          </a:xfrm>
          <a:prstGeom prst="rect">
            <a:avLst/>
          </a:prstGeom>
          <a:noFill/>
          <a:ln w="9525">
            <a:noFill/>
            <a:miter lim="800000"/>
            <a:headEnd/>
            <a:tailEnd/>
          </a:ln>
          <a:effectLst/>
        </p:spPr>
        <p:txBody>
          <a:bodyPr wrap="none" anchor="ctr">
            <a:spAutoFit/>
          </a:bodyPr>
          <a:lstStyle/>
          <a:p>
            <a:endParaRPr lang="de-DE"/>
          </a:p>
        </p:txBody>
      </p:sp>
      <p:sp>
        <p:nvSpPr>
          <p:cNvPr id="523531" name="Rectangle 267"/>
          <p:cNvSpPr>
            <a:spLocks noChangeArrowheads="1"/>
          </p:cNvSpPr>
          <p:nvPr/>
        </p:nvSpPr>
        <p:spPr bwMode="auto">
          <a:xfrm>
            <a:off x="460375" y="6137275"/>
            <a:ext cx="6927850" cy="366713"/>
          </a:xfrm>
          <a:prstGeom prst="rect">
            <a:avLst/>
          </a:prstGeom>
          <a:noFill/>
          <a:ln w="9525">
            <a:noFill/>
            <a:miter lim="800000"/>
            <a:headEnd/>
            <a:tailEnd/>
          </a:ln>
          <a:effectLst/>
        </p:spPr>
        <p:txBody>
          <a:bodyPr wrap="none" anchor="ctr">
            <a:spAutoFit/>
          </a:bodyPr>
          <a:lstStyle/>
          <a:p>
            <a:r>
              <a:rPr lang="en-GB" sz="1800" b="0"/>
              <a:t>J. Mater. Chem. </a:t>
            </a:r>
            <a:r>
              <a:rPr lang="en-GB" sz="1800"/>
              <a:t>15 </a:t>
            </a:r>
            <a:r>
              <a:rPr lang="en-GB" sz="1800" b="0"/>
              <a:t>(2005) 2095</a:t>
            </a:r>
            <a:r>
              <a:rPr lang="de-DE" sz="1800"/>
              <a:t> , </a:t>
            </a:r>
            <a:r>
              <a:rPr lang="en-GB" sz="1800" b="0"/>
              <a:t>Phase Transitions</a:t>
            </a:r>
            <a:r>
              <a:rPr lang="en-GB" sz="1800"/>
              <a:t> 78 </a:t>
            </a:r>
            <a:r>
              <a:rPr lang="en-GB" sz="1800" b="0"/>
              <a:t>(2005) 741</a:t>
            </a:r>
            <a:endParaRPr lang="de-DE" sz="1800"/>
          </a:p>
        </p:txBody>
      </p:sp>
      <p:pic>
        <p:nvPicPr>
          <p:cNvPr id="268" name="Grafik 2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246" y="1230793"/>
            <a:ext cx="5860182" cy="1835964"/>
          </a:xfrm>
          <a:prstGeom prst="rect">
            <a:avLst/>
          </a:prstGeom>
        </p:spPr>
      </p:pic>
      <p:cxnSp>
        <p:nvCxnSpPr>
          <p:cNvPr id="3" name="Gerade Verbindung mit Pfeil 2"/>
          <p:cNvCxnSpPr/>
          <p:nvPr/>
        </p:nvCxnSpPr>
        <p:spPr>
          <a:xfrm>
            <a:off x="4684542" y="3235569"/>
            <a:ext cx="2180492" cy="1"/>
          </a:xfrm>
          <a:prstGeom prst="straightConnector1">
            <a:avLst/>
          </a:prstGeom>
          <a:ln w="698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5" name="Textfeld 4"/>
          <p:cNvSpPr txBox="1"/>
          <p:nvPr/>
        </p:nvSpPr>
        <p:spPr>
          <a:xfrm flipH="1">
            <a:off x="5489966" y="3032946"/>
            <a:ext cx="436099" cy="523220"/>
          </a:xfrm>
          <a:prstGeom prst="rect">
            <a:avLst/>
          </a:prstGeom>
          <a:solidFill>
            <a:schemeClr val="bg1"/>
          </a:solidFill>
          <a:ln>
            <a:solidFill>
              <a:srgbClr val="C00000"/>
            </a:solidFill>
          </a:ln>
        </p:spPr>
        <p:txBody>
          <a:bodyPr wrap="square" rtlCol="0">
            <a:spAutoFit/>
          </a:bodyPr>
          <a:lstStyle/>
          <a:p>
            <a:r>
              <a:rPr lang="de-DE" sz="2800" b="1" dirty="0">
                <a:solidFill>
                  <a:srgbClr val="C00000"/>
                </a:solidFill>
                <a:latin typeface="Aharoni" panose="02010803020104030203" pitchFamily="2" charset="-79"/>
                <a:cs typeface="Aharoni" panose="02010803020104030203" pitchFamily="2" charset="-79"/>
              </a:rPr>
              <a:t>B</a:t>
            </a:r>
          </a:p>
        </p:txBody>
      </p:sp>
      <p:pic>
        <p:nvPicPr>
          <p:cNvPr id="273" name="Grafik 2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542" y="3633153"/>
            <a:ext cx="3179299" cy="2401243"/>
          </a:xfrm>
          <a:prstGeom prst="rect">
            <a:avLst/>
          </a:prstGeom>
        </p:spPr>
      </p:pic>
      <p:sp>
        <p:nvSpPr>
          <p:cNvPr id="6" name="Textfeld 5"/>
          <p:cNvSpPr txBox="1"/>
          <p:nvPr/>
        </p:nvSpPr>
        <p:spPr>
          <a:xfrm>
            <a:off x="1219792" y="3678591"/>
            <a:ext cx="3186706" cy="830997"/>
          </a:xfrm>
          <a:prstGeom prst="rect">
            <a:avLst/>
          </a:prstGeom>
          <a:noFill/>
        </p:spPr>
        <p:txBody>
          <a:bodyPr wrap="none" rtlCol="0">
            <a:spAutoFit/>
          </a:bodyPr>
          <a:lstStyle/>
          <a:p>
            <a:pPr algn="ctr"/>
            <a:r>
              <a:rPr lang="de-DE" sz="2400" b="1" dirty="0" err="1"/>
              <a:t>MagneticallyTunable</a:t>
            </a:r>
            <a:endParaRPr lang="de-DE" sz="2400" b="1" dirty="0"/>
          </a:p>
          <a:p>
            <a:pPr algn="ctr"/>
            <a:r>
              <a:rPr lang="de-DE" sz="2400" b="1" dirty="0"/>
              <a:t> </a:t>
            </a:r>
            <a:r>
              <a:rPr lang="de-DE" sz="2400" b="1" dirty="0" err="1"/>
              <a:t>Photonic</a:t>
            </a:r>
            <a:r>
              <a:rPr lang="de-DE" sz="2400" b="1" dirty="0"/>
              <a:t> </a:t>
            </a:r>
            <a:r>
              <a:rPr lang="de-DE" sz="2400" b="1" dirty="0" err="1"/>
              <a:t>crystals</a:t>
            </a:r>
            <a:r>
              <a:rPr lang="de-DE" sz="2400" b="1" dirty="0"/>
              <a:t> </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2210669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a:xfrm>
            <a:off x="0" y="8626"/>
            <a:ext cx="7545388" cy="839788"/>
          </a:xfrm>
        </p:spPr>
        <p:txBody>
          <a:bodyPr/>
          <a:lstStyle/>
          <a:p>
            <a:pPr marL="85725" algn="l"/>
            <a:r>
              <a:rPr lang="de-DE" sz="2800" b="0" dirty="0"/>
              <a:t>Motivation: </a:t>
            </a:r>
            <a:r>
              <a:rPr lang="de-DE" sz="2800" b="0" dirty="0" err="1"/>
              <a:t>Designing</a:t>
            </a:r>
            <a:r>
              <a:rPr lang="de-DE" sz="2800" b="0" dirty="0"/>
              <a:t> </a:t>
            </a:r>
            <a:r>
              <a:rPr lang="de-DE" sz="2800" b="0" dirty="0" err="1"/>
              <a:t>new</a:t>
            </a:r>
            <a:r>
              <a:rPr lang="de-DE" sz="2800" b="0" dirty="0"/>
              <a:t> Materials</a:t>
            </a:r>
          </a:p>
        </p:txBody>
      </p:sp>
      <p:pic>
        <p:nvPicPr>
          <p:cNvPr id="135" name="Picture 2"/>
          <p:cNvPicPr>
            <a:picLocks noChangeAspect="1" noChangeArrowheads="1"/>
          </p:cNvPicPr>
          <p:nvPr/>
        </p:nvPicPr>
        <p:blipFill>
          <a:blip r:embed="rId3" cstate="print"/>
          <a:srcRect/>
          <a:stretch>
            <a:fillRect/>
          </a:stretch>
        </p:blipFill>
        <p:spPr bwMode="auto">
          <a:xfrm>
            <a:off x="198990" y="1054148"/>
            <a:ext cx="8886457" cy="5055752"/>
          </a:xfrm>
          <a:prstGeom prst="rect">
            <a:avLst/>
          </a:prstGeom>
          <a:noFill/>
          <a:ln w="9525">
            <a:noFill/>
            <a:miter lim="800000"/>
            <a:headEnd/>
            <a:tailEnd/>
          </a:ln>
        </p:spPr>
      </p:pic>
      <p:sp>
        <p:nvSpPr>
          <p:cNvPr id="2" name="Textfeld 1"/>
          <p:cNvSpPr txBox="1"/>
          <p:nvPr/>
        </p:nvSpPr>
        <p:spPr>
          <a:xfrm>
            <a:off x="901700" y="5752068"/>
            <a:ext cx="3136900" cy="830997"/>
          </a:xfrm>
          <a:prstGeom prst="rect">
            <a:avLst/>
          </a:prstGeom>
          <a:noFill/>
          <a:ln w="34925">
            <a:solidFill>
              <a:schemeClr val="accent1"/>
            </a:solidFill>
          </a:ln>
        </p:spPr>
        <p:txBody>
          <a:bodyPr wrap="square" rtlCol="0">
            <a:spAutoFit/>
          </a:bodyPr>
          <a:lstStyle/>
          <a:p>
            <a:pPr algn="ctr"/>
            <a:r>
              <a:rPr lang="de-DE" sz="2400" b="1" dirty="0" err="1">
                <a:effectLst>
                  <a:outerShdw blurRad="38100" dist="38100" dir="2700000" algn="tl">
                    <a:srgbClr val="000000">
                      <a:alpha val="43137"/>
                    </a:srgbClr>
                  </a:outerShdw>
                </a:effectLst>
              </a:rPr>
              <a:t>Structural</a:t>
            </a:r>
            <a:r>
              <a:rPr lang="de-DE" sz="2400" b="1" dirty="0">
                <a:effectLst>
                  <a:outerShdw blurRad="38100" dist="38100" dir="2700000" algn="tl">
                    <a:srgbClr val="000000">
                      <a:alpha val="43137"/>
                    </a:srgbClr>
                  </a:outerShdw>
                </a:effectLst>
              </a:rPr>
              <a:t> </a:t>
            </a:r>
            <a:r>
              <a:rPr lang="de-DE" sz="2400" b="1" dirty="0" err="1">
                <a:effectLst>
                  <a:outerShdw blurRad="38100" dist="38100" dir="2700000" algn="tl">
                    <a:srgbClr val="000000">
                      <a:alpha val="43137"/>
                    </a:srgbClr>
                  </a:outerShdw>
                </a:effectLst>
              </a:rPr>
              <a:t>Transformations</a:t>
            </a:r>
            <a:r>
              <a:rPr lang="de-DE" sz="2400" b="1" dirty="0">
                <a:effectLst>
                  <a:outerShdw blurRad="38100" dist="38100" dir="2700000" algn="tl">
                    <a:srgbClr val="000000">
                      <a:alpha val="43137"/>
                    </a:srgbClr>
                  </a:outerShdw>
                </a:effectLst>
              </a:rPr>
              <a:t> ?</a:t>
            </a:r>
          </a:p>
        </p:txBody>
      </p:sp>
      <p:sp>
        <p:nvSpPr>
          <p:cNvPr id="3" name="Datumsplatzhalter 2"/>
          <p:cNvSpPr>
            <a:spLocks noGrp="1"/>
          </p:cNvSpPr>
          <p:nvPr>
            <p:ph type="dt" sz="half" idx="2"/>
          </p:nvPr>
        </p:nvSpPr>
        <p:spPr/>
        <p:txBody>
          <a:bodyPr/>
          <a:lstStyle/>
          <a:p>
            <a:fld id="{0338EC84-D476-4F07-A870-A5746F0775F1}" type="datetime1">
              <a:rPr lang="de-DE" smtClean="0"/>
              <a:pPr/>
              <a:t>30.06.22</a:t>
            </a:fld>
            <a:r>
              <a:rPr lang="de-DE" dirty="0"/>
              <a:t> / </a:t>
            </a:r>
            <a:fld id="{D11982DD-923D-4490-B400-9E6FF9C0DB46}" type="slidenum">
              <a:rPr lang="de-DE" smtClean="0"/>
              <a:pPr/>
              <a:t>16</a:t>
            </a:fld>
            <a:endParaRPr lang="de-DE" dirty="0"/>
          </a:p>
        </p:txBody>
      </p:sp>
    </p:spTree>
    <p:extLst>
      <p:ext uri="{BB962C8B-B14F-4D97-AF65-F5344CB8AC3E}">
        <p14:creationId xmlns:p14="http://schemas.microsoft.com/office/powerpoint/2010/main" val="285576312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22" name="Object 10"/>
          <p:cNvGraphicFramePr>
            <a:graphicFrameLocks noChangeAspect="1"/>
          </p:cNvGraphicFramePr>
          <p:nvPr/>
        </p:nvGraphicFramePr>
        <p:xfrm>
          <a:off x="-5853113" y="2968625"/>
          <a:ext cx="2251075" cy="800100"/>
        </p:xfrm>
        <a:graphic>
          <a:graphicData uri="http://schemas.openxmlformats.org/presentationml/2006/ole">
            <mc:AlternateContent xmlns:mc="http://schemas.openxmlformats.org/markup-compatibility/2006">
              <mc:Choice xmlns:v="urn:schemas-microsoft-com:vml" Requires="v">
                <p:oleObj spid="_x0000_s222212" name="Formel" r:id="rId4" imgW="1104840" imgH="393480" progId="Equation.3">
                  <p:embed/>
                </p:oleObj>
              </mc:Choice>
              <mc:Fallback>
                <p:oleObj name="Formel" r:id="rId4" imgW="1104840" imgH="393480" progId="Equation.3">
                  <p:embed/>
                  <p:pic>
                    <p:nvPicPr>
                      <p:cNvPr id="64522"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113" y="2968625"/>
                        <a:ext cx="2251075"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Titel 28"/>
          <p:cNvSpPr>
            <a:spLocks noGrp="1"/>
          </p:cNvSpPr>
          <p:nvPr>
            <p:ph type="title"/>
          </p:nvPr>
        </p:nvSpPr>
        <p:spPr>
          <a:xfrm>
            <a:off x="-4762" y="0"/>
            <a:ext cx="9144000" cy="839096"/>
          </a:xfrm>
        </p:spPr>
        <p:txBody>
          <a:bodyPr/>
          <a:lstStyle/>
          <a:p>
            <a:r>
              <a:rPr lang="de-DE" sz="3200" b="1" dirty="0" err="1">
                <a:solidFill>
                  <a:schemeClr val="bg1"/>
                </a:solidFill>
              </a:rPr>
              <a:t>Modulating</a:t>
            </a:r>
            <a:r>
              <a:rPr lang="de-DE" sz="3200" b="1" dirty="0">
                <a:solidFill>
                  <a:schemeClr val="bg1"/>
                </a:solidFill>
              </a:rPr>
              <a:t> </a:t>
            </a:r>
            <a:r>
              <a:rPr lang="de-DE" sz="3200" b="1" dirty="0" err="1">
                <a:solidFill>
                  <a:schemeClr val="bg1"/>
                </a:solidFill>
              </a:rPr>
              <a:t>magnetism</a:t>
            </a:r>
            <a:r>
              <a:rPr lang="de-DE" sz="3200" b="1" dirty="0">
                <a:solidFill>
                  <a:schemeClr val="bg1"/>
                </a:solidFill>
              </a:rPr>
              <a:t> </a:t>
            </a:r>
            <a:r>
              <a:rPr lang="de-DE" sz="3200" b="1" dirty="0" err="1">
                <a:solidFill>
                  <a:schemeClr val="bg1"/>
                </a:solidFill>
              </a:rPr>
              <a:t>with</a:t>
            </a:r>
            <a:r>
              <a:rPr lang="de-DE" sz="3200" b="1" dirty="0">
                <a:solidFill>
                  <a:schemeClr val="bg1"/>
                </a:solidFill>
              </a:rPr>
              <a:t> light </a:t>
            </a:r>
          </a:p>
        </p:txBody>
      </p:sp>
      <p:sp>
        <p:nvSpPr>
          <p:cNvPr id="26" name="Foliennummernplatzhalter 25"/>
          <p:cNvSpPr>
            <a:spLocks noGrp="1"/>
          </p:cNvSpPr>
          <p:nvPr>
            <p:ph type="sldNum" sz="quarter" idx="4294967295"/>
          </p:nvPr>
        </p:nvSpPr>
        <p:spPr/>
        <p:txBody>
          <a:bodyPr/>
          <a:lstStyle/>
          <a:p>
            <a:endParaRPr lang="de-DE" dirty="0"/>
          </a:p>
        </p:txBody>
      </p:sp>
      <p:sp>
        <p:nvSpPr>
          <p:cNvPr id="25" name="Fußzeilenplatzhalter 24"/>
          <p:cNvSpPr>
            <a:spLocks noGrp="1"/>
          </p:cNvSpPr>
          <p:nvPr>
            <p:ph type="ftr" sz="quarter" idx="4294967295"/>
          </p:nvPr>
        </p:nvSpPr>
        <p:spPr/>
        <p:txBody>
          <a:bodyPr/>
          <a:lstStyle/>
          <a:p>
            <a:r>
              <a:rPr lang="de-DE" dirty="0"/>
              <a:t>2</a:t>
            </a:r>
          </a:p>
        </p:txBody>
      </p:sp>
      <p:sp>
        <p:nvSpPr>
          <p:cNvPr id="3" name="Rechteck 2"/>
          <p:cNvSpPr/>
          <p:nvPr/>
        </p:nvSpPr>
        <p:spPr>
          <a:xfrm>
            <a:off x="3296662" y="6550223"/>
            <a:ext cx="5581464" cy="307777"/>
          </a:xfrm>
          <a:prstGeom prst="rect">
            <a:avLst/>
          </a:prstGeom>
        </p:spPr>
        <p:txBody>
          <a:bodyPr wrap="none">
            <a:spAutoFit/>
          </a:bodyPr>
          <a:lstStyle/>
          <a:p>
            <a:r>
              <a:rPr lang="de-DE" sz="1400" dirty="0"/>
              <a:t>M. </a:t>
            </a:r>
            <a:r>
              <a:rPr lang="de-DE" sz="1400" dirty="0" err="1"/>
              <a:t>Comesana-Hermo</a:t>
            </a:r>
            <a:r>
              <a:rPr lang="de-DE" sz="1400" dirty="0"/>
              <a:t> et al. </a:t>
            </a:r>
            <a:r>
              <a:rPr lang="de-DE" sz="1400" dirty="0" err="1"/>
              <a:t>ChemPhysChem</a:t>
            </a:r>
            <a:r>
              <a:rPr lang="de-DE" sz="1400" dirty="0"/>
              <a:t> </a:t>
            </a:r>
            <a:r>
              <a:rPr lang="de-DE" sz="1400" b="1" dirty="0"/>
              <a:t>12</a:t>
            </a:r>
            <a:r>
              <a:rPr lang="de-DE" sz="1400" dirty="0"/>
              <a:t> (2011) 2915 – 2919</a:t>
            </a:r>
          </a:p>
        </p:txBody>
      </p:sp>
      <p:pic>
        <p:nvPicPr>
          <p:cNvPr id="12" name="7 Imagen" descr="Picture42.png"/>
          <p:cNvPicPr>
            <a:picLocks noChangeAspect="1"/>
          </p:cNvPicPr>
          <p:nvPr/>
        </p:nvPicPr>
        <p:blipFill>
          <a:blip r:embed="rId6"/>
          <a:stretch>
            <a:fillRect/>
          </a:stretch>
        </p:blipFill>
        <p:spPr>
          <a:xfrm>
            <a:off x="0" y="2851102"/>
            <a:ext cx="4524557" cy="3505248"/>
          </a:xfrm>
          <a:prstGeom prst="rect">
            <a:avLst/>
          </a:prstGeom>
        </p:spPr>
      </p:pic>
      <p:graphicFrame>
        <p:nvGraphicFramePr>
          <p:cNvPr id="13" name="Object 5"/>
          <p:cNvGraphicFramePr>
            <a:graphicFrameLocks noChangeAspect="1"/>
          </p:cNvGraphicFramePr>
          <p:nvPr/>
        </p:nvGraphicFramePr>
        <p:xfrm>
          <a:off x="5094514" y="4533194"/>
          <a:ext cx="2612572" cy="1555072"/>
        </p:xfrm>
        <a:graphic>
          <a:graphicData uri="http://schemas.openxmlformats.org/presentationml/2006/ole">
            <mc:AlternateContent xmlns:mc="http://schemas.openxmlformats.org/markup-compatibility/2006">
              <mc:Choice xmlns:v="urn:schemas-microsoft-com:vml" Requires="v">
                <p:oleObj spid="_x0000_s222213" name="CS ChemDraw Drawing" r:id="rId7" imgW="3259472" imgH="1939857" progId="ChemDraw.Document.6.0">
                  <p:embed/>
                </p:oleObj>
              </mc:Choice>
              <mc:Fallback>
                <p:oleObj name="CS ChemDraw Drawing" r:id="rId7" imgW="3259472" imgH="1939857" progId="ChemDraw.Document.6.0">
                  <p:embed/>
                  <p:pic>
                    <p:nvPicPr>
                      <p:cNvPr id="1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4514" y="4533194"/>
                        <a:ext cx="2612572" cy="1555072"/>
                      </a:xfrm>
                      <a:prstGeom prst="rect">
                        <a:avLst/>
                      </a:prstGeom>
                      <a:noFill/>
                      <a:ln>
                        <a:noFill/>
                      </a:ln>
                      <a:effectLst/>
                    </p:spPr>
                  </p:pic>
                </p:oleObj>
              </mc:Fallback>
            </mc:AlternateContent>
          </a:graphicData>
        </a:graphic>
      </p:graphicFrame>
      <p:sp>
        <p:nvSpPr>
          <p:cNvPr id="15" name="9 CuadroTexto"/>
          <p:cNvSpPr txBox="1"/>
          <p:nvPr/>
        </p:nvSpPr>
        <p:spPr>
          <a:xfrm>
            <a:off x="4412343" y="2960282"/>
            <a:ext cx="2660215" cy="1200329"/>
          </a:xfrm>
          <a:prstGeom prst="rect">
            <a:avLst/>
          </a:prstGeom>
          <a:noFill/>
        </p:spPr>
        <p:txBody>
          <a:bodyPr wrap="none" rtlCol="0">
            <a:spAutoFit/>
          </a:bodyPr>
          <a:lstStyle/>
          <a:p>
            <a:pPr algn="ctr"/>
            <a:r>
              <a:rPr lang="en-US" u="sng" dirty="0" err="1"/>
              <a:t>Rhodamine</a:t>
            </a:r>
            <a:r>
              <a:rPr lang="en-US" u="sng" dirty="0"/>
              <a:t> B</a:t>
            </a:r>
          </a:p>
          <a:p>
            <a:r>
              <a:rPr lang="en-US" dirty="0"/>
              <a:t>- Well studied molecule</a:t>
            </a:r>
          </a:p>
          <a:p>
            <a:r>
              <a:rPr lang="en-US" dirty="0"/>
              <a:t>- High emission efficiency</a:t>
            </a:r>
          </a:p>
          <a:p>
            <a:r>
              <a:rPr lang="en-US" dirty="0"/>
              <a:t>- Low </a:t>
            </a:r>
            <a:r>
              <a:rPr lang="en-US" dirty="0" err="1"/>
              <a:t>photobleaching</a:t>
            </a:r>
            <a:endParaRPr lang="en-US" dirty="0"/>
          </a:p>
        </p:txBody>
      </p:sp>
      <p:sp>
        <p:nvSpPr>
          <p:cNvPr id="16" name="10 CuadroTexto"/>
          <p:cNvSpPr txBox="1"/>
          <p:nvPr/>
        </p:nvSpPr>
        <p:spPr>
          <a:xfrm>
            <a:off x="482544" y="1410280"/>
            <a:ext cx="5032211" cy="923330"/>
          </a:xfrm>
          <a:prstGeom prst="rect">
            <a:avLst/>
          </a:prstGeom>
          <a:noFill/>
        </p:spPr>
        <p:txBody>
          <a:bodyPr wrap="none" rtlCol="0">
            <a:spAutoFit/>
          </a:bodyPr>
          <a:lstStyle/>
          <a:p>
            <a:r>
              <a:rPr lang="en-US" u="sng" dirty="0"/>
              <a:t>Advantages of organic fluorescent molecules:</a:t>
            </a:r>
          </a:p>
          <a:p>
            <a:r>
              <a:rPr lang="en-US" dirty="0"/>
              <a:t>1- Stabilization of the NPs</a:t>
            </a:r>
          </a:p>
          <a:p>
            <a:r>
              <a:rPr lang="en-US" dirty="0"/>
              <a:t>2- Direct chemical interaction between dye and NP</a:t>
            </a:r>
          </a:p>
        </p:txBody>
      </p:sp>
      <p:sp>
        <p:nvSpPr>
          <p:cNvPr id="17" name="11 CuadroTexto"/>
          <p:cNvSpPr txBox="1"/>
          <p:nvPr/>
        </p:nvSpPr>
        <p:spPr>
          <a:xfrm>
            <a:off x="482544" y="1019142"/>
            <a:ext cx="4864280" cy="369332"/>
          </a:xfrm>
          <a:prstGeom prst="rect">
            <a:avLst/>
          </a:prstGeom>
          <a:noFill/>
        </p:spPr>
        <p:txBody>
          <a:bodyPr wrap="none" rtlCol="0">
            <a:spAutoFit/>
          </a:bodyPr>
          <a:lstStyle/>
          <a:p>
            <a:r>
              <a:rPr lang="en-US" u="sng" dirty="0"/>
              <a:t>Synthesis of small NPs (high surface/volume ratio)</a:t>
            </a:r>
          </a:p>
        </p:txBody>
      </p:sp>
      <p:pic>
        <p:nvPicPr>
          <p:cNvPr id="18" name="18 Imagen" descr="Imagen9.png"/>
          <p:cNvPicPr>
            <a:picLocks noChangeAspect="1"/>
          </p:cNvPicPr>
          <p:nvPr/>
        </p:nvPicPr>
        <p:blipFill>
          <a:blip r:embed="rId9"/>
          <a:stretch>
            <a:fillRect/>
          </a:stretch>
        </p:blipFill>
        <p:spPr>
          <a:xfrm>
            <a:off x="5602031" y="2204389"/>
            <a:ext cx="3260368" cy="1956222"/>
          </a:xfrm>
          <a:prstGeom prst="rect">
            <a:avLst/>
          </a:prstGeom>
        </p:spPr>
      </p:pic>
    </p:spTree>
    <p:extLst>
      <p:ext uri="{BB962C8B-B14F-4D97-AF65-F5344CB8AC3E}">
        <p14:creationId xmlns:p14="http://schemas.microsoft.com/office/powerpoint/2010/main" val="209149805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el 28"/>
          <p:cNvSpPr>
            <a:spLocks noGrp="1"/>
          </p:cNvSpPr>
          <p:nvPr>
            <p:ph type="title"/>
          </p:nvPr>
        </p:nvSpPr>
        <p:spPr>
          <a:xfrm>
            <a:off x="-4762" y="0"/>
            <a:ext cx="9144000" cy="839096"/>
          </a:xfrm>
        </p:spPr>
        <p:txBody>
          <a:bodyPr/>
          <a:lstStyle/>
          <a:p>
            <a:r>
              <a:rPr lang="de-DE" sz="3200" b="1" dirty="0">
                <a:solidFill>
                  <a:schemeClr val="bg1"/>
                </a:solidFill>
              </a:rPr>
              <a:t>Rhodamine B @ Co : Synthesis</a:t>
            </a:r>
          </a:p>
        </p:txBody>
      </p:sp>
      <p:sp>
        <p:nvSpPr>
          <p:cNvPr id="26" name="Foliennummernplatzhalter 25"/>
          <p:cNvSpPr>
            <a:spLocks noGrp="1"/>
          </p:cNvSpPr>
          <p:nvPr>
            <p:ph type="sldNum" sz="quarter" idx="4294967295"/>
          </p:nvPr>
        </p:nvSpPr>
        <p:spPr/>
        <p:txBody>
          <a:bodyPr/>
          <a:lstStyle/>
          <a:p>
            <a:fld id="{BCF07C9E-DCFE-4466-90DB-DED72908EED6}" type="slidenum">
              <a:rPr lang="de-DE" smtClean="0"/>
              <a:pPr/>
              <a:t>18</a:t>
            </a:fld>
            <a:endParaRPr lang="de-DE" dirty="0"/>
          </a:p>
        </p:txBody>
      </p:sp>
      <p:sp>
        <p:nvSpPr>
          <p:cNvPr id="25" name="Fußzeilenplatzhalter 24"/>
          <p:cNvSpPr>
            <a:spLocks noGrp="1"/>
          </p:cNvSpPr>
          <p:nvPr>
            <p:ph type="ftr" sz="quarter" idx="4294967295"/>
          </p:nvPr>
        </p:nvSpPr>
        <p:spPr/>
        <p:txBody>
          <a:bodyPr/>
          <a:lstStyle/>
          <a:p>
            <a:r>
              <a:rPr lang="de-DE" dirty="0"/>
              <a:t>20110927, www.uni-due.de/agfarle</a:t>
            </a:r>
          </a:p>
        </p:txBody>
      </p:sp>
      <p:sp>
        <p:nvSpPr>
          <p:cNvPr id="3" name="Rechteck 2"/>
          <p:cNvSpPr/>
          <p:nvPr/>
        </p:nvSpPr>
        <p:spPr>
          <a:xfrm>
            <a:off x="3296662" y="6550223"/>
            <a:ext cx="5581464" cy="307777"/>
          </a:xfrm>
          <a:prstGeom prst="rect">
            <a:avLst/>
          </a:prstGeom>
        </p:spPr>
        <p:txBody>
          <a:bodyPr wrap="none">
            <a:spAutoFit/>
          </a:bodyPr>
          <a:lstStyle/>
          <a:p>
            <a:r>
              <a:rPr lang="de-DE" sz="1400" dirty="0"/>
              <a:t>M. </a:t>
            </a:r>
            <a:r>
              <a:rPr lang="de-DE" sz="1400" dirty="0" err="1"/>
              <a:t>Comesana-Hermo</a:t>
            </a:r>
            <a:r>
              <a:rPr lang="de-DE" sz="1400" dirty="0"/>
              <a:t> et al. </a:t>
            </a:r>
            <a:r>
              <a:rPr lang="de-DE" sz="1400" dirty="0" err="1"/>
              <a:t>ChemPhysChem</a:t>
            </a:r>
            <a:r>
              <a:rPr lang="de-DE" sz="1400" dirty="0"/>
              <a:t> </a:t>
            </a:r>
            <a:r>
              <a:rPr lang="de-DE" sz="1400" b="1" dirty="0"/>
              <a:t>12</a:t>
            </a:r>
            <a:r>
              <a:rPr lang="de-DE" sz="1400" dirty="0"/>
              <a:t> (2011) 2915 – 2919</a:t>
            </a:r>
          </a:p>
        </p:txBody>
      </p:sp>
      <p:sp>
        <p:nvSpPr>
          <p:cNvPr id="4" name="Rechteck 3"/>
          <p:cNvSpPr/>
          <p:nvPr/>
        </p:nvSpPr>
        <p:spPr>
          <a:xfrm>
            <a:off x="155721" y="842400"/>
            <a:ext cx="4572000" cy="584775"/>
          </a:xfrm>
          <a:prstGeom prst="rect">
            <a:avLst/>
          </a:prstGeom>
        </p:spPr>
        <p:txBody>
          <a:bodyPr>
            <a:spAutoFit/>
          </a:bodyPr>
          <a:lstStyle/>
          <a:p>
            <a:r>
              <a:rPr lang="de-DE" sz="1600" dirty="0" err="1"/>
              <a:t>Fluorescent</a:t>
            </a:r>
            <a:r>
              <a:rPr lang="de-DE" sz="1600" dirty="0"/>
              <a:t> </a:t>
            </a:r>
            <a:r>
              <a:rPr lang="de-DE" sz="1600" dirty="0" err="1"/>
              <a:t>organic</a:t>
            </a:r>
            <a:r>
              <a:rPr lang="de-DE" sz="1600" dirty="0"/>
              <a:t> </a:t>
            </a:r>
            <a:r>
              <a:rPr lang="de-DE" sz="1600" dirty="0" err="1"/>
              <a:t>dye</a:t>
            </a:r>
            <a:r>
              <a:rPr lang="de-DE" sz="1600" dirty="0"/>
              <a:t>, Rhodamine B (</a:t>
            </a:r>
            <a:r>
              <a:rPr lang="de-DE" sz="1600" dirty="0" err="1"/>
              <a:t>RhB</a:t>
            </a:r>
            <a:r>
              <a:rPr lang="de-DE" sz="1600" dirty="0"/>
              <a:t>),</a:t>
            </a:r>
          </a:p>
          <a:p>
            <a:r>
              <a:rPr lang="de-DE" sz="1600" dirty="0" err="1"/>
              <a:t>to</a:t>
            </a:r>
            <a:r>
              <a:rPr lang="de-DE" sz="1600" dirty="0"/>
              <a:t> </a:t>
            </a:r>
            <a:r>
              <a:rPr lang="de-DE" sz="1600" dirty="0" err="1"/>
              <a:t>stabilize</a:t>
            </a:r>
            <a:r>
              <a:rPr lang="de-DE" sz="1600" dirty="0"/>
              <a:t> </a:t>
            </a:r>
            <a:r>
              <a:rPr lang="de-DE" sz="1600" dirty="0" err="1"/>
              <a:t>cobalt</a:t>
            </a:r>
            <a:r>
              <a:rPr lang="de-DE" sz="1600" dirty="0"/>
              <a:t> NCs</a:t>
            </a:r>
          </a:p>
        </p:txBody>
      </p:sp>
      <p:grpSp>
        <p:nvGrpSpPr>
          <p:cNvPr id="12" name="Group 6"/>
          <p:cNvGrpSpPr/>
          <p:nvPr/>
        </p:nvGrpSpPr>
        <p:grpSpPr>
          <a:xfrm>
            <a:off x="557597" y="3227701"/>
            <a:ext cx="3768248" cy="2867367"/>
            <a:chOff x="1405157" y="1069975"/>
            <a:chExt cx="6317003" cy="4720833"/>
          </a:xfrm>
        </p:grpSpPr>
        <p:pic>
          <p:nvPicPr>
            <p:cNvPr id="13" name="Picture 3" descr="F:\Tesis\toulouse May 2010\Small particles with RhodamineB\TEM\Particules avec 1eq Co(cod)+ 0.2eqRhodB\M36\M36-5 [1].tif"/>
            <p:cNvPicPr>
              <a:picLocks noChangeAspect="1" noChangeArrowheads="1"/>
            </p:cNvPicPr>
            <p:nvPr/>
          </p:nvPicPr>
          <p:blipFill>
            <a:blip r:embed="rId4" cstate="print"/>
            <a:srcRect/>
            <a:stretch>
              <a:fillRect/>
            </a:stretch>
          </p:blipFill>
          <p:spPr bwMode="auto">
            <a:xfrm>
              <a:off x="1405157" y="1069975"/>
              <a:ext cx="6291262" cy="4718050"/>
            </a:xfrm>
            <a:prstGeom prst="rect">
              <a:avLst/>
            </a:prstGeom>
            <a:noFill/>
          </p:spPr>
        </p:pic>
        <p:sp>
          <p:nvSpPr>
            <p:cNvPr id="14" name="Rectangle 7"/>
            <p:cNvSpPr/>
            <p:nvPr/>
          </p:nvSpPr>
          <p:spPr>
            <a:xfrm>
              <a:off x="6012160" y="5301208"/>
              <a:ext cx="1710000" cy="48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50 </a:t>
              </a:r>
              <a:r>
                <a:rPr lang="es-ES" sz="1400" dirty="0" err="1">
                  <a:solidFill>
                    <a:sysClr val="windowText" lastClr="000000"/>
                  </a:solidFill>
                </a:rPr>
                <a:t>nm</a:t>
              </a:r>
              <a:endParaRPr lang="en-US" sz="1400" dirty="0">
                <a:solidFill>
                  <a:sysClr val="windowText" lastClr="000000"/>
                </a:solidFill>
              </a:endParaRPr>
            </a:p>
          </p:txBody>
        </p:sp>
        <p:cxnSp>
          <p:nvCxnSpPr>
            <p:cNvPr id="15" name="Straight Connector 8"/>
            <p:cNvCxnSpPr/>
            <p:nvPr/>
          </p:nvCxnSpPr>
          <p:spPr>
            <a:xfrm>
              <a:off x="6156176" y="5373216"/>
              <a:ext cx="140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22 Rectángulo"/>
          <p:cNvSpPr/>
          <p:nvPr/>
        </p:nvSpPr>
        <p:spPr>
          <a:xfrm>
            <a:off x="7278029" y="3806751"/>
            <a:ext cx="1865971" cy="584775"/>
          </a:xfrm>
          <a:prstGeom prst="rect">
            <a:avLst/>
          </a:prstGeom>
        </p:spPr>
        <p:txBody>
          <a:bodyPr wrap="square">
            <a:spAutoFit/>
          </a:bodyPr>
          <a:lstStyle/>
          <a:p>
            <a:r>
              <a:rPr lang="es-ES" sz="1600" dirty="0" err="1"/>
              <a:t>Diameter</a:t>
            </a:r>
            <a:r>
              <a:rPr lang="es-ES" sz="1600" dirty="0"/>
              <a:t>=3.8 </a:t>
            </a:r>
            <a:r>
              <a:rPr lang="es-ES" sz="1600" dirty="0" err="1"/>
              <a:t>nm</a:t>
            </a:r>
            <a:endParaRPr lang="es-ES" sz="1600" dirty="0"/>
          </a:p>
          <a:p>
            <a:r>
              <a:rPr lang="el-GR" sz="1600" dirty="0"/>
              <a:t>σ</a:t>
            </a:r>
            <a:r>
              <a:rPr lang="es-ES" sz="1600" dirty="0"/>
              <a:t>=0.6 </a:t>
            </a:r>
            <a:r>
              <a:rPr lang="es-ES" sz="1600" dirty="0" err="1"/>
              <a:t>nm</a:t>
            </a:r>
            <a:endParaRPr lang="es-ES" sz="1600" dirty="0"/>
          </a:p>
        </p:txBody>
      </p:sp>
      <p:graphicFrame>
        <p:nvGraphicFramePr>
          <p:cNvPr id="17" name="Object 2"/>
          <p:cNvGraphicFramePr>
            <a:graphicFrameLocks noChangeAspect="1"/>
          </p:cNvGraphicFramePr>
          <p:nvPr/>
        </p:nvGraphicFramePr>
        <p:xfrm>
          <a:off x="1042992" y="1385399"/>
          <a:ext cx="2312363" cy="1203802"/>
        </p:xfrm>
        <a:graphic>
          <a:graphicData uri="http://schemas.openxmlformats.org/presentationml/2006/ole">
            <mc:AlternateContent xmlns:mc="http://schemas.openxmlformats.org/markup-compatibility/2006">
              <mc:Choice xmlns:v="urn:schemas-microsoft-com:vml" Requires="v">
                <p:oleObj spid="_x0000_s223237" name="CS ChemDraw Drawing" r:id="rId5" imgW="2209680" imgH="896040" progId="ChemDraw.Document.6.0">
                  <p:embed/>
                </p:oleObj>
              </mc:Choice>
              <mc:Fallback>
                <p:oleObj name="CS ChemDraw Drawing" r:id="rId5" imgW="2209680" imgH="896040" progId="ChemDraw.Document.6.0">
                  <p:embed/>
                  <p:pic>
                    <p:nvPicPr>
                      <p:cNvPr id="1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92" y="1385399"/>
                        <a:ext cx="2312363" cy="1203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TextBox 4"/>
          <p:cNvSpPr txBox="1"/>
          <p:nvPr/>
        </p:nvSpPr>
        <p:spPr>
          <a:xfrm>
            <a:off x="1590971" y="2625714"/>
            <a:ext cx="1483996" cy="369332"/>
          </a:xfrm>
          <a:prstGeom prst="rect">
            <a:avLst/>
          </a:prstGeom>
          <a:noFill/>
        </p:spPr>
        <p:txBody>
          <a:bodyPr wrap="none" rtlCol="0">
            <a:spAutoFit/>
          </a:bodyPr>
          <a:lstStyle/>
          <a:p>
            <a:r>
              <a:rPr lang="es-ES" dirty="0"/>
              <a:t>(1 </a:t>
            </a:r>
            <a:r>
              <a:rPr lang="es-ES" dirty="0" err="1"/>
              <a:t>equivalent</a:t>
            </a:r>
            <a:r>
              <a:rPr lang="es-ES" dirty="0"/>
              <a:t>)</a:t>
            </a:r>
            <a:endParaRPr lang="en-US" dirty="0"/>
          </a:p>
        </p:txBody>
      </p:sp>
      <p:sp>
        <p:nvSpPr>
          <p:cNvPr id="19" name="TextBox 7"/>
          <p:cNvSpPr txBox="1"/>
          <p:nvPr/>
        </p:nvSpPr>
        <p:spPr>
          <a:xfrm>
            <a:off x="3397187" y="1822428"/>
            <a:ext cx="300082" cy="369332"/>
          </a:xfrm>
          <a:prstGeom prst="rect">
            <a:avLst/>
          </a:prstGeom>
          <a:noFill/>
        </p:spPr>
        <p:txBody>
          <a:bodyPr wrap="none" rtlCol="0">
            <a:spAutoFit/>
          </a:bodyPr>
          <a:lstStyle/>
          <a:p>
            <a:r>
              <a:rPr lang="es-ES" dirty="0"/>
              <a:t>+</a:t>
            </a:r>
            <a:endParaRPr lang="en-US" dirty="0"/>
          </a:p>
        </p:txBody>
      </p:sp>
      <p:cxnSp>
        <p:nvCxnSpPr>
          <p:cNvPr id="20" name="Straight Arrow Connector 11"/>
          <p:cNvCxnSpPr/>
          <p:nvPr/>
        </p:nvCxnSpPr>
        <p:spPr>
          <a:xfrm>
            <a:off x="6215085" y="2088510"/>
            <a:ext cx="1650260" cy="158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12"/>
          <p:cNvSpPr txBox="1"/>
          <p:nvPr/>
        </p:nvSpPr>
        <p:spPr>
          <a:xfrm>
            <a:off x="6251598" y="1745200"/>
            <a:ext cx="1462260" cy="369332"/>
          </a:xfrm>
          <a:prstGeom prst="rect">
            <a:avLst/>
          </a:prstGeom>
          <a:noFill/>
        </p:spPr>
        <p:txBody>
          <a:bodyPr wrap="none" rtlCol="0">
            <a:spAutoFit/>
          </a:bodyPr>
          <a:lstStyle/>
          <a:p>
            <a:r>
              <a:rPr lang="es-ES" dirty="0"/>
              <a:t>3 bar H</a:t>
            </a:r>
            <a:r>
              <a:rPr lang="es-ES" baseline="-25000" dirty="0"/>
              <a:t>2</a:t>
            </a:r>
            <a:r>
              <a:rPr lang="es-ES" dirty="0"/>
              <a:t>, 14 h</a:t>
            </a:r>
          </a:p>
        </p:txBody>
      </p:sp>
      <p:sp>
        <p:nvSpPr>
          <p:cNvPr id="22" name="TextBox 14"/>
          <p:cNvSpPr txBox="1"/>
          <p:nvPr/>
        </p:nvSpPr>
        <p:spPr>
          <a:xfrm>
            <a:off x="6215085" y="2041506"/>
            <a:ext cx="1650260" cy="369332"/>
          </a:xfrm>
          <a:prstGeom prst="rect">
            <a:avLst/>
          </a:prstGeom>
          <a:noFill/>
        </p:spPr>
        <p:txBody>
          <a:bodyPr wrap="none" rtlCol="0">
            <a:spAutoFit/>
          </a:bodyPr>
          <a:lstStyle/>
          <a:p>
            <a:r>
              <a:rPr lang="es-ES" dirty="0" err="1"/>
              <a:t>Room</a:t>
            </a:r>
            <a:r>
              <a:rPr lang="es-ES" dirty="0"/>
              <a:t> T, </a:t>
            </a:r>
            <a:r>
              <a:rPr lang="es-ES" dirty="0" err="1"/>
              <a:t>anisole</a:t>
            </a:r>
            <a:endParaRPr lang="en-US" dirty="0"/>
          </a:p>
        </p:txBody>
      </p:sp>
      <p:graphicFrame>
        <p:nvGraphicFramePr>
          <p:cNvPr id="23" name="Object 4"/>
          <p:cNvGraphicFramePr>
            <a:graphicFrameLocks noChangeAspect="1"/>
          </p:cNvGraphicFramePr>
          <p:nvPr/>
        </p:nvGraphicFramePr>
        <p:xfrm>
          <a:off x="3579752" y="1165194"/>
          <a:ext cx="2598820" cy="1546887"/>
        </p:xfrm>
        <a:graphic>
          <a:graphicData uri="http://schemas.openxmlformats.org/presentationml/2006/ole">
            <mc:AlternateContent xmlns:mc="http://schemas.openxmlformats.org/markup-compatibility/2006">
              <mc:Choice xmlns:v="urn:schemas-microsoft-com:vml" Requires="v">
                <p:oleObj spid="_x0000_s223238" name="CS ChemDraw Drawing" r:id="rId7" imgW="3259472" imgH="1939857" progId="ChemDraw.Document.6.0">
                  <p:embed/>
                </p:oleObj>
              </mc:Choice>
              <mc:Fallback>
                <p:oleObj name="CS ChemDraw Drawing" r:id="rId7" imgW="3259472" imgH="1939857" progId="ChemDraw.Document.6.0">
                  <p:embed/>
                  <p:pic>
                    <p:nvPicPr>
                      <p:cNvPr id="23"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9752" y="1165194"/>
                        <a:ext cx="2598820" cy="15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Box 4"/>
          <p:cNvSpPr txBox="1"/>
          <p:nvPr/>
        </p:nvSpPr>
        <p:spPr>
          <a:xfrm>
            <a:off x="4028437" y="2640171"/>
            <a:ext cx="1748492" cy="369332"/>
          </a:xfrm>
          <a:prstGeom prst="rect">
            <a:avLst/>
          </a:prstGeom>
          <a:noFill/>
        </p:spPr>
        <p:txBody>
          <a:bodyPr wrap="none" rtlCol="0">
            <a:spAutoFit/>
          </a:bodyPr>
          <a:lstStyle/>
          <a:p>
            <a:r>
              <a:rPr lang="es-ES" dirty="0"/>
              <a:t>(0.2 </a:t>
            </a:r>
            <a:r>
              <a:rPr lang="es-ES" dirty="0" err="1"/>
              <a:t>equivalents</a:t>
            </a:r>
            <a:r>
              <a:rPr lang="es-ES" dirty="0"/>
              <a:t>)</a:t>
            </a:r>
            <a:endParaRPr lang="en-US" dirty="0"/>
          </a:p>
        </p:txBody>
      </p:sp>
      <p:graphicFrame>
        <p:nvGraphicFramePr>
          <p:cNvPr id="6" name="Objekt 5"/>
          <p:cNvGraphicFramePr>
            <a:graphicFrameLocks noChangeAspect="1"/>
          </p:cNvGraphicFramePr>
          <p:nvPr/>
        </p:nvGraphicFramePr>
        <p:xfrm>
          <a:off x="4010025" y="2809875"/>
          <a:ext cx="5314950" cy="3576638"/>
        </p:xfrm>
        <a:graphic>
          <a:graphicData uri="http://schemas.openxmlformats.org/presentationml/2006/ole">
            <mc:AlternateContent xmlns:mc="http://schemas.openxmlformats.org/markup-compatibility/2006">
              <mc:Choice xmlns:v="urn:schemas-microsoft-com:vml" Requires="v">
                <p:oleObj spid="_x0000_s223239" name="Graph" r:id="rId9" imgW="4145040" imgH="2880360" progId="Origin50.Graph">
                  <p:embed/>
                </p:oleObj>
              </mc:Choice>
              <mc:Fallback>
                <p:oleObj name="Graph" r:id="rId9" imgW="4145040" imgH="2880360" progId="Origin50.Graph">
                  <p:embed/>
                  <p:pic>
                    <p:nvPicPr>
                      <p:cNvPr id="6" name="Objekt 5"/>
                      <p:cNvPicPr>
                        <a:picLocks noChangeAspect="1" noChangeArrowheads="1"/>
                      </p:cNvPicPr>
                      <p:nvPr/>
                    </p:nvPicPr>
                    <p:blipFill>
                      <a:blip r:embed="rId10"/>
                      <a:srcRect/>
                      <a:stretch>
                        <a:fillRect/>
                      </a:stretch>
                    </p:blipFill>
                    <p:spPr bwMode="auto">
                      <a:xfrm>
                        <a:off x="4010025" y="2809875"/>
                        <a:ext cx="5314950"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858754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22" name="Object 10"/>
          <p:cNvGraphicFramePr>
            <a:graphicFrameLocks noChangeAspect="1"/>
          </p:cNvGraphicFramePr>
          <p:nvPr/>
        </p:nvGraphicFramePr>
        <p:xfrm>
          <a:off x="-5853113" y="2968625"/>
          <a:ext cx="2251075" cy="800100"/>
        </p:xfrm>
        <a:graphic>
          <a:graphicData uri="http://schemas.openxmlformats.org/presentationml/2006/ole">
            <mc:AlternateContent xmlns:mc="http://schemas.openxmlformats.org/markup-compatibility/2006">
              <mc:Choice xmlns:v="urn:schemas-microsoft-com:vml" Requires="v">
                <p:oleObj spid="_x0000_s224259" name="Formel" r:id="rId4" imgW="1104840" imgH="393480" progId="Equation.3">
                  <p:embed/>
                </p:oleObj>
              </mc:Choice>
              <mc:Fallback>
                <p:oleObj name="Formel" r:id="rId4" imgW="1104840" imgH="393480" progId="Equation.3">
                  <p:embed/>
                  <p:pic>
                    <p:nvPicPr>
                      <p:cNvPr id="64522"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113" y="2968625"/>
                        <a:ext cx="2251075"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Titel 28"/>
          <p:cNvSpPr>
            <a:spLocks noGrp="1"/>
          </p:cNvSpPr>
          <p:nvPr>
            <p:ph type="title"/>
          </p:nvPr>
        </p:nvSpPr>
        <p:spPr>
          <a:xfrm>
            <a:off x="-4762" y="0"/>
            <a:ext cx="9144000" cy="839096"/>
          </a:xfrm>
        </p:spPr>
        <p:txBody>
          <a:bodyPr/>
          <a:lstStyle/>
          <a:p>
            <a:pPr marL="95250"/>
            <a:r>
              <a:rPr lang="de-DE" sz="2800" b="1" dirty="0">
                <a:solidFill>
                  <a:schemeClr val="bg1"/>
                </a:solidFill>
              </a:rPr>
              <a:t>Rhodamine B @Co: </a:t>
            </a:r>
            <a:r>
              <a:rPr lang="de-DE" sz="2800" b="1" dirty="0" err="1">
                <a:solidFill>
                  <a:schemeClr val="bg1"/>
                </a:solidFill>
              </a:rPr>
              <a:t>Photomagnetic</a:t>
            </a:r>
            <a:r>
              <a:rPr lang="de-DE" sz="2800" b="1" dirty="0">
                <a:solidFill>
                  <a:schemeClr val="bg1"/>
                </a:solidFill>
              </a:rPr>
              <a:t> </a:t>
            </a:r>
            <a:r>
              <a:rPr lang="de-DE" sz="2800" b="1" dirty="0" err="1">
                <a:solidFill>
                  <a:schemeClr val="bg1"/>
                </a:solidFill>
              </a:rPr>
              <a:t>Effect</a:t>
            </a:r>
            <a:r>
              <a:rPr lang="de-DE" sz="2800" b="1" dirty="0">
                <a:solidFill>
                  <a:schemeClr val="bg1"/>
                </a:solidFill>
              </a:rPr>
              <a:t> </a:t>
            </a:r>
          </a:p>
        </p:txBody>
      </p:sp>
      <p:sp>
        <p:nvSpPr>
          <p:cNvPr id="25" name="Fußzeilenplatzhalter 24"/>
          <p:cNvSpPr>
            <a:spLocks noGrp="1"/>
          </p:cNvSpPr>
          <p:nvPr>
            <p:ph type="ftr" sz="quarter" idx="4294967295"/>
          </p:nvPr>
        </p:nvSpPr>
        <p:spPr/>
        <p:txBody>
          <a:bodyPr/>
          <a:lstStyle/>
          <a:p>
            <a:r>
              <a:rPr lang="de-DE" dirty="0"/>
              <a:t>20110927, www.uni-due.de/agfarle</a:t>
            </a:r>
          </a:p>
        </p:txBody>
      </p:sp>
      <p:sp>
        <p:nvSpPr>
          <p:cNvPr id="27" name="18 CuadroTexto"/>
          <p:cNvSpPr txBox="1"/>
          <p:nvPr/>
        </p:nvSpPr>
        <p:spPr>
          <a:xfrm>
            <a:off x="179615" y="851873"/>
            <a:ext cx="4006225" cy="1200329"/>
          </a:xfrm>
          <a:prstGeom prst="rect">
            <a:avLst/>
          </a:prstGeom>
          <a:noFill/>
        </p:spPr>
        <p:txBody>
          <a:bodyPr wrap="none" rtlCol="0">
            <a:spAutoFit/>
          </a:bodyPr>
          <a:lstStyle/>
          <a:p>
            <a:r>
              <a:rPr lang="en-US" b="1" u="sng" dirty="0"/>
              <a:t>Magnetic properties of the sample</a:t>
            </a:r>
          </a:p>
          <a:p>
            <a:r>
              <a:rPr lang="en-US" dirty="0"/>
              <a:t>- M</a:t>
            </a:r>
            <a:r>
              <a:rPr lang="en-US" baseline="-25000" dirty="0"/>
              <a:t>S</a:t>
            </a:r>
            <a:r>
              <a:rPr lang="en-US" dirty="0"/>
              <a:t>= 152 Am</a:t>
            </a:r>
            <a:r>
              <a:rPr lang="en-US" baseline="30000" dirty="0"/>
              <a:t>2</a:t>
            </a:r>
            <a:r>
              <a:rPr lang="en-US" dirty="0"/>
              <a:t>/kg (93.2 % bulk)</a:t>
            </a:r>
          </a:p>
          <a:p>
            <a:r>
              <a:rPr lang="en-US" dirty="0"/>
              <a:t>-No oxidation</a:t>
            </a:r>
          </a:p>
          <a:p>
            <a:r>
              <a:rPr lang="en-US" dirty="0"/>
              <a:t>-T</a:t>
            </a:r>
            <a:r>
              <a:rPr lang="en-US" baseline="-25000" dirty="0"/>
              <a:t>B</a:t>
            </a:r>
            <a:r>
              <a:rPr lang="en-US" dirty="0"/>
              <a:t>= 38 K</a:t>
            </a:r>
          </a:p>
        </p:txBody>
      </p:sp>
      <p:pic>
        <p:nvPicPr>
          <p:cNvPr id="30" name="Picture 23" descr="fig mag irradiation_sample 2"/>
          <p:cNvPicPr/>
          <p:nvPr/>
        </p:nvPicPr>
        <p:blipFill>
          <a:blip r:embed="rId6" cstate="print"/>
          <a:srcRect/>
          <a:stretch>
            <a:fillRect/>
          </a:stretch>
        </p:blipFill>
        <p:spPr bwMode="auto">
          <a:xfrm>
            <a:off x="1062619" y="2070896"/>
            <a:ext cx="6025440" cy="4454586"/>
          </a:xfrm>
          <a:prstGeom prst="rect">
            <a:avLst/>
          </a:prstGeom>
          <a:noFill/>
          <a:ln w="9525">
            <a:noFill/>
            <a:miter lim="800000"/>
            <a:headEnd/>
            <a:tailEnd/>
          </a:ln>
        </p:spPr>
      </p:pic>
      <p:grpSp>
        <p:nvGrpSpPr>
          <p:cNvPr id="31" name="19 Grupo"/>
          <p:cNvGrpSpPr/>
          <p:nvPr/>
        </p:nvGrpSpPr>
        <p:grpSpPr>
          <a:xfrm>
            <a:off x="6155671" y="4206278"/>
            <a:ext cx="2153473" cy="473420"/>
            <a:chOff x="6654036" y="4037966"/>
            <a:chExt cx="2153473" cy="473420"/>
          </a:xfrm>
        </p:grpSpPr>
        <p:sp>
          <p:nvSpPr>
            <p:cNvPr id="32" name="20 CuadroTexto"/>
            <p:cNvSpPr txBox="1"/>
            <p:nvPr/>
          </p:nvSpPr>
          <p:spPr>
            <a:xfrm>
              <a:off x="7127910" y="4037966"/>
              <a:ext cx="1679599" cy="461665"/>
            </a:xfrm>
            <a:prstGeom prst="rect">
              <a:avLst/>
            </a:prstGeom>
            <a:noFill/>
          </p:spPr>
          <p:txBody>
            <a:bodyPr wrap="square" rtlCol="0">
              <a:spAutoFit/>
            </a:bodyPr>
            <a:lstStyle/>
            <a:p>
              <a:r>
                <a:rPr lang="en-US" sz="2400" dirty="0"/>
                <a:t>0.3-0.9 %</a:t>
              </a:r>
            </a:p>
          </p:txBody>
        </p:sp>
        <p:cxnSp>
          <p:nvCxnSpPr>
            <p:cNvPr id="33" name="21 Conector recto de flecha"/>
            <p:cNvCxnSpPr/>
            <p:nvPr/>
          </p:nvCxnSpPr>
          <p:spPr>
            <a:xfrm rot="5400000" flipH="1" flipV="1">
              <a:off x="6426230" y="4265772"/>
              <a:ext cx="4572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22 CuadroTexto"/>
            <p:cNvSpPr txBox="1"/>
            <p:nvPr/>
          </p:nvSpPr>
          <p:spPr>
            <a:xfrm>
              <a:off x="6689754" y="4049721"/>
              <a:ext cx="447558" cy="461665"/>
            </a:xfrm>
            <a:prstGeom prst="rect">
              <a:avLst/>
            </a:prstGeom>
            <a:noFill/>
          </p:spPr>
          <p:txBody>
            <a:bodyPr wrap="none" rtlCol="0">
              <a:spAutoFit/>
            </a:bodyPr>
            <a:lstStyle/>
            <a:p>
              <a:r>
                <a:rPr lang="en-US" sz="2400" dirty="0"/>
                <a:t>M</a:t>
              </a:r>
            </a:p>
          </p:txBody>
        </p:sp>
      </p:grpSp>
      <p:sp>
        <p:nvSpPr>
          <p:cNvPr id="35" name="23 CuadroTexto"/>
          <p:cNvSpPr txBox="1"/>
          <p:nvPr/>
        </p:nvSpPr>
        <p:spPr>
          <a:xfrm>
            <a:off x="6015696" y="4761242"/>
            <a:ext cx="2487348" cy="461665"/>
          </a:xfrm>
          <a:prstGeom prst="rect">
            <a:avLst/>
          </a:prstGeom>
          <a:noFill/>
        </p:spPr>
        <p:txBody>
          <a:bodyPr wrap="none" rtlCol="0">
            <a:spAutoFit/>
          </a:bodyPr>
          <a:lstStyle/>
          <a:p>
            <a:r>
              <a:rPr lang="en-US" sz="2400" dirty="0"/>
              <a:t>Reversible process</a:t>
            </a:r>
          </a:p>
        </p:txBody>
      </p:sp>
      <p:sp>
        <p:nvSpPr>
          <p:cNvPr id="36" name="24 CuadroTexto"/>
          <p:cNvSpPr txBox="1"/>
          <p:nvPr/>
        </p:nvSpPr>
        <p:spPr>
          <a:xfrm>
            <a:off x="4458735" y="990372"/>
            <a:ext cx="4360424" cy="923330"/>
          </a:xfrm>
          <a:prstGeom prst="rect">
            <a:avLst/>
          </a:prstGeom>
          <a:noFill/>
        </p:spPr>
        <p:txBody>
          <a:bodyPr wrap="none" rtlCol="0">
            <a:spAutoFit/>
          </a:bodyPr>
          <a:lstStyle/>
          <a:p>
            <a:r>
              <a:rPr lang="en-US" dirty="0"/>
              <a:t>Radiation: white light (</a:t>
            </a:r>
            <a:r>
              <a:rPr lang="el-GR" dirty="0"/>
              <a:t>λ</a:t>
            </a:r>
            <a:r>
              <a:rPr lang="en-US" dirty="0"/>
              <a:t>: 400-700 nm)</a:t>
            </a:r>
          </a:p>
          <a:p>
            <a:r>
              <a:rPr lang="en-US" dirty="0"/>
              <a:t>Power of the lamp: 50 W</a:t>
            </a:r>
          </a:p>
          <a:p>
            <a:r>
              <a:rPr lang="en-US" dirty="0"/>
              <a:t>Power at the exit of the optical fiber: 12 </a:t>
            </a:r>
            <a:r>
              <a:rPr lang="en-US" dirty="0" err="1"/>
              <a:t>mW</a:t>
            </a:r>
            <a:endParaRPr lang="en-US" dirty="0"/>
          </a:p>
        </p:txBody>
      </p:sp>
      <p:sp>
        <p:nvSpPr>
          <p:cNvPr id="37" name="25 CuadroTexto"/>
          <p:cNvSpPr txBox="1"/>
          <p:nvPr/>
        </p:nvSpPr>
        <p:spPr>
          <a:xfrm>
            <a:off x="2131620" y="2548486"/>
            <a:ext cx="964495" cy="646331"/>
          </a:xfrm>
          <a:prstGeom prst="rect">
            <a:avLst/>
          </a:prstGeom>
          <a:noFill/>
        </p:spPr>
        <p:txBody>
          <a:bodyPr wrap="none" rtlCol="0">
            <a:spAutoFit/>
          </a:bodyPr>
          <a:lstStyle/>
          <a:p>
            <a:r>
              <a:rPr lang="en-US" b="1" dirty="0"/>
              <a:t>10 K</a:t>
            </a:r>
          </a:p>
          <a:p>
            <a:r>
              <a:rPr lang="en-US" b="1" dirty="0" err="1"/>
              <a:t>B</a:t>
            </a:r>
            <a:r>
              <a:rPr lang="en-US" b="1" baseline="-25000" dirty="0" err="1"/>
              <a:t>ext</a:t>
            </a:r>
            <a:r>
              <a:rPr lang="en-US" b="1" dirty="0"/>
              <a:t>= 5 T</a:t>
            </a:r>
          </a:p>
        </p:txBody>
      </p:sp>
      <p:sp>
        <p:nvSpPr>
          <p:cNvPr id="3" name="Rechteck 2"/>
          <p:cNvSpPr/>
          <p:nvPr/>
        </p:nvSpPr>
        <p:spPr>
          <a:xfrm>
            <a:off x="6113101" y="2088104"/>
            <a:ext cx="2886816" cy="523220"/>
          </a:xfrm>
          <a:prstGeom prst="rect">
            <a:avLst/>
          </a:prstGeom>
        </p:spPr>
        <p:txBody>
          <a:bodyPr wrap="none">
            <a:spAutoFit/>
          </a:bodyPr>
          <a:lstStyle/>
          <a:p>
            <a:r>
              <a:rPr lang="de-DE" sz="1400" dirty="0"/>
              <a:t>M. </a:t>
            </a:r>
            <a:r>
              <a:rPr lang="de-DE" sz="1400" dirty="0" err="1"/>
              <a:t>Comesana-Hermo</a:t>
            </a:r>
            <a:r>
              <a:rPr lang="de-DE" sz="1400" dirty="0"/>
              <a:t> et al. </a:t>
            </a:r>
            <a:br>
              <a:rPr lang="de-DE" sz="1400" dirty="0"/>
            </a:br>
            <a:r>
              <a:rPr lang="de-DE" sz="1400" dirty="0" err="1"/>
              <a:t>ChemPhysChem</a:t>
            </a:r>
            <a:r>
              <a:rPr lang="de-DE" sz="1400" dirty="0"/>
              <a:t> </a:t>
            </a:r>
            <a:r>
              <a:rPr lang="de-DE" sz="1400" b="1" dirty="0"/>
              <a:t>12</a:t>
            </a:r>
            <a:r>
              <a:rPr lang="de-DE" sz="1400" dirty="0"/>
              <a:t> (2011) 2915</a:t>
            </a:r>
          </a:p>
        </p:txBody>
      </p:sp>
    </p:spTree>
    <p:extLst>
      <p:ext uri="{BB962C8B-B14F-4D97-AF65-F5344CB8AC3E}">
        <p14:creationId xmlns:p14="http://schemas.microsoft.com/office/powerpoint/2010/main" val="278602643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ChangeArrowheads="1"/>
          </p:cNvSpPr>
          <p:nvPr/>
        </p:nvSpPr>
        <p:spPr bwMode="auto">
          <a:xfrm>
            <a:off x="685800" y="1477433"/>
            <a:ext cx="7772400"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80000"/>
              </a:lnSpc>
              <a:spcBef>
                <a:spcPct val="20000"/>
              </a:spcBef>
              <a:spcAft>
                <a:spcPct val="30000"/>
              </a:spcAft>
              <a:buClr>
                <a:srgbClr val="FF0000"/>
              </a:buClr>
              <a:buFont typeface="Symbol" charset="0"/>
              <a:buChar char="·"/>
              <a:tabLst>
                <a:tab pos="3587750" algn="l"/>
              </a:tabLst>
              <a:defRPr/>
            </a:pPr>
            <a:r>
              <a:rPr lang="en-US" sz="1800" b="1" dirty="0">
                <a:latin typeface="Times" charset="0"/>
                <a:ea typeface="ＭＳ Ｐゴシック" charset="0"/>
              </a:rPr>
              <a:t>IEEE Magnetics Society Home Page: </a:t>
            </a:r>
            <a:r>
              <a:rPr lang="en-US" sz="2000" b="1" i="1" dirty="0" err="1">
                <a:solidFill>
                  <a:srgbClr val="006600"/>
                </a:solidFill>
                <a:latin typeface="Times" charset="0"/>
                <a:ea typeface="ＭＳ Ｐゴシック" charset="0"/>
              </a:rPr>
              <a:t>www.ieeemagnetics.org</a:t>
            </a:r>
            <a:r>
              <a:rPr lang="en-US" sz="1800" b="1" dirty="0">
                <a:latin typeface="Times" charset="0"/>
                <a:ea typeface="ＭＳ Ｐゴシック" charset="0"/>
              </a:rPr>
              <a:t> </a:t>
            </a:r>
          </a:p>
          <a:p>
            <a:pPr marL="742950" lvl="1" indent="-285750" eaLnBrk="1" hangingPunct="1">
              <a:lnSpc>
                <a:spcPct val="80000"/>
              </a:lnSpc>
              <a:spcBef>
                <a:spcPct val="20000"/>
              </a:spcBef>
              <a:buFontTx/>
              <a:buChar char="–"/>
              <a:tabLst>
                <a:tab pos="3587750" algn="l"/>
              </a:tabLst>
              <a:defRPr/>
            </a:pPr>
            <a:r>
              <a:rPr lang="en-US" sz="1600" dirty="0">
                <a:solidFill>
                  <a:schemeClr val="accent2"/>
                </a:solidFill>
                <a:latin typeface="Times" charset="0"/>
                <a:ea typeface="ＭＳ Ｐゴシック" charset="0"/>
              </a:rPr>
              <a:t>3000 full members</a:t>
            </a:r>
          </a:p>
          <a:p>
            <a:pPr marL="742950" lvl="1" indent="-285750" eaLnBrk="1" hangingPunct="1">
              <a:lnSpc>
                <a:spcPct val="80000"/>
              </a:lnSpc>
              <a:spcBef>
                <a:spcPct val="20000"/>
              </a:spcBef>
              <a:buFontTx/>
              <a:buChar char="–"/>
              <a:tabLst>
                <a:tab pos="3587750" algn="l"/>
              </a:tabLst>
              <a:defRPr/>
            </a:pPr>
            <a:r>
              <a:rPr lang="en-US" sz="1600" dirty="0">
                <a:solidFill>
                  <a:schemeClr val="accent2"/>
                </a:solidFill>
                <a:latin typeface="Times" charset="0"/>
                <a:ea typeface="ＭＳ Ｐゴシック" charset="0"/>
              </a:rPr>
              <a:t>300 student members 	</a:t>
            </a:r>
            <a:br>
              <a:rPr lang="en-US" sz="1600" dirty="0">
                <a:solidFill>
                  <a:schemeClr val="accent2"/>
                </a:solidFill>
                <a:latin typeface="Times" charset="0"/>
                <a:ea typeface="ＭＳ Ｐゴシック" charset="0"/>
              </a:rPr>
            </a:br>
            <a:endParaRPr lang="en-US" sz="1600" dirty="0">
              <a:solidFill>
                <a:schemeClr val="accent2"/>
              </a:solidFill>
              <a:latin typeface="Times" charset="0"/>
              <a:ea typeface="ＭＳ Ｐゴシック" charset="0"/>
            </a:endParaRPr>
          </a:p>
          <a:p>
            <a:pPr marL="342900" indent="-342900" eaLnBrk="1" hangingPunct="1">
              <a:lnSpc>
                <a:spcPct val="80000"/>
              </a:lnSpc>
              <a:spcBef>
                <a:spcPct val="20000"/>
              </a:spcBef>
              <a:spcAft>
                <a:spcPct val="30000"/>
              </a:spcAft>
              <a:buClr>
                <a:srgbClr val="FF0000"/>
              </a:buClr>
              <a:buFont typeface="Symbol" charset="0"/>
              <a:buChar char="·"/>
              <a:tabLst>
                <a:tab pos="3587750" algn="l"/>
              </a:tabLst>
              <a:defRPr/>
            </a:pPr>
            <a:r>
              <a:rPr lang="en-US" sz="1800" b="1" dirty="0">
                <a:latin typeface="Times" charset="0"/>
                <a:ea typeface="ＭＳ Ｐゴシック" charset="0"/>
              </a:rPr>
              <a:t>The Society</a:t>
            </a:r>
          </a:p>
          <a:p>
            <a:pPr marL="742950" lvl="1" indent="-285750" eaLnBrk="1" hangingPunct="1">
              <a:lnSpc>
                <a:spcPct val="80000"/>
              </a:lnSpc>
              <a:spcBef>
                <a:spcPct val="20000"/>
              </a:spcBef>
              <a:buFontTx/>
              <a:buChar char="–"/>
              <a:tabLst>
                <a:tab pos="3587750" algn="l"/>
              </a:tabLst>
              <a:defRPr/>
            </a:pPr>
            <a:r>
              <a:rPr lang="en-US" sz="1600" dirty="0">
                <a:solidFill>
                  <a:schemeClr val="accent2"/>
                </a:solidFill>
                <a:latin typeface="Times" charset="0"/>
                <a:ea typeface="ＭＳ Ｐゴシック" charset="0"/>
              </a:rPr>
              <a:t>Conference organization (INTERMAG, MMM, TMRC, etc.)</a:t>
            </a:r>
          </a:p>
          <a:p>
            <a:pPr marL="742950" lvl="1" indent="-285750" eaLnBrk="1" hangingPunct="1">
              <a:lnSpc>
                <a:spcPct val="80000"/>
              </a:lnSpc>
              <a:spcBef>
                <a:spcPct val="20000"/>
              </a:spcBef>
              <a:buFontTx/>
              <a:buChar char="–"/>
              <a:tabLst>
                <a:tab pos="3587750" algn="l"/>
              </a:tabLst>
              <a:defRPr/>
            </a:pPr>
            <a:r>
              <a:rPr lang="en-US" sz="1600" dirty="0">
                <a:solidFill>
                  <a:schemeClr val="accent2"/>
                </a:solidFill>
                <a:latin typeface="Times" charset="0"/>
                <a:ea typeface="ＭＳ Ｐゴシック" charset="0"/>
              </a:rPr>
              <a:t>Student support for conferences</a:t>
            </a:r>
          </a:p>
          <a:p>
            <a:pPr marL="742950" lvl="1" indent="-285750" eaLnBrk="1" hangingPunct="1">
              <a:lnSpc>
                <a:spcPct val="80000"/>
              </a:lnSpc>
              <a:spcBef>
                <a:spcPct val="20000"/>
              </a:spcBef>
              <a:buFontTx/>
              <a:buChar char="–"/>
              <a:tabLst>
                <a:tab pos="3587750" algn="l"/>
              </a:tabLst>
              <a:defRPr/>
            </a:pPr>
            <a:r>
              <a:rPr lang="en-US" sz="1600" dirty="0">
                <a:solidFill>
                  <a:schemeClr val="accent2"/>
                </a:solidFill>
                <a:latin typeface="Times" charset="0"/>
                <a:ea typeface="ＭＳ Ｐゴシック" charset="0"/>
              </a:rPr>
              <a:t>Large conference discounts for members</a:t>
            </a:r>
          </a:p>
          <a:p>
            <a:pPr marL="742950" lvl="1" indent="-285750" eaLnBrk="1" hangingPunct="1">
              <a:lnSpc>
                <a:spcPct val="80000"/>
              </a:lnSpc>
              <a:spcBef>
                <a:spcPct val="20000"/>
              </a:spcBef>
              <a:buFontTx/>
              <a:buChar char="–"/>
              <a:tabLst>
                <a:tab pos="3587750" algn="l"/>
              </a:tabLst>
              <a:defRPr/>
            </a:pPr>
            <a:r>
              <a:rPr lang="en-US" sz="1600" dirty="0">
                <a:solidFill>
                  <a:schemeClr val="accent2"/>
                </a:solidFill>
                <a:latin typeface="Times" charset="0"/>
                <a:ea typeface="ＭＳ Ｐゴシック" charset="0"/>
              </a:rPr>
              <a:t>Graduate Student Summer Schools </a:t>
            </a:r>
            <a:r>
              <a:rPr lang="en-US" sz="1600" b="1" dirty="0">
                <a:solidFill>
                  <a:schemeClr val="accent2"/>
                </a:solidFill>
                <a:latin typeface="Times" charset="0"/>
                <a:ea typeface="ＭＳ Ｐゴシック" charset="0"/>
              </a:rPr>
              <a:t>(June 19-23, 2017 Santander, Spain)</a:t>
            </a:r>
          </a:p>
          <a:p>
            <a:pPr marL="742950" lvl="1" indent="-285750" eaLnBrk="1" hangingPunct="1">
              <a:lnSpc>
                <a:spcPct val="80000"/>
              </a:lnSpc>
              <a:spcBef>
                <a:spcPct val="20000"/>
              </a:spcBef>
              <a:buFontTx/>
              <a:buChar char="–"/>
              <a:tabLst>
                <a:tab pos="3587750" algn="l"/>
              </a:tabLst>
              <a:defRPr/>
            </a:pPr>
            <a:r>
              <a:rPr lang="en-US" sz="1600" dirty="0">
                <a:solidFill>
                  <a:schemeClr val="accent2"/>
                </a:solidFill>
                <a:latin typeface="Times" charset="0"/>
                <a:ea typeface="ＭＳ Ｐゴシック" charset="0"/>
              </a:rPr>
              <a:t>Local chapter activities</a:t>
            </a:r>
          </a:p>
          <a:p>
            <a:pPr marL="742950" lvl="1" indent="-285750" eaLnBrk="1" hangingPunct="1">
              <a:lnSpc>
                <a:spcPct val="80000"/>
              </a:lnSpc>
              <a:spcBef>
                <a:spcPct val="20000"/>
              </a:spcBef>
              <a:buFontTx/>
              <a:buChar char="–"/>
              <a:tabLst>
                <a:tab pos="3587750" algn="l"/>
              </a:tabLst>
              <a:defRPr/>
            </a:pPr>
            <a:r>
              <a:rPr lang="en-US" sz="1600" dirty="0">
                <a:solidFill>
                  <a:schemeClr val="accent2"/>
                </a:solidFill>
                <a:latin typeface="Times" charset="0"/>
                <a:ea typeface="ＭＳ Ｐゴシック" charset="0"/>
              </a:rPr>
              <a:t>Distinguished lectures</a:t>
            </a:r>
          </a:p>
          <a:p>
            <a:pPr marL="342900" indent="-342900" eaLnBrk="1" hangingPunct="1">
              <a:lnSpc>
                <a:spcPct val="80000"/>
              </a:lnSpc>
              <a:spcBef>
                <a:spcPct val="20000"/>
              </a:spcBef>
              <a:spcAft>
                <a:spcPct val="30000"/>
              </a:spcAft>
              <a:buClr>
                <a:srgbClr val="FF0000"/>
              </a:buClr>
              <a:buFont typeface="Symbol" charset="0"/>
              <a:buChar char="·"/>
              <a:tabLst>
                <a:tab pos="3587750" algn="l"/>
              </a:tabLst>
              <a:defRPr/>
            </a:pPr>
            <a:r>
              <a:rPr lang="en-US" sz="1800" b="1" dirty="0">
                <a:latin typeface="Times" charset="0"/>
                <a:ea typeface="ＭＳ Ｐゴシック" charset="0"/>
              </a:rPr>
              <a:t>Journals (Free Electronic Access for Members)</a:t>
            </a:r>
          </a:p>
          <a:p>
            <a:pPr marL="742950" lvl="1" indent="-285750" eaLnBrk="1" hangingPunct="1">
              <a:lnSpc>
                <a:spcPct val="80000"/>
              </a:lnSpc>
              <a:spcBef>
                <a:spcPct val="20000"/>
              </a:spcBef>
              <a:buFontTx/>
              <a:buChar char="–"/>
              <a:tabLst>
                <a:tab pos="3587750" algn="l"/>
              </a:tabLst>
              <a:defRPr/>
            </a:pPr>
            <a:r>
              <a:rPr lang="en-US" sz="1600" i="1" dirty="0">
                <a:solidFill>
                  <a:schemeClr val="accent2"/>
                </a:solidFill>
                <a:latin typeface="Times" charset="0"/>
                <a:ea typeface="ＭＳ Ｐゴシック" charset="0"/>
              </a:rPr>
              <a:t>IEEE Transactions on Magnetics</a:t>
            </a:r>
          </a:p>
          <a:p>
            <a:pPr marL="742950" lvl="1" indent="-285750" eaLnBrk="1" hangingPunct="1">
              <a:lnSpc>
                <a:spcPct val="80000"/>
              </a:lnSpc>
              <a:spcBef>
                <a:spcPct val="20000"/>
              </a:spcBef>
              <a:buFontTx/>
              <a:buChar char="–"/>
              <a:tabLst>
                <a:tab pos="3587750" algn="l"/>
              </a:tabLst>
              <a:defRPr/>
            </a:pPr>
            <a:r>
              <a:rPr lang="en-US" sz="1600" i="1" dirty="0">
                <a:solidFill>
                  <a:schemeClr val="accent2"/>
                </a:solidFill>
                <a:latin typeface="Times" charset="0"/>
                <a:ea typeface="ＭＳ Ｐゴシック" charset="0"/>
              </a:rPr>
              <a:t>IEEE Magnetics Letters</a:t>
            </a:r>
          </a:p>
          <a:p>
            <a:pPr marL="742950" lvl="1" indent="-285750" eaLnBrk="1" hangingPunct="1">
              <a:lnSpc>
                <a:spcPct val="80000"/>
              </a:lnSpc>
              <a:spcBef>
                <a:spcPct val="20000"/>
              </a:spcBef>
              <a:buFontTx/>
              <a:buChar char="–"/>
              <a:tabLst>
                <a:tab pos="3587750" algn="l"/>
              </a:tabLst>
              <a:defRPr/>
            </a:pPr>
            <a:endParaRPr lang="en-US" sz="1800" i="1" dirty="0">
              <a:solidFill>
                <a:schemeClr val="accent2"/>
              </a:solidFill>
              <a:latin typeface="Times" charset="0"/>
              <a:ea typeface="ＭＳ Ｐゴシック" charset="0"/>
            </a:endParaRPr>
          </a:p>
          <a:p>
            <a:pPr marL="342900" indent="-342900" eaLnBrk="1" hangingPunct="1">
              <a:lnSpc>
                <a:spcPct val="80000"/>
              </a:lnSpc>
              <a:spcBef>
                <a:spcPct val="20000"/>
              </a:spcBef>
              <a:spcAft>
                <a:spcPct val="30000"/>
              </a:spcAft>
              <a:buClr>
                <a:srgbClr val="FF0000"/>
              </a:buClr>
              <a:buFont typeface="Symbol" charset="0"/>
              <a:buChar char="·"/>
              <a:tabLst>
                <a:tab pos="3587750" algn="l"/>
              </a:tabLst>
              <a:defRPr/>
            </a:pPr>
            <a:r>
              <a:rPr lang="en-US" sz="1800" b="1" dirty="0">
                <a:latin typeface="Times" charset="0"/>
                <a:ea typeface="ＭＳ Ｐゴシック" charset="0"/>
              </a:rPr>
              <a:t>Online applications for IEEE membership: </a:t>
            </a:r>
            <a:r>
              <a:rPr lang="en-US" sz="1800" b="1" i="1" dirty="0" err="1">
                <a:solidFill>
                  <a:srgbClr val="006600"/>
                </a:solidFill>
                <a:latin typeface="Times" charset="0"/>
                <a:ea typeface="ＭＳ Ｐゴシック" charset="0"/>
              </a:rPr>
              <a:t>www.ieee.org</a:t>
            </a:r>
            <a:r>
              <a:rPr lang="en-US" sz="1800" b="1" i="1" dirty="0">
                <a:solidFill>
                  <a:srgbClr val="006600"/>
                </a:solidFill>
                <a:latin typeface="Times" charset="0"/>
                <a:ea typeface="ＭＳ Ｐゴシック" charset="0"/>
              </a:rPr>
              <a:t>/join</a:t>
            </a:r>
          </a:p>
          <a:p>
            <a:pPr marL="742950" lvl="1" indent="-285750" eaLnBrk="1" hangingPunct="1">
              <a:lnSpc>
                <a:spcPct val="80000"/>
              </a:lnSpc>
              <a:spcBef>
                <a:spcPct val="20000"/>
              </a:spcBef>
              <a:buFontTx/>
              <a:buChar char="–"/>
              <a:tabLst>
                <a:tab pos="3587750" algn="l"/>
              </a:tabLst>
              <a:defRPr/>
            </a:pPr>
            <a:r>
              <a:rPr lang="en-US" sz="1600" dirty="0">
                <a:solidFill>
                  <a:schemeClr val="accent2"/>
                </a:solidFill>
                <a:latin typeface="Times" charset="0"/>
                <a:ea typeface="ＭＳ Ｐゴシック" charset="0"/>
              </a:rPr>
              <a:t>360,000 members </a:t>
            </a:r>
          </a:p>
          <a:p>
            <a:pPr marL="742950" lvl="1" indent="-285750" eaLnBrk="1" hangingPunct="1">
              <a:lnSpc>
                <a:spcPct val="80000"/>
              </a:lnSpc>
              <a:spcBef>
                <a:spcPct val="20000"/>
              </a:spcBef>
              <a:buFontTx/>
              <a:buChar char="–"/>
              <a:tabLst>
                <a:tab pos="3587750" algn="l"/>
              </a:tabLst>
              <a:defRPr/>
            </a:pPr>
            <a:r>
              <a:rPr lang="en-US" sz="1600" dirty="0">
                <a:solidFill>
                  <a:schemeClr val="accent2"/>
                </a:solidFill>
                <a:latin typeface="Times" charset="0"/>
                <a:ea typeface="ＭＳ Ｐゴシック" charset="0"/>
              </a:rPr>
              <a:t>IEEE student membership 	IEEE full membership	</a:t>
            </a:r>
            <a:endParaRPr lang="en-US" sz="1600" i="1" dirty="0">
              <a:solidFill>
                <a:schemeClr val="accent2"/>
              </a:solidFill>
              <a:latin typeface="Times" charset="0"/>
              <a:ea typeface="ＭＳ Ｐゴシック" charset="0"/>
            </a:endParaRPr>
          </a:p>
        </p:txBody>
      </p:sp>
      <p:pic>
        <p:nvPicPr>
          <p:cNvPr id="347139" name="Picture 3" descr="Magnetics Society title"/>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219200" y="139700"/>
            <a:ext cx="6858000" cy="1003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3999" cy="1337733"/>
          </a:xfrm>
          <a:prstGeom prst="rect">
            <a:avLst/>
          </a:prstGeom>
        </p:spPr>
      </p:pic>
    </p:spTree>
    <p:extLst>
      <p:ext uri="{BB962C8B-B14F-4D97-AF65-F5344CB8AC3E}">
        <p14:creationId xmlns:p14="http://schemas.microsoft.com/office/powerpoint/2010/main" val="825936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2"/>
          </p:nvPr>
        </p:nvSpPr>
        <p:spPr/>
        <p:txBody>
          <a:bodyPr/>
          <a:lstStyle/>
          <a:p>
            <a:fld id="{B2AEDB51-C0D6-4B32-AD36-D745AEDEDEC8}" type="datetime1">
              <a:rPr lang="de-DE" smtClean="0"/>
              <a:pPr/>
              <a:t>30.06.22</a:t>
            </a:fld>
            <a:r>
              <a:rPr lang="de-DE"/>
              <a:t> / </a:t>
            </a:r>
            <a:fld id="{D11982DD-923D-4490-B400-9E6FF9C0DB46}" type="slidenum">
              <a:rPr lang="de-DE" smtClean="0"/>
              <a:pPr/>
              <a:t>20</a:t>
            </a:fld>
            <a:endParaRPr lang="de-DE" dirty="0"/>
          </a:p>
        </p:txBody>
      </p:sp>
      <p:sp>
        <p:nvSpPr>
          <p:cNvPr id="4" name="Titel 3"/>
          <p:cNvSpPr>
            <a:spLocks noGrp="1"/>
          </p:cNvSpPr>
          <p:nvPr>
            <p:ph type="title"/>
          </p:nvPr>
        </p:nvSpPr>
        <p:spPr/>
        <p:txBody>
          <a:bodyPr/>
          <a:lstStyle/>
          <a:p>
            <a:r>
              <a:rPr lang="de-DE" dirty="0" err="1"/>
              <a:t>Structure</a:t>
            </a:r>
            <a:r>
              <a:rPr lang="de-DE" dirty="0"/>
              <a:t> </a:t>
            </a:r>
            <a:r>
              <a:rPr lang="de-DE" dirty="0" err="1"/>
              <a:t>and</a:t>
            </a:r>
            <a:r>
              <a:rPr lang="de-DE" dirty="0"/>
              <a:t> </a:t>
            </a:r>
            <a:r>
              <a:rPr lang="de-DE" dirty="0" err="1"/>
              <a:t>shapes</a:t>
            </a:r>
            <a:r>
              <a:rPr lang="de-DE" dirty="0"/>
              <a:t> </a:t>
            </a:r>
            <a:r>
              <a:rPr lang="de-DE" dirty="0" err="1"/>
              <a:t>of</a:t>
            </a:r>
            <a:r>
              <a:rPr lang="de-DE" dirty="0"/>
              <a:t> </a:t>
            </a:r>
            <a:r>
              <a:rPr lang="de-DE" dirty="0" err="1"/>
              <a:t>Nanoparticles</a:t>
            </a:r>
            <a:endParaRPr lang="de-DE" dirty="0"/>
          </a:p>
        </p:txBody>
      </p:sp>
      <p:sp>
        <p:nvSpPr>
          <p:cNvPr id="1137" name="Text Box 25"/>
          <p:cNvSpPr txBox="1">
            <a:spLocks noChangeArrowheads="1"/>
          </p:cNvSpPr>
          <p:nvPr/>
        </p:nvSpPr>
        <p:spPr bwMode="auto">
          <a:xfrm>
            <a:off x="5086519" y="5802595"/>
            <a:ext cx="3500437" cy="517525"/>
          </a:xfrm>
          <a:prstGeom prst="rect">
            <a:avLst/>
          </a:prstGeom>
          <a:noFill/>
          <a:ln w="9525">
            <a:noFill/>
            <a:miter lim="800000"/>
            <a:headEnd/>
            <a:tailEnd/>
          </a:ln>
          <a:effectLst/>
        </p:spPr>
        <p:txBody>
          <a:bodyPr wrap="none">
            <a:spAutoFit/>
          </a:bodyPr>
          <a:lstStyle/>
          <a:p>
            <a:pPr algn="ctr"/>
            <a:r>
              <a:rPr lang="de-DE" sz="1400" b="0" dirty="0">
                <a:latin typeface="Times New Roman" pitchFamily="18" charset="0"/>
              </a:rPr>
              <a:t>3D </a:t>
            </a:r>
            <a:r>
              <a:rPr lang="de-DE" sz="1400" b="0" dirty="0" err="1">
                <a:latin typeface="Times New Roman" pitchFamily="18" charset="0"/>
              </a:rPr>
              <a:t>Tomography</a:t>
            </a:r>
            <a:r>
              <a:rPr lang="de-DE" sz="1400" b="0" dirty="0">
                <a:latin typeface="Times New Roman" pitchFamily="18" charset="0"/>
              </a:rPr>
              <a:t> </a:t>
            </a:r>
            <a:r>
              <a:rPr lang="de-DE" sz="1400" b="0" dirty="0" err="1">
                <a:latin typeface="Times New Roman" pitchFamily="18" charset="0"/>
              </a:rPr>
              <a:t>by</a:t>
            </a:r>
            <a:r>
              <a:rPr lang="de-DE" sz="1400" b="0" dirty="0">
                <a:latin typeface="Times New Roman" pitchFamily="18" charset="0"/>
              </a:rPr>
              <a:t> R. Wang, </a:t>
            </a:r>
            <a:r>
              <a:rPr lang="de-DE" sz="1400" b="0" dirty="0" err="1">
                <a:latin typeface="Times New Roman" pitchFamily="18" charset="0"/>
              </a:rPr>
              <a:t>Ch</a:t>
            </a:r>
            <a:r>
              <a:rPr lang="de-DE" sz="1400" b="0" dirty="0">
                <a:latin typeface="Times New Roman" pitchFamily="18" charset="0"/>
              </a:rPr>
              <a:t>. </a:t>
            </a:r>
            <a:r>
              <a:rPr lang="de-DE" sz="1400" b="0" dirty="0" err="1">
                <a:latin typeface="Times New Roman" pitchFamily="18" charset="0"/>
              </a:rPr>
              <a:t>Kisielowski</a:t>
            </a:r>
            <a:br>
              <a:rPr lang="de-DE" sz="1400" b="0" dirty="0">
                <a:latin typeface="Times New Roman" pitchFamily="18" charset="0"/>
              </a:rPr>
            </a:br>
            <a:r>
              <a:rPr lang="de-DE" sz="1400" b="0" dirty="0">
                <a:latin typeface="Times New Roman" pitchFamily="18" charset="0"/>
              </a:rPr>
              <a:t>NCEM, LBL Berkeley</a:t>
            </a:r>
          </a:p>
        </p:txBody>
      </p:sp>
      <p:grpSp>
        <p:nvGrpSpPr>
          <p:cNvPr id="1138" name="Gruppieren 1137"/>
          <p:cNvGrpSpPr/>
          <p:nvPr/>
        </p:nvGrpSpPr>
        <p:grpSpPr>
          <a:xfrm>
            <a:off x="-21622" y="699016"/>
            <a:ext cx="9180513" cy="5984956"/>
            <a:chOff x="-36513" y="908050"/>
            <a:chExt cx="9180513" cy="5984956"/>
          </a:xfrm>
        </p:grpSpPr>
        <p:pic>
          <p:nvPicPr>
            <p:cNvPr id="1139" name="Picture 3" descr="Overview Series 16"/>
            <p:cNvPicPr>
              <a:picLocks noChangeAspect="1" noChangeArrowheads="1"/>
            </p:cNvPicPr>
            <p:nvPr/>
          </p:nvPicPr>
          <p:blipFill>
            <a:blip r:embed="rId2">
              <a:extLst>
                <a:ext uri="{28A0092B-C50C-407E-A947-70E740481C1C}">
                  <a14:useLocalDpi xmlns:a14="http://schemas.microsoft.com/office/drawing/2010/main" val="0"/>
                </a:ext>
              </a:extLst>
            </a:blip>
            <a:srcRect l="33592" r="34059"/>
            <a:stretch>
              <a:fillRect/>
            </a:stretch>
          </p:blipFill>
          <p:spPr bwMode="auto">
            <a:xfrm>
              <a:off x="4173538" y="968375"/>
              <a:ext cx="203993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 name="Picture 4" descr="Proposal ALS"/>
            <p:cNvPicPr>
              <a:picLocks noChangeAspect="1" noChangeArrowheads="1"/>
            </p:cNvPicPr>
            <p:nvPr/>
          </p:nvPicPr>
          <p:blipFill>
            <a:blip r:embed="rId3">
              <a:extLst>
                <a:ext uri="{28A0092B-C50C-407E-A947-70E740481C1C}">
                  <a14:useLocalDpi xmlns:a14="http://schemas.microsoft.com/office/drawing/2010/main" val="0"/>
                </a:ext>
              </a:extLst>
            </a:blip>
            <a:srcRect l="1245" t="58147" r="75607" b="578"/>
            <a:stretch>
              <a:fillRect/>
            </a:stretch>
          </p:blipFill>
          <p:spPr bwMode="auto">
            <a:xfrm>
              <a:off x="0" y="977900"/>
              <a:ext cx="178911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1" name="Picture 5" descr="M91 solid air-21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8" y="3122613"/>
              <a:ext cx="30956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2" name="Picture 6"/>
            <p:cNvPicPr>
              <a:picLocks noChangeAspect="1" noChangeArrowheads="1"/>
            </p:cNvPicPr>
            <p:nvPr/>
          </p:nvPicPr>
          <p:blipFill>
            <a:blip r:embed="rId5">
              <a:extLst>
                <a:ext uri="{28A0092B-C50C-407E-A947-70E740481C1C}">
                  <a14:useLocalDpi xmlns:a14="http://schemas.microsoft.com/office/drawing/2010/main" val="0"/>
                </a:ext>
              </a:extLst>
            </a:blip>
            <a:srcRect l="36340" t="13634" r="22707" b="27269"/>
            <a:stretch>
              <a:fillRect/>
            </a:stretch>
          </p:blipFill>
          <p:spPr bwMode="auto">
            <a:xfrm>
              <a:off x="6751638" y="3367604"/>
              <a:ext cx="21971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3" name="Picture 31" descr="Ikosaeder 3fo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4764" y="4605854"/>
              <a:ext cx="2033588"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4" name="Picture 12" descr="Abb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6463" y="5579551"/>
              <a:ext cx="9159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45" name="Group 23"/>
            <p:cNvGrpSpPr>
              <a:grpSpLocks/>
            </p:cNvGrpSpPr>
            <p:nvPr/>
          </p:nvGrpSpPr>
          <p:grpSpPr bwMode="auto">
            <a:xfrm>
              <a:off x="1246188" y="981075"/>
              <a:ext cx="2401887" cy="2103438"/>
              <a:chOff x="556" y="2364"/>
              <a:chExt cx="2025" cy="1660"/>
            </a:xfrm>
          </p:grpSpPr>
          <p:grpSp>
            <p:nvGrpSpPr>
              <p:cNvPr id="1157" name="Group 24"/>
              <p:cNvGrpSpPr>
                <a:grpSpLocks/>
              </p:cNvGrpSpPr>
              <p:nvPr/>
            </p:nvGrpSpPr>
            <p:grpSpPr bwMode="auto">
              <a:xfrm>
                <a:off x="1383" y="2364"/>
                <a:ext cx="1198" cy="1660"/>
                <a:chOff x="2702" y="2318"/>
                <a:chExt cx="1198" cy="1660"/>
              </a:xfrm>
            </p:grpSpPr>
            <p:pic>
              <p:nvPicPr>
                <p:cNvPr id="1159" name="Picture 25"/>
                <p:cNvPicPr>
                  <a:picLocks noChangeAspect="1" noChangeArrowheads="1"/>
                </p:cNvPicPr>
                <p:nvPr/>
              </p:nvPicPr>
              <p:blipFill>
                <a:blip r:embed="rId8">
                  <a:lum contrast="40000"/>
                  <a:extLst>
                    <a:ext uri="{28A0092B-C50C-407E-A947-70E740481C1C}">
                      <a14:useLocalDpi xmlns:a14="http://schemas.microsoft.com/office/drawing/2010/main" val="0"/>
                    </a:ext>
                  </a:extLst>
                </a:blip>
                <a:srcRect l="21152" t="13437" r="15356"/>
                <a:stretch>
                  <a:fillRect/>
                </a:stretch>
              </p:blipFill>
              <p:spPr bwMode="auto">
                <a:xfrm>
                  <a:off x="2702" y="2318"/>
                  <a:ext cx="1198"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 name="Line 26"/>
                <p:cNvSpPr>
                  <a:spLocks noChangeShapeType="1"/>
                </p:cNvSpPr>
                <p:nvPr/>
              </p:nvSpPr>
              <p:spPr bwMode="auto">
                <a:xfrm>
                  <a:off x="2811" y="3906"/>
                  <a:ext cx="3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61" name="Text Box 27"/>
                <p:cNvSpPr txBox="1">
                  <a:spLocks noChangeArrowheads="1"/>
                </p:cNvSpPr>
                <p:nvPr/>
              </p:nvSpPr>
              <p:spPr bwMode="auto">
                <a:xfrm>
                  <a:off x="2752" y="3712"/>
                  <a:ext cx="650"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1600" b="1"/>
                    <a:t>20 nm</a:t>
                  </a:r>
                </a:p>
              </p:txBody>
            </p:sp>
          </p:grpSp>
          <p:sp>
            <p:nvSpPr>
              <p:cNvPr id="1158" name="Text Box 28"/>
              <p:cNvSpPr txBox="1">
                <a:spLocks noChangeArrowheads="1"/>
              </p:cNvSpPr>
              <p:nvPr/>
            </p:nvSpPr>
            <p:spPr bwMode="auto">
              <a:xfrm>
                <a:off x="556" y="2943"/>
                <a:ext cx="155"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b="1"/>
              </a:p>
            </p:txBody>
          </p:sp>
        </p:grpSp>
        <p:pic>
          <p:nvPicPr>
            <p:cNvPr id="1146" name="Picture 15" descr="Overview-4"/>
            <p:cNvPicPr>
              <a:picLocks noChangeAspect="1" noChangeArrowheads="1"/>
            </p:cNvPicPr>
            <p:nvPr/>
          </p:nvPicPr>
          <p:blipFill>
            <a:blip r:embed="rId9">
              <a:extLst>
                <a:ext uri="{28A0092B-C50C-407E-A947-70E740481C1C}">
                  <a14:useLocalDpi xmlns:a14="http://schemas.microsoft.com/office/drawing/2010/main" val="0"/>
                </a:ext>
              </a:extLst>
            </a:blip>
            <a:srcRect t="60144" r="56093"/>
            <a:stretch>
              <a:fillRect/>
            </a:stretch>
          </p:blipFill>
          <p:spPr bwMode="auto">
            <a:xfrm>
              <a:off x="6638925" y="977900"/>
              <a:ext cx="2303463"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 name="Picture 16"/>
            <p:cNvPicPr>
              <a:picLocks noChangeAspect="1" noChangeArrowheads="1"/>
            </p:cNvPicPr>
            <p:nvPr/>
          </p:nvPicPr>
          <p:blipFill>
            <a:blip r:embed="rId10">
              <a:extLst>
                <a:ext uri="{28A0092B-C50C-407E-A947-70E740481C1C}">
                  <a14:useLocalDpi xmlns:a14="http://schemas.microsoft.com/office/drawing/2010/main" val="0"/>
                </a:ext>
              </a:extLst>
            </a:blip>
            <a:srcRect r="50832"/>
            <a:stretch>
              <a:fillRect/>
            </a:stretch>
          </p:blipFill>
          <p:spPr bwMode="auto">
            <a:xfrm>
              <a:off x="0" y="2997200"/>
              <a:ext cx="25209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8" name="Text Box 17"/>
            <p:cNvSpPr txBox="1">
              <a:spLocks noChangeArrowheads="1"/>
            </p:cNvSpPr>
            <p:nvPr/>
          </p:nvSpPr>
          <p:spPr bwMode="auto">
            <a:xfrm>
              <a:off x="-36513" y="2674938"/>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dirty="0" err="1">
                  <a:solidFill>
                    <a:srgbClr val="FFFF00"/>
                  </a:solidFill>
                </a:rPr>
                <a:t>octahedra</a:t>
              </a:r>
              <a:endParaRPr lang="de-DE" dirty="0">
                <a:solidFill>
                  <a:srgbClr val="FFFF00"/>
                </a:solidFill>
              </a:endParaRPr>
            </a:p>
          </p:txBody>
        </p:sp>
        <p:sp>
          <p:nvSpPr>
            <p:cNvPr id="1149" name="Text Box 18"/>
            <p:cNvSpPr txBox="1">
              <a:spLocks noChangeArrowheads="1"/>
            </p:cNvSpPr>
            <p:nvPr/>
          </p:nvSpPr>
          <p:spPr bwMode="auto">
            <a:xfrm>
              <a:off x="2713038" y="908050"/>
              <a:ext cx="1223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dirty="0" err="1">
                  <a:solidFill>
                    <a:schemeClr val="hlink"/>
                  </a:solidFill>
                </a:rPr>
                <a:t>spheres</a:t>
              </a:r>
              <a:endParaRPr lang="de-DE" dirty="0">
                <a:solidFill>
                  <a:schemeClr val="hlink"/>
                </a:solidFill>
              </a:endParaRPr>
            </a:p>
          </p:txBody>
        </p:sp>
        <p:sp>
          <p:nvSpPr>
            <p:cNvPr id="1150" name="Text Box 19"/>
            <p:cNvSpPr txBox="1">
              <a:spLocks noChangeArrowheads="1"/>
            </p:cNvSpPr>
            <p:nvPr/>
          </p:nvSpPr>
          <p:spPr bwMode="auto">
            <a:xfrm>
              <a:off x="4500563" y="908050"/>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dirty="0" err="1">
                  <a:solidFill>
                    <a:schemeClr val="bg1"/>
                  </a:solidFill>
                </a:rPr>
                <a:t>cuboctahedra</a:t>
              </a:r>
              <a:endParaRPr lang="de-DE" dirty="0">
                <a:solidFill>
                  <a:schemeClr val="bg1"/>
                </a:solidFill>
              </a:endParaRPr>
            </a:p>
          </p:txBody>
        </p:sp>
        <p:sp>
          <p:nvSpPr>
            <p:cNvPr id="1151" name="Text Box 20"/>
            <p:cNvSpPr txBox="1">
              <a:spLocks noChangeArrowheads="1"/>
            </p:cNvSpPr>
            <p:nvPr/>
          </p:nvSpPr>
          <p:spPr bwMode="auto">
            <a:xfrm>
              <a:off x="7813675" y="1117600"/>
              <a:ext cx="935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solidFill>
                    <a:schemeClr val="hlink"/>
                  </a:solidFill>
                </a:rPr>
                <a:t>cubes</a:t>
              </a:r>
            </a:p>
          </p:txBody>
        </p:sp>
        <p:sp>
          <p:nvSpPr>
            <p:cNvPr id="1152" name="Text Box 21"/>
            <p:cNvSpPr txBox="1">
              <a:spLocks noChangeArrowheads="1"/>
            </p:cNvSpPr>
            <p:nvPr/>
          </p:nvSpPr>
          <p:spPr bwMode="auto">
            <a:xfrm>
              <a:off x="1187450" y="5084763"/>
              <a:ext cx="1439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dirty="0" err="1">
                  <a:solidFill>
                    <a:schemeClr val="bg1"/>
                  </a:solidFill>
                </a:rPr>
                <a:t>decahedra</a:t>
              </a:r>
              <a:endParaRPr lang="de-DE" dirty="0">
                <a:solidFill>
                  <a:schemeClr val="bg1"/>
                </a:solidFill>
              </a:endParaRPr>
            </a:p>
          </p:txBody>
        </p:sp>
        <p:sp>
          <p:nvSpPr>
            <p:cNvPr id="1153" name="Text Box 22"/>
            <p:cNvSpPr txBox="1">
              <a:spLocks noChangeArrowheads="1"/>
            </p:cNvSpPr>
            <p:nvPr/>
          </p:nvSpPr>
          <p:spPr bwMode="auto">
            <a:xfrm>
              <a:off x="2411413" y="3068638"/>
              <a:ext cx="1439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solidFill>
                    <a:schemeClr val="hlink"/>
                  </a:solidFill>
                </a:rPr>
                <a:t>discs</a:t>
              </a:r>
            </a:p>
          </p:txBody>
        </p:sp>
        <p:sp>
          <p:nvSpPr>
            <p:cNvPr id="1154" name="Text Box 23"/>
            <p:cNvSpPr txBox="1">
              <a:spLocks noChangeArrowheads="1"/>
            </p:cNvSpPr>
            <p:nvPr/>
          </p:nvSpPr>
          <p:spPr bwMode="auto">
            <a:xfrm>
              <a:off x="6227763" y="6453188"/>
              <a:ext cx="1439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dirty="0" err="1"/>
                <a:t>icosahedra</a:t>
              </a:r>
              <a:endParaRPr lang="de-DE" dirty="0"/>
            </a:p>
          </p:txBody>
        </p:sp>
        <p:sp>
          <p:nvSpPr>
            <p:cNvPr id="1155" name="Text Box 24"/>
            <p:cNvSpPr txBox="1">
              <a:spLocks noChangeArrowheads="1"/>
            </p:cNvSpPr>
            <p:nvPr/>
          </p:nvSpPr>
          <p:spPr bwMode="auto">
            <a:xfrm>
              <a:off x="8424863" y="3716338"/>
              <a:ext cx="71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solidFill>
                    <a:schemeClr val="hlink"/>
                  </a:solidFill>
                </a:rPr>
                <a:t>rods</a:t>
              </a:r>
            </a:p>
          </p:txBody>
        </p:sp>
        <p:sp>
          <p:nvSpPr>
            <p:cNvPr id="1156" name="Rectangle 29"/>
            <p:cNvSpPr>
              <a:spLocks noChangeArrowheads="1"/>
            </p:cNvSpPr>
            <p:nvPr/>
          </p:nvSpPr>
          <p:spPr bwMode="auto">
            <a:xfrm>
              <a:off x="14891" y="5723455"/>
              <a:ext cx="4172937" cy="11695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O. </a:t>
              </a:r>
              <a:r>
                <a:rPr lang="en-US" sz="1400" dirty="0" err="1"/>
                <a:t>Dmitrieva</a:t>
              </a:r>
              <a:r>
                <a:rPr lang="en-US" sz="1400" dirty="0"/>
                <a:t> et al., J. Phys. D: </a:t>
              </a:r>
              <a:r>
                <a:rPr lang="en-US" sz="1400" b="1" dirty="0"/>
                <a:t>39</a:t>
              </a:r>
              <a:r>
                <a:rPr lang="en-US" sz="1400" dirty="0"/>
                <a:t> (2006) 4741</a:t>
              </a:r>
              <a:endParaRPr lang="de-DE" sz="1400" dirty="0"/>
            </a:p>
            <a:p>
              <a:r>
                <a:rPr lang="en-US" sz="1400" dirty="0"/>
                <a:t>D. </a:t>
              </a:r>
              <a:r>
                <a:rPr lang="en-US" sz="1400" dirty="0" err="1"/>
                <a:t>Ciuculescu</a:t>
              </a:r>
              <a:r>
                <a:rPr lang="en-US" sz="1400" dirty="0"/>
                <a:t> et al., </a:t>
              </a:r>
              <a:r>
                <a:rPr lang="de-DE" sz="1400" dirty="0"/>
                <a:t>Chem. Mater </a:t>
              </a:r>
              <a:r>
                <a:rPr lang="de-DE" sz="1400" b="1" dirty="0"/>
                <a:t>21</a:t>
              </a:r>
              <a:r>
                <a:rPr lang="de-DE" sz="1400" dirty="0"/>
                <a:t> (2009), 3987</a:t>
              </a:r>
            </a:p>
            <a:p>
              <a:r>
                <a:rPr lang="de-DE" sz="1400" dirty="0"/>
                <a:t>N. </a:t>
              </a:r>
              <a:r>
                <a:rPr lang="de-DE" sz="1400" dirty="0" err="1"/>
                <a:t>Fontaina-Troitino</a:t>
              </a:r>
              <a:r>
                <a:rPr lang="de-DE" sz="1400" dirty="0"/>
                <a:t>, Nano Letters </a:t>
              </a:r>
              <a:r>
                <a:rPr lang="de-DE" sz="1400" b="1" dirty="0"/>
                <a:t>14</a:t>
              </a:r>
              <a:r>
                <a:rPr lang="de-DE" sz="1400" dirty="0"/>
                <a:t> (2014) 640</a:t>
              </a:r>
              <a:br>
                <a:rPr lang="de-DE" sz="1400" dirty="0"/>
              </a:br>
              <a:r>
                <a:rPr lang="en-US" sz="1400" dirty="0"/>
                <a:t>Zi-An Li, et al, Phys. Rev. B </a:t>
              </a:r>
              <a:r>
                <a:rPr lang="en-US" sz="1400" b="1" dirty="0"/>
                <a:t>89</a:t>
              </a:r>
              <a:r>
                <a:rPr lang="en-US" sz="1400" dirty="0"/>
                <a:t> (2014) 161406(R)</a:t>
              </a:r>
              <a:endParaRPr lang="de-DE" sz="1400" dirty="0"/>
            </a:p>
            <a:p>
              <a:endParaRPr lang="de-DE" sz="1400" dirty="0"/>
            </a:p>
          </p:txBody>
        </p:sp>
      </p:grpSp>
    </p:spTree>
    <p:extLst>
      <p:ext uri="{BB962C8B-B14F-4D97-AF65-F5344CB8AC3E}">
        <p14:creationId xmlns:p14="http://schemas.microsoft.com/office/powerpoint/2010/main" val="22129004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38"/>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137"/>
                                        </p:tgtEl>
                                        <p:attrNameLst>
                                          <p:attrName>style.visibility</p:attrName>
                                        </p:attrNameLst>
                                      </p:cBhvr>
                                      <p:to>
                                        <p:strVal val="visible"/>
                                      </p:to>
                                    </p:set>
                                    <p:animEffect transition="in" filter="blinds(horizontal)">
                                      <p:cBhvr>
                                        <p:cTn id="9" dur="500"/>
                                        <p:tgtEl>
                                          <p:spTgt spid="1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title"/>
          </p:nvPr>
        </p:nvSpPr>
        <p:spPr>
          <a:xfrm>
            <a:off x="0" y="0"/>
            <a:ext cx="7189788" cy="839788"/>
          </a:xfrm>
        </p:spPr>
        <p:txBody>
          <a:bodyPr/>
          <a:lstStyle/>
          <a:p>
            <a:pPr marL="96838"/>
            <a:r>
              <a:rPr lang="de-DE" sz="2800" dirty="0" err="1"/>
              <a:t>Warning</a:t>
            </a:r>
            <a:r>
              <a:rPr lang="de-DE" sz="2800" dirty="0"/>
              <a:t>: </a:t>
            </a:r>
            <a:r>
              <a:rPr lang="de-DE" sz="2800" dirty="0" err="1"/>
              <a:t>Seeing</a:t>
            </a:r>
            <a:r>
              <a:rPr lang="de-DE" sz="2800" dirty="0"/>
              <a:t> = </a:t>
            </a:r>
            <a:r>
              <a:rPr lang="de-DE" sz="2800" dirty="0" err="1"/>
              <a:t>knowing</a:t>
            </a:r>
            <a:r>
              <a:rPr lang="de-DE" sz="2800" dirty="0"/>
              <a:t> ?</a:t>
            </a:r>
            <a:endParaRPr lang="de-DE" sz="2000" dirty="0"/>
          </a:p>
        </p:txBody>
      </p:sp>
      <p:sp>
        <p:nvSpPr>
          <p:cNvPr id="4" name="Rechteck 3"/>
          <p:cNvSpPr/>
          <p:nvPr/>
        </p:nvSpPr>
        <p:spPr>
          <a:xfrm>
            <a:off x="369602" y="985818"/>
            <a:ext cx="8360229" cy="461665"/>
          </a:xfrm>
          <a:prstGeom prst="rect">
            <a:avLst/>
          </a:prstGeom>
        </p:spPr>
        <p:txBody>
          <a:bodyPr wrap="square">
            <a:spAutoFit/>
          </a:bodyPr>
          <a:lstStyle/>
          <a:p>
            <a:r>
              <a:rPr lang="de-DE" sz="2400" dirty="0" err="1"/>
              <a:t>Is</a:t>
            </a:r>
            <a:r>
              <a:rPr lang="de-DE" sz="2400" dirty="0"/>
              <a:t> </a:t>
            </a:r>
            <a:r>
              <a:rPr lang="de-DE" sz="2400" dirty="0" err="1"/>
              <a:t>the</a:t>
            </a:r>
            <a:r>
              <a:rPr lang="de-DE" sz="2400" dirty="0"/>
              <a:t> </a:t>
            </a:r>
            <a:r>
              <a:rPr lang="de-DE" sz="2400" dirty="0" err="1"/>
              <a:t>interpretation</a:t>
            </a:r>
            <a:r>
              <a:rPr lang="de-DE" sz="2400" dirty="0"/>
              <a:t> </a:t>
            </a:r>
            <a:r>
              <a:rPr lang="de-DE" sz="2400" dirty="0" err="1"/>
              <a:t>from</a:t>
            </a:r>
            <a:r>
              <a:rPr lang="de-DE" sz="2400" dirty="0"/>
              <a:t> a </a:t>
            </a:r>
            <a:r>
              <a:rPr lang="de-DE" sz="2400" b="1" dirty="0"/>
              <a:t>2D </a:t>
            </a:r>
            <a:r>
              <a:rPr lang="de-DE" sz="2400" b="1" dirty="0" err="1"/>
              <a:t>projection</a:t>
            </a:r>
            <a:r>
              <a:rPr lang="de-DE" sz="2400" b="1" dirty="0"/>
              <a:t>  </a:t>
            </a:r>
            <a:r>
              <a:rPr lang="de-DE" sz="2400" dirty="0" err="1"/>
              <a:t>the</a:t>
            </a:r>
            <a:r>
              <a:rPr lang="de-DE" sz="2400" dirty="0"/>
              <a:t> real </a:t>
            </a:r>
            <a:r>
              <a:rPr lang="de-DE" sz="2400" dirty="0" err="1"/>
              <a:t>thing</a:t>
            </a:r>
            <a:r>
              <a:rPr lang="de-DE" sz="2400" dirty="0"/>
              <a:t> ?</a:t>
            </a:r>
          </a:p>
        </p:txBody>
      </p:sp>
      <p:sp>
        <p:nvSpPr>
          <p:cNvPr id="2" name="Datumsplatzhalter 1"/>
          <p:cNvSpPr>
            <a:spLocks noGrp="1"/>
          </p:cNvSpPr>
          <p:nvPr>
            <p:ph type="dt" sz="half" idx="2"/>
          </p:nvPr>
        </p:nvSpPr>
        <p:spPr/>
        <p:txBody>
          <a:bodyPr/>
          <a:lstStyle/>
          <a:p>
            <a:fld id="{8D143749-DC36-45A5-98FE-E23811B76B0B}" type="datetime1">
              <a:rPr lang="de-DE" smtClean="0"/>
              <a:pPr/>
              <a:t>30.06.22</a:t>
            </a:fld>
            <a:r>
              <a:rPr lang="de-DE"/>
              <a:t> / </a:t>
            </a:r>
            <a:fld id="{D11982DD-923D-4490-B400-9E6FF9C0DB46}" type="slidenum">
              <a:rPr lang="de-DE" smtClean="0"/>
              <a:pPr/>
              <a:t>21</a:t>
            </a:fld>
            <a:endParaRPr lang="de-DE" dirty="0"/>
          </a:p>
        </p:txBody>
      </p:sp>
      <p:pic>
        <p:nvPicPr>
          <p:cNvPr id="203778" name="Picture 2" descr="http://cdn.tarphos.de/blog/wp-content/uploads/2010/01/tim-noble-sue-webster-shadow-art-schatten-kunst-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817097"/>
            <a:ext cx="5051425" cy="3791541"/>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152400" y="1817097"/>
            <a:ext cx="2362200" cy="3809736"/>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03780" name="Picture 4" descr="http://www.thisismarvelous.com/postImages/Tim_Noble_Sue_Webster_shadow_sculpture_1-norm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817097"/>
            <a:ext cx="3141536" cy="3809735"/>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6477000" y="1817096"/>
            <a:ext cx="2100136" cy="3809736"/>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557318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769"/>
            <a:ext cx="7322459" cy="839096"/>
          </a:xfrm>
        </p:spPr>
        <p:txBody>
          <a:bodyPr/>
          <a:lstStyle/>
          <a:p>
            <a:pPr eaLnBrk="1" hangingPunct="1"/>
            <a:r>
              <a:rPr lang="de-DE" sz="3600" b="1" dirty="0">
                <a:solidFill>
                  <a:schemeClr val="bg1"/>
                </a:solidFill>
              </a:rPr>
              <a:t>Challenge: Single </a:t>
            </a:r>
            <a:r>
              <a:rPr lang="de-DE" sz="3600" b="1" dirty="0" err="1">
                <a:solidFill>
                  <a:schemeClr val="bg1"/>
                </a:solidFill>
              </a:rPr>
              <a:t>particle</a:t>
            </a:r>
            <a:r>
              <a:rPr lang="de-DE" sz="3600" b="1" dirty="0">
                <a:solidFill>
                  <a:schemeClr val="bg1"/>
                </a:solidFill>
              </a:rPr>
              <a:t> </a:t>
            </a:r>
            <a:r>
              <a:rPr lang="de-DE" sz="3600" b="1" dirty="0" err="1">
                <a:solidFill>
                  <a:schemeClr val="bg1"/>
                </a:solidFill>
              </a:rPr>
              <a:t>detection</a:t>
            </a:r>
            <a:endParaRPr lang="de-DE" sz="3600" b="1" dirty="0">
              <a:solidFill>
                <a:schemeClr val="bg1"/>
              </a:solidFill>
            </a:endParaRPr>
          </a:p>
        </p:txBody>
      </p:sp>
      <p:pic>
        <p:nvPicPr>
          <p:cNvPr id="5123" name="Picture 4" descr="Overview-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600" y="1452563"/>
            <a:ext cx="44291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Oval 5"/>
          <p:cNvSpPr>
            <a:spLocks noChangeArrowheads="1"/>
          </p:cNvSpPr>
          <p:nvPr/>
        </p:nvSpPr>
        <p:spPr bwMode="auto">
          <a:xfrm>
            <a:off x="6457950" y="3962400"/>
            <a:ext cx="217488" cy="21590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5125" name="Text Box 6"/>
          <p:cNvSpPr txBox="1">
            <a:spLocks noChangeArrowheads="1"/>
          </p:cNvSpPr>
          <p:nvPr/>
        </p:nvSpPr>
        <p:spPr bwMode="auto">
          <a:xfrm>
            <a:off x="7596189" y="3730814"/>
            <a:ext cx="1319212" cy="1200329"/>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2400" dirty="0">
                <a:solidFill>
                  <a:srgbClr val="FF3300"/>
                </a:solidFill>
                <a:latin typeface="Times New Roman" pitchFamily="18" charset="0"/>
              </a:rPr>
              <a:t>M(H) ?</a:t>
            </a:r>
            <a:br>
              <a:rPr lang="de-DE" sz="2400" dirty="0">
                <a:solidFill>
                  <a:srgbClr val="FF3300"/>
                </a:solidFill>
                <a:latin typeface="Times New Roman" pitchFamily="18" charset="0"/>
              </a:rPr>
            </a:br>
            <a:r>
              <a:rPr lang="de-DE" sz="2400" dirty="0">
                <a:solidFill>
                  <a:srgbClr val="FF3300"/>
                </a:solidFill>
                <a:latin typeface="Symbol" pitchFamily="18" charset="2"/>
              </a:rPr>
              <a:t>c</a:t>
            </a:r>
            <a:r>
              <a:rPr lang="de-DE" sz="2400" dirty="0">
                <a:solidFill>
                  <a:srgbClr val="FF3300"/>
                </a:solidFill>
                <a:latin typeface="+mn-lt"/>
              </a:rPr>
              <a:t>“</a:t>
            </a:r>
            <a:r>
              <a:rPr lang="de-DE" sz="2400" dirty="0">
                <a:solidFill>
                  <a:srgbClr val="FF3300"/>
                </a:solidFill>
                <a:latin typeface="Symbol" pitchFamily="18" charset="2"/>
              </a:rPr>
              <a:t>(w) ?</a:t>
            </a:r>
            <a:br>
              <a:rPr lang="de-DE" sz="2400" dirty="0">
                <a:solidFill>
                  <a:srgbClr val="FF3300"/>
                </a:solidFill>
                <a:latin typeface="Times New Roman" pitchFamily="18" charset="0"/>
              </a:rPr>
            </a:br>
            <a:r>
              <a:rPr lang="de-DE" sz="2400" dirty="0">
                <a:solidFill>
                  <a:srgbClr val="FF3300"/>
                </a:solidFill>
                <a:latin typeface="Symbol" pitchFamily="18" charset="2"/>
              </a:rPr>
              <a:t>G(</a:t>
            </a:r>
            <a:r>
              <a:rPr lang="de-DE" sz="2400" dirty="0" err="1">
                <a:solidFill>
                  <a:srgbClr val="FF3300"/>
                </a:solidFill>
                <a:latin typeface="Symbol" pitchFamily="18" charset="2"/>
              </a:rPr>
              <a:t>w,T</a:t>
            </a:r>
            <a:r>
              <a:rPr lang="de-DE" sz="2400" dirty="0">
                <a:solidFill>
                  <a:srgbClr val="FF3300"/>
                </a:solidFill>
                <a:latin typeface="Symbol" pitchFamily="18" charset="2"/>
              </a:rPr>
              <a:t>) ?</a:t>
            </a:r>
          </a:p>
        </p:txBody>
      </p:sp>
      <p:sp>
        <p:nvSpPr>
          <p:cNvPr id="5126" name="Line 7"/>
          <p:cNvSpPr>
            <a:spLocks noChangeShapeType="1"/>
          </p:cNvSpPr>
          <p:nvPr/>
        </p:nvSpPr>
        <p:spPr bwMode="auto">
          <a:xfrm flipH="1" flipV="1">
            <a:off x="6780213" y="4022725"/>
            <a:ext cx="815975" cy="53975"/>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5127" name="Rectangle 10"/>
          <p:cNvSpPr>
            <a:spLocks noChangeArrowheads="1"/>
          </p:cNvSpPr>
          <p:nvPr/>
        </p:nvSpPr>
        <p:spPr bwMode="auto">
          <a:xfrm>
            <a:off x="179387" y="938987"/>
            <a:ext cx="2592387"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pPr>
            <a:r>
              <a:rPr lang="de-DE" b="1" dirty="0"/>
              <a:t>Ensemble </a:t>
            </a:r>
            <a:r>
              <a:rPr lang="de-DE" b="1" dirty="0" err="1"/>
              <a:t>probes</a:t>
            </a:r>
            <a:r>
              <a:rPr lang="de-DE" b="1" dirty="0"/>
              <a:t>:</a:t>
            </a:r>
            <a:br>
              <a:rPr lang="de-DE" b="1" dirty="0"/>
            </a:br>
            <a:r>
              <a:rPr lang="de-DE" dirty="0"/>
              <a:t>Average </a:t>
            </a:r>
            <a:r>
              <a:rPr lang="de-DE" dirty="0" err="1"/>
              <a:t>of</a:t>
            </a:r>
            <a:r>
              <a:rPr lang="de-DE" dirty="0"/>
              <a:t>:</a:t>
            </a:r>
          </a:p>
          <a:p>
            <a:pPr>
              <a:spcBef>
                <a:spcPts val="600"/>
              </a:spcBef>
            </a:pPr>
            <a:r>
              <a:rPr lang="de-DE" dirty="0"/>
              <a:t>1. Distribution </a:t>
            </a:r>
            <a:r>
              <a:rPr lang="de-DE" dirty="0" err="1"/>
              <a:t>of</a:t>
            </a:r>
            <a:r>
              <a:rPr lang="de-DE" dirty="0"/>
              <a:t>  </a:t>
            </a:r>
            <a:br>
              <a:rPr lang="de-DE" dirty="0"/>
            </a:br>
            <a:r>
              <a:rPr lang="de-DE" dirty="0"/>
              <a:t>    </a:t>
            </a:r>
            <a:r>
              <a:rPr lang="de-DE" dirty="0" err="1"/>
              <a:t>magnetocrystalline</a:t>
            </a:r>
            <a:r>
              <a:rPr lang="de-DE" dirty="0"/>
              <a:t>  </a:t>
            </a:r>
            <a:br>
              <a:rPr lang="de-DE" dirty="0"/>
            </a:br>
            <a:r>
              <a:rPr lang="de-DE" dirty="0"/>
              <a:t>    </a:t>
            </a:r>
            <a:r>
              <a:rPr lang="de-DE" dirty="0" err="1"/>
              <a:t>anisotropy</a:t>
            </a:r>
            <a:r>
              <a:rPr lang="de-DE" dirty="0"/>
              <a:t> </a:t>
            </a:r>
            <a:r>
              <a:rPr lang="de-DE" dirty="0" err="1"/>
              <a:t>axes</a:t>
            </a:r>
            <a:r>
              <a:rPr lang="de-DE" dirty="0"/>
              <a:t> </a:t>
            </a:r>
          </a:p>
          <a:p>
            <a:pPr>
              <a:spcBef>
                <a:spcPts val="600"/>
              </a:spcBef>
            </a:pPr>
            <a:r>
              <a:rPr lang="de-DE" dirty="0"/>
              <a:t>2. </a:t>
            </a:r>
            <a:r>
              <a:rPr lang="de-DE" dirty="0" err="1"/>
              <a:t>Effects</a:t>
            </a:r>
            <a:r>
              <a:rPr lang="de-DE" dirty="0"/>
              <a:t> </a:t>
            </a:r>
            <a:r>
              <a:rPr lang="de-DE" dirty="0" err="1"/>
              <a:t>of</a:t>
            </a:r>
            <a:r>
              <a:rPr lang="de-DE" dirty="0"/>
              <a:t> </a:t>
            </a:r>
            <a:r>
              <a:rPr lang="de-DE" dirty="0" err="1"/>
              <a:t>dipolar</a:t>
            </a:r>
            <a:r>
              <a:rPr lang="de-DE" dirty="0"/>
              <a:t> </a:t>
            </a:r>
            <a:br>
              <a:rPr lang="de-DE" dirty="0"/>
            </a:br>
            <a:r>
              <a:rPr lang="de-DE" dirty="0"/>
              <a:t>    </a:t>
            </a:r>
            <a:r>
              <a:rPr lang="de-DE" dirty="0" err="1"/>
              <a:t>interactions</a:t>
            </a:r>
            <a:r>
              <a:rPr lang="de-DE" dirty="0"/>
              <a:t> </a:t>
            </a:r>
          </a:p>
          <a:p>
            <a:pPr>
              <a:spcBef>
                <a:spcPts val="600"/>
              </a:spcBef>
            </a:pPr>
            <a:r>
              <a:rPr lang="de-DE" dirty="0"/>
              <a:t>3. Size </a:t>
            </a:r>
            <a:r>
              <a:rPr lang="de-DE" dirty="0" err="1"/>
              <a:t>distribution</a:t>
            </a:r>
            <a:endParaRPr lang="de-DE" dirty="0"/>
          </a:p>
        </p:txBody>
      </p:sp>
      <p:sp>
        <p:nvSpPr>
          <p:cNvPr id="5128" name="Rectangle 11"/>
          <p:cNvSpPr>
            <a:spLocks noChangeArrowheads="1"/>
          </p:cNvSpPr>
          <p:nvPr/>
        </p:nvSpPr>
        <p:spPr bwMode="auto">
          <a:xfrm>
            <a:off x="3037681" y="5939137"/>
            <a:ext cx="4508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r>
              <a:rPr lang="de-DE" sz="1400" dirty="0"/>
              <a:t>A. </a:t>
            </a:r>
            <a:r>
              <a:rPr lang="de-DE" sz="1400" dirty="0" err="1"/>
              <a:t>Shavel</a:t>
            </a:r>
            <a:r>
              <a:rPr lang="de-DE" sz="1400" dirty="0"/>
              <a:t> et al., Adv. </a:t>
            </a:r>
            <a:r>
              <a:rPr lang="de-DE" sz="1400" dirty="0" err="1"/>
              <a:t>Funct</a:t>
            </a:r>
            <a:r>
              <a:rPr lang="de-DE" sz="1400" dirty="0"/>
              <a:t>. Mat. </a:t>
            </a:r>
            <a:r>
              <a:rPr lang="de-DE" sz="1400" b="1" dirty="0"/>
              <a:t>17</a:t>
            </a:r>
            <a:r>
              <a:rPr lang="de-DE" sz="1400" dirty="0"/>
              <a:t> (2007) 3870</a:t>
            </a:r>
          </a:p>
          <a:p>
            <a:pPr marL="342900" indent="-342900"/>
            <a:r>
              <a:rPr lang="de-DE" sz="1400" dirty="0"/>
              <a:t>I. Rod et al., </a:t>
            </a:r>
            <a:r>
              <a:rPr lang="en-GB" sz="1400" dirty="0"/>
              <a:t>Nanotechnology </a:t>
            </a:r>
            <a:r>
              <a:rPr lang="en-GB" sz="1400" b="1" dirty="0"/>
              <a:t>20</a:t>
            </a:r>
            <a:r>
              <a:rPr lang="en-GB" sz="1400" dirty="0"/>
              <a:t> (2009) 335301</a:t>
            </a:r>
            <a:endParaRPr lang="de-DE" sz="1400" dirty="0"/>
          </a:p>
          <a:p>
            <a:pPr marL="342900" indent="-342900"/>
            <a:r>
              <a:rPr lang="de-DE" sz="1400" dirty="0"/>
              <a:t>F. </a:t>
            </a:r>
            <a:r>
              <a:rPr lang="de-DE" sz="1400" dirty="0" err="1"/>
              <a:t>Kronast</a:t>
            </a:r>
            <a:r>
              <a:rPr lang="de-DE" sz="1400" dirty="0"/>
              <a:t> et al., Nano Letters </a:t>
            </a:r>
            <a:r>
              <a:rPr lang="de-DE" sz="1400" b="1" dirty="0"/>
              <a:t>11</a:t>
            </a:r>
            <a:r>
              <a:rPr lang="de-DE" sz="1400" dirty="0"/>
              <a:t> (2011) 1710</a:t>
            </a:r>
          </a:p>
        </p:txBody>
      </p:sp>
      <p:sp>
        <p:nvSpPr>
          <p:cNvPr id="5129" name="Text Box 12"/>
          <p:cNvSpPr txBox="1">
            <a:spLocks noChangeArrowheads="1"/>
          </p:cNvSpPr>
          <p:nvPr/>
        </p:nvSpPr>
        <p:spPr bwMode="auto">
          <a:xfrm>
            <a:off x="4859338" y="5830888"/>
            <a:ext cx="865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a:solidFill>
                  <a:schemeClr val="bg2"/>
                </a:solidFill>
              </a:rPr>
              <a:t>TEM</a:t>
            </a:r>
          </a:p>
        </p:txBody>
      </p:sp>
      <p:sp>
        <p:nvSpPr>
          <p:cNvPr id="5130" name="Oval 13"/>
          <p:cNvSpPr>
            <a:spLocks noChangeArrowheads="1"/>
          </p:cNvSpPr>
          <p:nvPr/>
        </p:nvSpPr>
        <p:spPr bwMode="auto">
          <a:xfrm>
            <a:off x="4543425" y="4119563"/>
            <a:ext cx="792163" cy="79216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5131" name="Line 16"/>
          <p:cNvSpPr>
            <a:spLocks noChangeShapeType="1"/>
          </p:cNvSpPr>
          <p:nvPr/>
        </p:nvSpPr>
        <p:spPr bwMode="auto">
          <a:xfrm flipH="1">
            <a:off x="5435599" y="4365625"/>
            <a:ext cx="2160589" cy="142875"/>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 name="Textfeld 1"/>
          <p:cNvSpPr txBox="1"/>
          <p:nvPr/>
        </p:nvSpPr>
        <p:spPr>
          <a:xfrm>
            <a:off x="0" y="3550722"/>
            <a:ext cx="3022601" cy="2646878"/>
          </a:xfrm>
          <a:prstGeom prst="rect">
            <a:avLst/>
          </a:prstGeom>
          <a:noFill/>
        </p:spPr>
        <p:txBody>
          <a:bodyPr wrap="square" rtlCol="0">
            <a:spAutoFit/>
          </a:bodyPr>
          <a:lstStyle/>
          <a:p>
            <a:r>
              <a:rPr lang="de-DE" i="1" dirty="0">
                <a:solidFill>
                  <a:srgbClr val="C00000"/>
                </a:solidFill>
                <a:latin typeface="Times New Roman" pitchFamily="18" charset="0"/>
                <a:cs typeface="Times New Roman" pitchFamily="18" charset="0"/>
                <a:sym typeface="Wingdings" pitchFamily="2" charset="2"/>
              </a:rPr>
              <a:t>Single </a:t>
            </a:r>
            <a:r>
              <a:rPr lang="de-DE" i="1" dirty="0" err="1">
                <a:solidFill>
                  <a:srgbClr val="C00000"/>
                </a:solidFill>
                <a:latin typeface="Times New Roman" pitchFamily="18" charset="0"/>
                <a:cs typeface="Times New Roman" pitchFamily="18" charset="0"/>
                <a:sym typeface="Wingdings" pitchFamily="2" charset="2"/>
              </a:rPr>
              <a:t>particle</a:t>
            </a:r>
            <a:r>
              <a:rPr lang="de-DE" i="1" dirty="0">
                <a:solidFill>
                  <a:srgbClr val="C00000"/>
                </a:solidFill>
                <a:latin typeface="Times New Roman" pitchFamily="18" charset="0"/>
                <a:cs typeface="Times New Roman" pitchFamily="18" charset="0"/>
                <a:sym typeface="Wingdings" pitchFamily="2" charset="2"/>
              </a:rPr>
              <a:t> </a:t>
            </a:r>
            <a:r>
              <a:rPr lang="de-DE" i="1" dirty="0" err="1">
                <a:solidFill>
                  <a:srgbClr val="C00000"/>
                </a:solidFill>
                <a:latin typeface="Times New Roman" pitchFamily="18" charset="0"/>
                <a:cs typeface="Times New Roman" pitchFamily="18" charset="0"/>
                <a:sym typeface="Wingdings" pitchFamily="2" charset="2"/>
              </a:rPr>
              <a:t>properties</a:t>
            </a:r>
            <a:r>
              <a:rPr lang="de-DE" i="1" dirty="0">
                <a:solidFill>
                  <a:srgbClr val="C00000"/>
                </a:solidFill>
                <a:latin typeface="Times New Roman" pitchFamily="18" charset="0"/>
                <a:cs typeface="Times New Roman" pitchFamily="18" charset="0"/>
                <a:sym typeface="Wingdings" pitchFamily="2" charset="2"/>
              </a:rPr>
              <a:t> </a:t>
            </a:r>
          </a:p>
          <a:p>
            <a:r>
              <a:rPr lang="de-DE" i="1" dirty="0" err="1">
                <a:solidFill>
                  <a:srgbClr val="C00000"/>
                </a:solidFill>
                <a:latin typeface="Times New Roman" pitchFamily="18" charset="0"/>
                <a:cs typeface="Times New Roman" pitchFamily="18" charset="0"/>
                <a:sym typeface="Wingdings" pitchFamily="2" charset="2"/>
              </a:rPr>
              <a:t>from</a:t>
            </a:r>
            <a:r>
              <a:rPr lang="de-DE" i="1" dirty="0">
                <a:solidFill>
                  <a:srgbClr val="C00000"/>
                </a:solidFill>
                <a:latin typeface="Times New Roman" pitchFamily="18" charset="0"/>
                <a:cs typeface="Times New Roman" pitchFamily="18" charset="0"/>
                <a:sym typeface="Wingdings" pitchFamily="2" charset="2"/>
              </a:rPr>
              <a:t> </a:t>
            </a:r>
            <a:r>
              <a:rPr lang="de-DE" i="1" dirty="0" err="1">
                <a:solidFill>
                  <a:srgbClr val="C00000"/>
                </a:solidFill>
                <a:latin typeface="Times New Roman" pitchFamily="18" charset="0"/>
                <a:cs typeface="Times New Roman" pitchFamily="18" charset="0"/>
                <a:sym typeface="Wingdings" pitchFamily="2" charset="2"/>
              </a:rPr>
              <a:t>ensemble</a:t>
            </a:r>
            <a:r>
              <a:rPr lang="de-DE" i="1" dirty="0">
                <a:solidFill>
                  <a:srgbClr val="C00000"/>
                </a:solidFill>
                <a:latin typeface="Times New Roman" pitchFamily="18" charset="0"/>
                <a:cs typeface="Times New Roman" pitchFamily="18" charset="0"/>
                <a:sym typeface="Wingdings" pitchFamily="2" charset="2"/>
              </a:rPr>
              <a:t> </a:t>
            </a:r>
            <a:r>
              <a:rPr lang="de-DE" i="1" dirty="0" err="1">
                <a:solidFill>
                  <a:srgbClr val="C00000"/>
                </a:solidFill>
                <a:latin typeface="Times New Roman" pitchFamily="18" charset="0"/>
                <a:cs typeface="Times New Roman" pitchFamily="18" charset="0"/>
                <a:sym typeface="Wingdings" pitchFamily="2" charset="2"/>
              </a:rPr>
              <a:t>measurements</a:t>
            </a:r>
            <a:r>
              <a:rPr lang="de-DE" i="1" dirty="0">
                <a:solidFill>
                  <a:srgbClr val="C00000"/>
                </a:solidFill>
                <a:latin typeface="Times New Roman" pitchFamily="18" charset="0"/>
                <a:cs typeface="Times New Roman" pitchFamily="18" charset="0"/>
                <a:sym typeface="Wingdings" pitchFamily="2" charset="2"/>
              </a:rPr>
              <a:t>?</a:t>
            </a:r>
          </a:p>
          <a:p>
            <a:pPr marL="92075">
              <a:buFont typeface="Arial" pitchFamily="34" charset="0"/>
              <a:buChar char="•"/>
            </a:pPr>
            <a:r>
              <a:rPr lang="de-DE" sz="1600" dirty="0" err="1">
                <a:solidFill>
                  <a:srgbClr val="C00000"/>
                </a:solidFill>
                <a:latin typeface="Times New Roman" pitchFamily="18" charset="0"/>
                <a:cs typeface="Times New Roman" pitchFamily="18" charset="0"/>
                <a:sym typeface="Wingdings" pitchFamily="2" charset="2"/>
              </a:rPr>
              <a:t>Magnetic</a:t>
            </a:r>
            <a:r>
              <a:rPr lang="de-DE" sz="1600" dirty="0">
                <a:solidFill>
                  <a:srgbClr val="C00000"/>
                </a:solidFill>
                <a:latin typeface="Times New Roman" pitchFamily="18" charset="0"/>
                <a:cs typeface="Times New Roman" pitchFamily="18" charset="0"/>
                <a:sym typeface="Wingdings" pitchFamily="2" charset="2"/>
              </a:rPr>
              <a:t> </a:t>
            </a:r>
            <a:r>
              <a:rPr lang="de-DE" sz="1600" dirty="0" err="1">
                <a:solidFill>
                  <a:srgbClr val="C00000"/>
                </a:solidFill>
                <a:latin typeface="Times New Roman" pitchFamily="18" charset="0"/>
                <a:cs typeface="Times New Roman" pitchFamily="18" charset="0"/>
                <a:sym typeface="Wingdings" pitchFamily="2" charset="2"/>
              </a:rPr>
              <a:t>anisotropy</a:t>
            </a:r>
            <a:r>
              <a:rPr lang="de-DE" sz="1600" dirty="0">
                <a:solidFill>
                  <a:srgbClr val="C00000"/>
                </a:solidFill>
                <a:latin typeface="Times New Roman" pitchFamily="18" charset="0"/>
                <a:cs typeface="Times New Roman" pitchFamily="18" charset="0"/>
                <a:sym typeface="Wingdings" pitchFamily="2" charset="2"/>
              </a:rPr>
              <a:t> </a:t>
            </a:r>
            <a:r>
              <a:rPr lang="de-DE" sz="1600" dirty="0" err="1">
                <a:solidFill>
                  <a:srgbClr val="C00000"/>
                </a:solidFill>
                <a:latin typeface="Times New Roman" pitchFamily="18" charset="0"/>
                <a:cs typeface="Times New Roman" pitchFamily="18" charset="0"/>
                <a:sym typeface="Wingdings" pitchFamily="2" charset="2"/>
              </a:rPr>
              <a:t>energy</a:t>
            </a:r>
            <a:endParaRPr lang="de-DE" sz="1600" dirty="0">
              <a:solidFill>
                <a:srgbClr val="C00000"/>
              </a:solidFill>
              <a:latin typeface="Times New Roman" pitchFamily="18" charset="0"/>
              <a:cs typeface="Times New Roman" pitchFamily="18" charset="0"/>
              <a:sym typeface="Wingdings" pitchFamily="2" charset="2"/>
            </a:endParaRPr>
          </a:p>
          <a:p>
            <a:pPr marL="92075">
              <a:buFont typeface="Arial" pitchFamily="34" charset="0"/>
              <a:buChar char="•"/>
            </a:pPr>
            <a:r>
              <a:rPr lang="de-DE" sz="1600" dirty="0" err="1">
                <a:solidFill>
                  <a:srgbClr val="C00000"/>
                </a:solidFill>
                <a:latin typeface="Times New Roman" pitchFamily="18" charset="0"/>
                <a:cs typeface="Times New Roman" pitchFamily="18" charset="0"/>
                <a:sym typeface="Wingdings" pitchFamily="2" charset="2"/>
              </a:rPr>
              <a:t>Magnetic</a:t>
            </a:r>
            <a:r>
              <a:rPr lang="de-DE" sz="1600" dirty="0">
                <a:solidFill>
                  <a:srgbClr val="C00000"/>
                </a:solidFill>
                <a:latin typeface="Times New Roman" pitchFamily="18" charset="0"/>
                <a:cs typeface="Times New Roman" pitchFamily="18" charset="0"/>
                <a:sym typeface="Wingdings" pitchFamily="2" charset="2"/>
              </a:rPr>
              <a:t> </a:t>
            </a:r>
            <a:r>
              <a:rPr lang="de-DE" sz="1600" dirty="0" err="1">
                <a:solidFill>
                  <a:srgbClr val="C00000"/>
                </a:solidFill>
                <a:latin typeface="Times New Roman" pitchFamily="18" charset="0"/>
                <a:cs typeface="Times New Roman" pitchFamily="18" charset="0"/>
                <a:sym typeface="Wingdings" pitchFamily="2" charset="2"/>
              </a:rPr>
              <a:t>moment</a:t>
            </a:r>
            <a:r>
              <a:rPr lang="de-DE" sz="1600" dirty="0">
                <a:solidFill>
                  <a:srgbClr val="C00000"/>
                </a:solidFill>
                <a:latin typeface="Times New Roman" pitchFamily="18" charset="0"/>
                <a:cs typeface="Times New Roman" pitchFamily="18" charset="0"/>
                <a:sym typeface="Wingdings" pitchFamily="2" charset="2"/>
              </a:rPr>
              <a:t> (S, L)</a:t>
            </a:r>
          </a:p>
          <a:p>
            <a:pPr marL="92075">
              <a:buFont typeface="Arial" pitchFamily="34" charset="0"/>
              <a:buChar char="•"/>
            </a:pPr>
            <a:r>
              <a:rPr lang="de-DE" sz="1600" dirty="0" err="1">
                <a:solidFill>
                  <a:srgbClr val="C00000"/>
                </a:solidFill>
                <a:latin typeface="Times New Roman" pitchFamily="18" charset="0"/>
                <a:cs typeface="Times New Roman" pitchFamily="18" charset="0"/>
                <a:sym typeface="Wingdings" pitchFamily="2" charset="2"/>
              </a:rPr>
              <a:t>Magnetic</a:t>
            </a:r>
            <a:r>
              <a:rPr lang="de-DE" sz="1600" dirty="0">
                <a:solidFill>
                  <a:srgbClr val="C00000"/>
                </a:solidFill>
                <a:latin typeface="Times New Roman" pitchFamily="18" charset="0"/>
                <a:cs typeface="Times New Roman" pitchFamily="18" charset="0"/>
                <a:sym typeface="Wingdings" pitchFamily="2" charset="2"/>
              </a:rPr>
              <a:t> </a:t>
            </a:r>
            <a:r>
              <a:rPr lang="de-DE" sz="1600" dirty="0" err="1">
                <a:solidFill>
                  <a:srgbClr val="C00000"/>
                </a:solidFill>
                <a:latin typeface="Times New Roman" pitchFamily="18" charset="0"/>
                <a:cs typeface="Times New Roman" pitchFamily="18" charset="0"/>
                <a:sym typeface="Wingdings" pitchFamily="2" charset="2"/>
              </a:rPr>
              <a:t>relaxation</a:t>
            </a:r>
            <a:endParaRPr lang="de-DE" sz="1600" dirty="0">
              <a:solidFill>
                <a:srgbClr val="C00000"/>
              </a:solidFill>
              <a:latin typeface="Times New Roman" pitchFamily="18" charset="0"/>
              <a:cs typeface="Times New Roman" pitchFamily="18" charset="0"/>
              <a:sym typeface="Wingdings" pitchFamily="2" charset="2"/>
            </a:endParaRPr>
          </a:p>
          <a:p>
            <a:endParaRPr lang="de-DE" sz="1600" dirty="0">
              <a:solidFill>
                <a:srgbClr val="C00000"/>
              </a:solidFill>
              <a:latin typeface="Times New Roman" pitchFamily="18" charset="0"/>
              <a:cs typeface="Times New Roman" pitchFamily="18" charset="0"/>
              <a:sym typeface="Wingdings" pitchFamily="2" charset="2"/>
            </a:endParaRPr>
          </a:p>
          <a:p>
            <a:pPr marL="92075" indent="90488"/>
            <a:r>
              <a:rPr lang="de-DE" i="1" dirty="0" err="1">
                <a:solidFill>
                  <a:srgbClr val="C00000"/>
                </a:solidFill>
                <a:latin typeface="Times New Roman" pitchFamily="18" charset="0"/>
                <a:cs typeface="Times New Roman" pitchFamily="18" charset="0"/>
              </a:rPr>
              <a:t>Correlation</a:t>
            </a:r>
            <a:r>
              <a:rPr lang="de-DE" i="1" dirty="0">
                <a:solidFill>
                  <a:srgbClr val="C00000"/>
                </a:solidFill>
                <a:latin typeface="Times New Roman" pitchFamily="18" charset="0"/>
                <a:cs typeface="Times New Roman" pitchFamily="18" charset="0"/>
              </a:rPr>
              <a:t> </a:t>
            </a:r>
            <a:r>
              <a:rPr lang="de-DE" i="1" dirty="0" err="1">
                <a:solidFill>
                  <a:srgbClr val="C00000"/>
                </a:solidFill>
                <a:latin typeface="Times New Roman" pitchFamily="18" charset="0"/>
                <a:cs typeface="Times New Roman" pitchFamily="18" charset="0"/>
              </a:rPr>
              <a:t>to</a:t>
            </a:r>
            <a:r>
              <a:rPr lang="de-DE" i="1" dirty="0">
                <a:solidFill>
                  <a:srgbClr val="C00000"/>
                </a:solidFill>
                <a:latin typeface="Times New Roman" pitchFamily="18" charset="0"/>
                <a:cs typeface="Times New Roman" pitchFamily="18" charset="0"/>
              </a:rPr>
              <a:t> ?</a:t>
            </a:r>
          </a:p>
          <a:p>
            <a:pPr marL="92075" indent="90488">
              <a:buFont typeface="Arial" pitchFamily="34" charset="0"/>
              <a:buChar char="•"/>
            </a:pPr>
            <a:r>
              <a:rPr lang="de-DE" sz="1600" dirty="0">
                <a:solidFill>
                  <a:srgbClr val="C00000"/>
                </a:solidFill>
                <a:latin typeface="Times New Roman" pitchFamily="18" charset="0"/>
                <a:cs typeface="Times New Roman" pitchFamily="18" charset="0"/>
              </a:rPr>
              <a:t> </a:t>
            </a:r>
            <a:r>
              <a:rPr lang="de-DE" sz="1600" dirty="0" err="1">
                <a:solidFill>
                  <a:srgbClr val="C00000"/>
                </a:solidFill>
                <a:latin typeface="Times New Roman" pitchFamily="18" charset="0"/>
                <a:cs typeface="Times New Roman" pitchFamily="18" charset="0"/>
              </a:rPr>
              <a:t>crystal</a:t>
            </a:r>
            <a:r>
              <a:rPr lang="de-DE" sz="1600" dirty="0">
                <a:solidFill>
                  <a:srgbClr val="C00000"/>
                </a:solidFill>
                <a:latin typeface="Times New Roman" pitchFamily="18" charset="0"/>
                <a:cs typeface="Times New Roman" pitchFamily="18" charset="0"/>
              </a:rPr>
              <a:t> </a:t>
            </a:r>
            <a:r>
              <a:rPr lang="de-DE" sz="1600" dirty="0" err="1">
                <a:solidFill>
                  <a:srgbClr val="C00000"/>
                </a:solidFill>
                <a:latin typeface="Times New Roman" pitchFamily="18" charset="0"/>
                <a:cs typeface="Times New Roman" pitchFamily="18" charset="0"/>
              </a:rPr>
              <a:t>structure</a:t>
            </a:r>
            <a:endParaRPr lang="de-DE" sz="1600" dirty="0">
              <a:solidFill>
                <a:srgbClr val="C00000"/>
              </a:solidFill>
              <a:latin typeface="Times New Roman" pitchFamily="18" charset="0"/>
              <a:cs typeface="Times New Roman" pitchFamily="18" charset="0"/>
            </a:endParaRPr>
          </a:p>
          <a:p>
            <a:pPr marL="92075" indent="90488">
              <a:buFont typeface="Arial" pitchFamily="34" charset="0"/>
              <a:buChar char="•"/>
            </a:pPr>
            <a:r>
              <a:rPr lang="de-DE" sz="1600" dirty="0">
                <a:solidFill>
                  <a:srgbClr val="C00000"/>
                </a:solidFill>
                <a:latin typeface="Times New Roman" pitchFamily="18" charset="0"/>
                <a:cs typeface="Times New Roman" pitchFamily="18" charset="0"/>
              </a:rPr>
              <a:t> </a:t>
            </a:r>
            <a:r>
              <a:rPr lang="de-DE" sz="1600" dirty="0" err="1">
                <a:solidFill>
                  <a:srgbClr val="C00000"/>
                </a:solidFill>
                <a:latin typeface="Times New Roman" pitchFamily="18" charset="0"/>
                <a:cs typeface="Times New Roman" pitchFamily="18" charset="0"/>
              </a:rPr>
              <a:t>Morphology</a:t>
            </a:r>
            <a:endParaRPr lang="de-DE" sz="1600" dirty="0">
              <a:solidFill>
                <a:srgbClr val="C00000"/>
              </a:solidFill>
              <a:latin typeface="Times New Roman" pitchFamily="18" charset="0"/>
              <a:cs typeface="Times New Roman" pitchFamily="18" charset="0"/>
            </a:endParaRPr>
          </a:p>
          <a:p>
            <a:pPr marL="92075" indent="90488">
              <a:buFont typeface="Arial" pitchFamily="34" charset="0"/>
              <a:buChar char="•"/>
            </a:pPr>
            <a:r>
              <a:rPr lang="de-DE" sz="1600" dirty="0">
                <a:solidFill>
                  <a:srgbClr val="C00000"/>
                </a:solidFill>
                <a:latin typeface="Times New Roman" pitchFamily="18" charset="0"/>
                <a:cs typeface="Times New Roman" pitchFamily="18" charset="0"/>
              </a:rPr>
              <a:t> </a:t>
            </a:r>
            <a:r>
              <a:rPr lang="de-DE" sz="1600" dirty="0" err="1">
                <a:solidFill>
                  <a:srgbClr val="C00000"/>
                </a:solidFill>
                <a:latin typeface="Times New Roman" pitchFamily="18" charset="0"/>
                <a:cs typeface="Times New Roman" pitchFamily="18" charset="0"/>
              </a:rPr>
              <a:t>composition</a:t>
            </a:r>
            <a:endParaRPr lang="de-DE" sz="1600" dirty="0">
              <a:solidFill>
                <a:srgbClr val="C00000"/>
              </a:solidFill>
              <a:latin typeface="Times New Roman" pitchFamily="18" charset="0"/>
              <a:cs typeface="Times New Roman" pitchFamily="18" charset="0"/>
            </a:endParaRPr>
          </a:p>
        </p:txBody>
      </p:sp>
      <p:sp>
        <p:nvSpPr>
          <p:cNvPr id="3" name="Rechteck 2"/>
          <p:cNvSpPr/>
          <p:nvPr/>
        </p:nvSpPr>
        <p:spPr>
          <a:xfrm>
            <a:off x="2197549" y="938987"/>
            <a:ext cx="6276077" cy="369332"/>
          </a:xfrm>
          <a:prstGeom prst="rect">
            <a:avLst/>
          </a:prstGeom>
        </p:spPr>
        <p:txBody>
          <a:bodyPr wrap="none">
            <a:spAutoFit/>
          </a:bodyPr>
          <a:lstStyle/>
          <a:p>
            <a:r>
              <a:rPr lang="de-DE" b="1" dirty="0" err="1"/>
              <a:t>Magnetometry</a:t>
            </a:r>
            <a:r>
              <a:rPr lang="de-DE" b="1" dirty="0"/>
              <a:t> (SQUID, VSM) </a:t>
            </a:r>
            <a:r>
              <a:rPr lang="de-DE" b="1" dirty="0" err="1"/>
              <a:t>or</a:t>
            </a:r>
            <a:r>
              <a:rPr lang="de-DE" b="1" dirty="0"/>
              <a:t> </a:t>
            </a:r>
            <a:r>
              <a:rPr lang="de-DE" b="1" dirty="0" err="1"/>
              <a:t>Resonance</a:t>
            </a:r>
            <a:r>
              <a:rPr lang="de-DE" b="1" dirty="0"/>
              <a:t> (FMR, EMR)</a:t>
            </a:r>
            <a:endParaRPr lang="de-DE" dirty="0"/>
          </a:p>
        </p:txBody>
      </p:sp>
      <p:pic>
        <p:nvPicPr>
          <p:cNvPr id="14" name="Picture 66" descr="FePT3 overview_Sizedist_final2"/>
          <p:cNvPicPr preferRelativeResize="0">
            <a:picLocks noChangeAspect="1" noChangeArrowheads="1"/>
          </p:cNvPicPr>
          <p:nvPr/>
        </p:nvPicPr>
        <p:blipFill>
          <a:blip r:embed="rId3">
            <a:lum contrast="20000"/>
            <a:extLst>
              <a:ext uri="{28A0092B-C50C-407E-A947-70E740481C1C}">
                <a14:useLocalDpi xmlns:a14="http://schemas.microsoft.com/office/drawing/2010/main" val="0"/>
              </a:ext>
            </a:extLst>
          </a:blip>
          <a:srcRect l="52592" t="46666" r="2963" b="2315"/>
          <a:stretch>
            <a:fillRect/>
          </a:stretch>
        </p:blipFill>
        <p:spPr bwMode="auto">
          <a:xfrm>
            <a:off x="5774532" y="1452563"/>
            <a:ext cx="1654175" cy="16541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04335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Fe_nano_2.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71550" y="981075"/>
            <a:ext cx="7037388"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p:nvPr>
        </p:nvSpPr>
        <p:spPr>
          <a:xfrm>
            <a:off x="163058" y="70195"/>
            <a:ext cx="7322459" cy="839096"/>
          </a:xfrm>
        </p:spPr>
        <p:txBody>
          <a:bodyPr/>
          <a:lstStyle/>
          <a:p>
            <a:pPr eaLnBrk="1" hangingPunct="1"/>
            <a:r>
              <a:rPr lang="en-US" sz="2800" dirty="0">
                <a:solidFill>
                  <a:schemeClr val="bg1"/>
                </a:solidFill>
              </a:rPr>
              <a:t>Hysteresis of Individual Nanoparticles</a:t>
            </a:r>
          </a:p>
        </p:txBody>
      </p:sp>
      <p:sp>
        <p:nvSpPr>
          <p:cNvPr id="7172" name="Text Box 4"/>
          <p:cNvSpPr txBox="1">
            <a:spLocks noChangeArrowheads="1"/>
          </p:cNvSpPr>
          <p:nvPr/>
        </p:nvSpPr>
        <p:spPr bwMode="auto">
          <a:xfrm rot="-5400000">
            <a:off x="388938" y="5053013"/>
            <a:ext cx="9715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600">
                <a:latin typeface="Times New Roman" pitchFamily="18" charset="0"/>
              </a:rPr>
              <a:t>XMCD</a:t>
            </a:r>
          </a:p>
        </p:txBody>
      </p:sp>
      <p:sp>
        <p:nvSpPr>
          <p:cNvPr id="7173" name="Rectangle 5"/>
          <p:cNvSpPr>
            <a:spLocks noChangeArrowheads="1"/>
          </p:cNvSpPr>
          <p:nvPr/>
        </p:nvSpPr>
        <p:spPr bwMode="auto">
          <a:xfrm>
            <a:off x="973138" y="4510088"/>
            <a:ext cx="503237" cy="1439862"/>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7174" name="Rectangle 6"/>
          <p:cNvSpPr>
            <a:spLocks noChangeArrowheads="1"/>
          </p:cNvSpPr>
          <p:nvPr/>
        </p:nvSpPr>
        <p:spPr bwMode="auto">
          <a:xfrm>
            <a:off x="3411538" y="4508500"/>
            <a:ext cx="431800" cy="1439863"/>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7175" name="Text Box 7"/>
          <p:cNvSpPr txBox="1">
            <a:spLocks noChangeArrowheads="1"/>
          </p:cNvSpPr>
          <p:nvPr/>
        </p:nvSpPr>
        <p:spPr bwMode="auto">
          <a:xfrm>
            <a:off x="939800" y="4476750"/>
            <a:ext cx="608013"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110000"/>
              </a:lnSpc>
              <a:spcBef>
                <a:spcPct val="50000"/>
              </a:spcBef>
            </a:pPr>
            <a:r>
              <a:rPr lang="en-US" sz="1200">
                <a:latin typeface="Times New Roman" pitchFamily="18" charset="0"/>
              </a:rPr>
              <a:t>0.15</a:t>
            </a:r>
            <a:br>
              <a:rPr lang="en-US" sz="1200">
                <a:latin typeface="Times New Roman" pitchFamily="18" charset="0"/>
              </a:rPr>
            </a:br>
            <a:r>
              <a:rPr lang="en-US" sz="1200">
                <a:latin typeface="Times New Roman" pitchFamily="18" charset="0"/>
              </a:rPr>
              <a:t>0.10</a:t>
            </a:r>
            <a:br>
              <a:rPr lang="en-US" sz="1200">
                <a:latin typeface="Times New Roman" pitchFamily="18" charset="0"/>
              </a:rPr>
            </a:br>
            <a:r>
              <a:rPr lang="en-US" sz="1200">
                <a:latin typeface="Times New Roman" pitchFamily="18" charset="0"/>
              </a:rPr>
              <a:t>0.05</a:t>
            </a:r>
            <a:br>
              <a:rPr lang="en-US" sz="1200">
                <a:latin typeface="Times New Roman" pitchFamily="18" charset="0"/>
              </a:rPr>
            </a:br>
            <a:r>
              <a:rPr lang="en-US" sz="1200">
                <a:latin typeface="Times New Roman" pitchFamily="18" charset="0"/>
              </a:rPr>
              <a:t>0.00</a:t>
            </a:r>
            <a:br>
              <a:rPr lang="en-US" sz="1200">
                <a:latin typeface="Times New Roman" pitchFamily="18" charset="0"/>
              </a:rPr>
            </a:br>
            <a:r>
              <a:rPr lang="en-US" sz="1200">
                <a:latin typeface="Times New Roman" pitchFamily="18" charset="0"/>
              </a:rPr>
              <a:t>-0.05</a:t>
            </a:r>
            <a:br>
              <a:rPr lang="en-US" sz="1200">
                <a:latin typeface="Times New Roman" pitchFamily="18" charset="0"/>
              </a:rPr>
            </a:br>
            <a:r>
              <a:rPr lang="en-US" sz="1200">
                <a:latin typeface="Times New Roman" pitchFamily="18" charset="0"/>
              </a:rPr>
              <a:t>-0.10</a:t>
            </a:r>
            <a:br>
              <a:rPr lang="en-US" sz="1200">
                <a:latin typeface="Times New Roman" pitchFamily="18" charset="0"/>
              </a:rPr>
            </a:br>
            <a:r>
              <a:rPr lang="en-US" sz="1200">
                <a:latin typeface="Times New Roman" pitchFamily="18" charset="0"/>
              </a:rPr>
              <a:t>-0.15</a:t>
            </a:r>
          </a:p>
        </p:txBody>
      </p:sp>
      <p:sp>
        <p:nvSpPr>
          <p:cNvPr id="7176" name="Rectangle 8"/>
          <p:cNvSpPr>
            <a:spLocks noChangeArrowheads="1"/>
          </p:cNvSpPr>
          <p:nvPr/>
        </p:nvSpPr>
        <p:spPr bwMode="auto">
          <a:xfrm>
            <a:off x="5580063" y="4508500"/>
            <a:ext cx="431800" cy="1439863"/>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7177" name="Text Box 9"/>
          <p:cNvSpPr txBox="1">
            <a:spLocks noChangeArrowheads="1"/>
          </p:cNvSpPr>
          <p:nvPr/>
        </p:nvSpPr>
        <p:spPr bwMode="auto">
          <a:xfrm>
            <a:off x="3298825" y="4508500"/>
            <a:ext cx="608013"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110000"/>
              </a:lnSpc>
              <a:spcBef>
                <a:spcPct val="50000"/>
              </a:spcBef>
            </a:pPr>
            <a:r>
              <a:rPr lang="en-US" sz="1200">
                <a:latin typeface="Times New Roman" pitchFamily="18" charset="0"/>
              </a:rPr>
              <a:t>0.15</a:t>
            </a:r>
            <a:br>
              <a:rPr lang="en-US" sz="1200">
                <a:latin typeface="Times New Roman" pitchFamily="18" charset="0"/>
              </a:rPr>
            </a:br>
            <a:r>
              <a:rPr lang="en-US" sz="1200">
                <a:latin typeface="Times New Roman" pitchFamily="18" charset="0"/>
              </a:rPr>
              <a:t>0.10</a:t>
            </a:r>
            <a:br>
              <a:rPr lang="en-US" sz="1200">
                <a:latin typeface="Times New Roman" pitchFamily="18" charset="0"/>
              </a:rPr>
            </a:br>
            <a:r>
              <a:rPr lang="en-US" sz="1200">
                <a:latin typeface="Times New Roman" pitchFamily="18" charset="0"/>
              </a:rPr>
              <a:t>0.05</a:t>
            </a:r>
            <a:br>
              <a:rPr lang="en-US" sz="1200">
                <a:latin typeface="Times New Roman" pitchFamily="18" charset="0"/>
              </a:rPr>
            </a:br>
            <a:r>
              <a:rPr lang="en-US" sz="1200">
                <a:latin typeface="Times New Roman" pitchFamily="18" charset="0"/>
              </a:rPr>
              <a:t>0.00</a:t>
            </a:r>
            <a:br>
              <a:rPr lang="en-US" sz="1200">
                <a:latin typeface="Times New Roman" pitchFamily="18" charset="0"/>
              </a:rPr>
            </a:br>
            <a:r>
              <a:rPr lang="en-US" sz="1200">
                <a:latin typeface="Times New Roman" pitchFamily="18" charset="0"/>
              </a:rPr>
              <a:t>-0.05</a:t>
            </a:r>
            <a:br>
              <a:rPr lang="en-US" sz="1200">
                <a:latin typeface="Times New Roman" pitchFamily="18" charset="0"/>
              </a:rPr>
            </a:br>
            <a:r>
              <a:rPr lang="en-US" sz="1200">
                <a:latin typeface="Times New Roman" pitchFamily="18" charset="0"/>
              </a:rPr>
              <a:t>-0.10</a:t>
            </a:r>
            <a:br>
              <a:rPr lang="en-US" sz="1200">
                <a:latin typeface="Times New Roman" pitchFamily="18" charset="0"/>
              </a:rPr>
            </a:br>
            <a:r>
              <a:rPr lang="en-US" sz="1200">
                <a:latin typeface="Times New Roman" pitchFamily="18" charset="0"/>
              </a:rPr>
              <a:t>-0.15</a:t>
            </a:r>
          </a:p>
        </p:txBody>
      </p:sp>
      <p:sp>
        <p:nvSpPr>
          <p:cNvPr id="7178" name="Text Box 10"/>
          <p:cNvSpPr txBox="1">
            <a:spLocks noChangeArrowheads="1"/>
          </p:cNvSpPr>
          <p:nvPr/>
        </p:nvSpPr>
        <p:spPr bwMode="auto">
          <a:xfrm>
            <a:off x="5451475" y="4468813"/>
            <a:ext cx="608013"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90000"/>
              </a:lnSpc>
              <a:spcBef>
                <a:spcPct val="50000"/>
              </a:spcBef>
            </a:pPr>
            <a:r>
              <a:rPr lang="en-US" sz="1200">
                <a:latin typeface="Times New Roman" pitchFamily="18" charset="0"/>
              </a:rPr>
              <a:t>80</a:t>
            </a:r>
            <a:br>
              <a:rPr lang="en-US" sz="1200">
                <a:latin typeface="Times New Roman" pitchFamily="18" charset="0"/>
              </a:rPr>
            </a:br>
            <a:r>
              <a:rPr lang="en-US" sz="1200">
                <a:latin typeface="Times New Roman" pitchFamily="18" charset="0"/>
              </a:rPr>
              <a:t>60</a:t>
            </a:r>
            <a:br>
              <a:rPr lang="en-US" sz="1200">
                <a:latin typeface="Times New Roman" pitchFamily="18" charset="0"/>
              </a:rPr>
            </a:br>
            <a:r>
              <a:rPr lang="en-US" sz="1200">
                <a:latin typeface="Times New Roman" pitchFamily="18" charset="0"/>
              </a:rPr>
              <a:t>40</a:t>
            </a:r>
            <a:br>
              <a:rPr lang="en-US" sz="1200">
                <a:latin typeface="Times New Roman" pitchFamily="18" charset="0"/>
              </a:rPr>
            </a:br>
            <a:r>
              <a:rPr lang="en-US" sz="1200">
                <a:latin typeface="Times New Roman" pitchFamily="18" charset="0"/>
              </a:rPr>
              <a:t>20</a:t>
            </a:r>
            <a:br>
              <a:rPr lang="en-US" sz="1200">
                <a:latin typeface="Times New Roman" pitchFamily="18" charset="0"/>
              </a:rPr>
            </a:br>
            <a:r>
              <a:rPr lang="en-US" sz="1200">
                <a:latin typeface="Times New Roman" pitchFamily="18" charset="0"/>
              </a:rPr>
              <a:t>0</a:t>
            </a:r>
            <a:br>
              <a:rPr lang="en-US" sz="1200">
                <a:latin typeface="Times New Roman" pitchFamily="18" charset="0"/>
              </a:rPr>
            </a:br>
            <a:r>
              <a:rPr lang="en-US" sz="1200">
                <a:latin typeface="Times New Roman" pitchFamily="18" charset="0"/>
              </a:rPr>
              <a:t>-20</a:t>
            </a:r>
            <a:br>
              <a:rPr lang="en-US" sz="1200">
                <a:latin typeface="Times New Roman" pitchFamily="18" charset="0"/>
              </a:rPr>
            </a:br>
            <a:r>
              <a:rPr lang="en-US" sz="1200">
                <a:latin typeface="Times New Roman" pitchFamily="18" charset="0"/>
              </a:rPr>
              <a:t>-40</a:t>
            </a:r>
            <a:br>
              <a:rPr lang="en-US" sz="1200">
                <a:latin typeface="Times New Roman" pitchFamily="18" charset="0"/>
              </a:rPr>
            </a:br>
            <a:r>
              <a:rPr lang="en-US" sz="1200">
                <a:latin typeface="Times New Roman" pitchFamily="18" charset="0"/>
              </a:rPr>
              <a:t>-60</a:t>
            </a:r>
            <a:br>
              <a:rPr lang="en-US" sz="1200">
                <a:latin typeface="Times New Roman" pitchFamily="18" charset="0"/>
              </a:rPr>
            </a:br>
            <a:r>
              <a:rPr lang="en-US" sz="1200">
                <a:latin typeface="Times New Roman" pitchFamily="18" charset="0"/>
              </a:rPr>
              <a:t>-80</a:t>
            </a:r>
          </a:p>
        </p:txBody>
      </p:sp>
      <p:sp>
        <p:nvSpPr>
          <p:cNvPr id="7179" name="Text Box 11"/>
          <p:cNvSpPr txBox="1">
            <a:spLocks noChangeArrowheads="1"/>
          </p:cNvSpPr>
          <p:nvPr/>
        </p:nvSpPr>
        <p:spPr bwMode="auto">
          <a:xfrm rot="-5400000">
            <a:off x="5442745" y="5180806"/>
            <a:ext cx="608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90000"/>
              </a:lnSpc>
              <a:spcBef>
                <a:spcPct val="50000"/>
              </a:spcBef>
            </a:pPr>
            <a:r>
              <a:rPr lang="en-US" sz="1200">
                <a:latin typeface="Times New Roman" pitchFamily="18" charset="0"/>
              </a:rPr>
              <a:t>*10</a:t>
            </a:r>
            <a:r>
              <a:rPr lang="en-US" sz="1200" baseline="30000">
                <a:latin typeface="Times New Roman" pitchFamily="18" charset="0"/>
              </a:rPr>
              <a:t>-</a:t>
            </a:r>
            <a:r>
              <a:rPr lang="en-US" sz="1200">
                <a:latin typeface="Times New Roman" pitchFamily="18" charset="0"/>
              </a:rPr>
              <a:t>³</a:t>
            </a:r>
          </a:p>
        </p:txBody>
      </p:sp>
      <p:sp>
        <p:nvSpPr>
          <p:cNvPr id="7180" name="Rectangle 12"/>
          <p:cNvSpPr>
            <a:spLocks noChangeArrowheads="1"/>
          </p:cNvSpPr>
          <p:nvPr/>
        </p:nvSpPr>
        <p:spPr bwMode="auto">
          <a:xfrm>
            <a:off x="1547813" y="6021388"/>
            <a:ext cx="1800225" cy="287337"/>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7181" name="Text Box 13"/>
          <p:cNvSpPr txBox="1">
            <a:spLocks noChangeArrowheads="1"/>
          </p:cNvSpPr>
          <p:nvPr/>
        </p:nvSpPr>
        <p:spPr bwMode="auto">
          <a:xfrm>
            <a:off x="1381125" y="5940425"/>
            <a:ext cx="203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a:latin typeface="Times New Roman" pitchFamily="18" charset="0"/>
              </a:rPr>
              <a:t>-15  -10  -5   0    5   10  15</a:t>
            </a:r>
            <a:r>
              <a:rPr lang="en-US" sz="1400">
                <a:latin typeface="Times New Roman" pitchFamily="18" charset="0"/>
              </a:rPr>
              <a:t> </a:t>
            </a:r>
          </a:p>
        </p:txBody>
      </p:sp>
      <p:sp>
        <p:nvSpPr>
          <p:cNvPr id="7182" name="Text Box 14"/>
          <p:cNvSpPr txBox="1">
            <a:spLocks noChangeArrowheads="1"/>
          </p:cNvSpPr>
          <p:nvPr/>
        </p:nvSpPr>
        <p:spPr bwMode="auto">
          <a:xfrm>
            <a:off x="1447800" y="6118225"/>
            <a:ext cx="1946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a:latin typeface="Times New Roman" pitchFamily="18" charset="0"/>
              </a:rPr>
              <a:t>magnetic field B (mT)</a:t>
            </a:r>
          </a:p>
        </p:txBody>
      </p:sp>
      <p:sp>
        <p:nvSpPr>
          <p:cNvPr id="7183" name="Rectangle 15"/>
          <p:cNvSpPr>
            <a:spLocks noChangeArrowheads="1"/>
          </p:cNvSpPr>
          <p:nvPr/>
        </p:nvSpPr>
        <p:spPr bwMode="auto">
          <a:xfrm>
            <a:off x="3890963" y="6015038"/>
            <a:ext cx="1800225" cy="287337"/>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7184" name="Text Box 16"/>
          <p:cNvSpPr txBox="1">
            <a:spLocks noChangeArrowheads="1"/>
          </p:cNvSpPr>
          <p:nvPr/>
        </p:nvSpPr>
        <p:spPr bwMode="auto">
          <a:xfrm>
            <a:off x="3724275" y="5940425"/>
            <a:ext cx="203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a:latin typeface="Times New Roman" pitchFamily="18" charset="0"/>
              </a:rPr>
              <a:t>-15  -10  -5   0    5   10  15</a:t>
            </a:r>
            <a:r>
              <a:rPr lang="en-US" sz="1400">
                <a:latin typeface="Times New Roman" pitchFamily="18" charset="0"/>
              </a:rPr>
              <a:t> </a:t>
            </a:r>
          </a:p>
        </p:txBody>
      </p:sp>
      <p:sp>
        <p:nvSpPr>
          <p:cNvPr id="7185" name="Rectangle 17"/>
          <p:cNvSpPr>
            <a:spLocks noChangeArrowheads="1"/>
          </p:cNvSpPr>
          <p:nvPr/>
        </p:nvSpPr>
        <p:spPr bwMode="auto">
          <a:xfrm>
            <a:off x="6097588" y="5991225"/>
            <a:ext cx="1800225" cy="287338"/>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7186" name="Text Box 18"/>
          <p:cNvSpPr txBox="1">
            <a:spLocks noChangeArrowheads="1"/>
          </p:cNvSpPr>
          <p:nvPr/>
        </p:nvSpPr>
        <p:spPr bwMode="auto">
          <a:xfrm>
            <a:off x="5964238" y="5940425"/>
            <a:ext cx="201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a:latin typeface="Times New Roman" pitchFamily="18" charset="0"/>
              </a:rPr>
              <a:t>-15  -10   -5    0    5    10   15</a:t>
            </a:r>
            <a:r>
              <a:rPr lang="en-US" sz="1400">
                <a:latin typeface="Times New Roman" pitchFamily="18" charset="0"/>
              </a:rPr>
              <a:t> </a:t>
            </a:r>
          </a:p>
        </p:txBody>
      </p:sp>
      <p:sp>
        <p:nvSpPr>
          <p:cNvPr id="7187" name="Line 27"/>
          <p:cNvSpPr>
            <a:spLocks noChangeShapeType="1"/>
          </p:cNvSpPr>
          <p:nvPr/>
        </p:nvSpPr>
        <p:spPr bwMode="auto">
          <a:xfrm flipV="1">
            <a:off x="5724525" y="3752850"/>
            <a:ext cx="0" cy="720725"/>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188" name="Text Box 28"/>
          <p:cNvSpPr txBox="1">
            <a:spLocks noChangeArrowheads="1"/>
          </p:cNvSpPr>
          <p:nvPr/>
        </p:nvSpPr>
        <p:spPr bwMode="auto">
          <a:xfrm>
            <a:off x="3357563" y="3860800"/>
            <a:ext cx="360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B</a:t>
            </a:r>
          </a:p>
        </p:txBody>
      </p:sp>
      <p:sp>
        <p:nvSpPr>
          <p:cNvPr id="7189" name="Text Box 29"/>
          <p:cNvSpPr txBox="1">
            <a:spLocks noChangeArrowheads="1"/>
          </p:cNvSpPr>
          <p:nvPr/>
        </p:nvSpPr>
        <p:spPr bwMode="auto">
          <a:xfrm>
            <a:off x="5662613" y="3860800"/>
            <a:ext cx="360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B</a:t>
            </a:r>
          </a:p>
        </p:txBody>
      </p:sp>
      <p:sp>
        <p:nvSpPr>
          <p:cNvPr id="7190" name="Text Box 30"/>
          <p:cNvSpPr txBox="1">
            <a:spLocks noChangeArrowheads="1"/>
          </p:cNvSpPr>
          <p:nvPr/>
        </p:nvSpPr>
        <p:spPr bwMode="auto">
          <a:xfrm>
            <a:off x="7075488" y="3968750"/>
            <a:ext cx="360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B</a:t>
            </a:r>
          </a:p>
        </p:txBody>
      </p:sp>
      <p:sp>
        <p:nvSpPr>
          <p:cNvPr id="7191" name="Rectangle 31"/>
          <p:cNvSpPr>
            <a:spLocks noChangeAspect="1" noChangeArrowheads="1"/>
          </p:cNvSpPr>
          <p:nvPr/>
        </p:nvSpPr>
        <p:spPr bwMode="auto">
          <a:xfrm>
            <a:off x="7427913" y="4102100"/>
            <a:ext cx="358775" cy="358775"/>
          </a:xfrm>
          <a:prstGeom prst="rect">
            <a:avLst/>
          </a:prstGeom>
          <a:solidFill>
            <a:srgbClr val="33CC33"/>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33CC33"/>
            </a:extrusionClr>
          </a:sp3d>
        </p:spPr>
        <p:txBody>
          <a:bodyPr wrap="none" anchor="ctr">
            <a:flatTx/>
          </a:bodyPr>
          <a:lstStyle/>
          <a:p>
            <a:endParaRPr lang="de-DE"/>
          </a:p>
        </p:txBody>
      </p:sp>
      <p:sp>
        <p:nvSpPr>
          <p:cNvPr id="7192" name="Line 32"/>
          <p:cNvSpPr>
            <a:spLocks noChangeShapeType="1"/>
          </p:cNvSpPr>
          <p:nvPr/>
        </p:nvSpPr>
        <p:spPr bwMode="auto">
          <a:xfrm flipV="1">
            <a:off x="7370763" y="3900488"/>
            <a:ext cx="649287" cy="2159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193" name="Text Box 33"/>
          <p:cNvSpPr txBox="1">
            <a:spLocks noChangeArrowheads="1"/>
          </p:cNvSpPr>
          <p:nvPr/>
        </p:nvSpPr>
        <p:spPr bwMode="auto">
          <a:xfrm>
            <a:off x="2185485" y="6351041"/>
            <a:ext cx="37184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dirty="0">
                <a:solidFill>
                  <a:schemeClr val="accent2"/>
                </a:solidFill>
              </a:rPr>
              <a:t>Al covered metallic 24 nm Fe cubes (300 K)</a:t>
            </a:r>
          </a:p>
        </p:txBody>
      </p:sp>
      <p:sp>
        <p:nvSpPr>
          <p:cNvPr id="7194" name="Text Box 34"/>
          <p:cNvSpPr txBox="1">
            <a:spLocks noChangeArrowheads="1"/>
          </p:cNvSpPr>
          <p:nvPr/>
        </p:nvSpPr>
        <p:spPr bwMode="auto">
          <a:xfrm>
            <a:off x="3824288" y="6111875"/>
            <a:ext cx="1946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a:latin typeface="Times New Roman" pitchFamily="18" charset="0"/>
              </a:rPr>
              <a:t>magnetic field B (mT)</a:t>
            </a:r>
          </a:p>
        </p:txBody>
      </p:sp>
      <p:sp>
        <p:nvSpPr>
          <p:cNvPr id="7195" name="Text Box 35"/>
          <p:cNvSpPr txBox="1">
            <a:spLocks noChangeArrowheads="1"/>
          </p:cNvSpPr>
          <p:nvPr/>
        </p:nvSpPr>
        <p:spPr bwMode="auto">
          <a:xfrm>
            <a:off x="6037263" y="6092825"/>
            <a:ext cx="1946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a:latin typeface="Times New Roman" pitchFamily="18" charset="0"/>
              </a:rPr>
              <a:t>magnetic field B (mT)</a:t>
            </a:r>
          </a:p>
        </p:txBody>
      </p:sp>
      <p:sp>
        <p:nvSpPr>
          <p:cNvPr id="7196" name="Line 26"/>
          <p:cNvSpPr>
            <a:spLocks noChangeShapeType="1"/>
          </p:cNvSpPr>
          <p:nvPr/>
        </p:nvSpPr>
        <p:spPr bwMode="auto">
          <a:xfrm flipV="1">
            <a:off x="3403600" y="3752850"/>
            <a:ext cx="0" cy="720725"/>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9" name="Text Box 5"/>
          <p:cNvSpPr txBox="1">
            <a:spLocks noChangeArrowheads="1"/>
          </p:cNvSpPr>
          <p:nvPr/>
        </p:nvSpPr>
        <p:spPr bwMode="auto">
          <a:xfrm>
            <a:off x="5207000" y="827186"/>
            <a:ext cx="3937000" cy="307777"/>
          </a:xfrm>
          <a:prstGeom prst="rect">
            <a:avLst/>
          </a:prstGeom>
          <a:solidFill>
            <a:schemeClr val="bg1"/>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1400" dirty="0"/>
              <a:t>F. </a:t>
            </a:r>
            <a:r>
              <a:rPr lang="de-DE" sz="1400" dirty="0" err="1"/>
              <a:t>Kronast</a:t>
            </a:r>
            <a:r>
              <a:rPr lang="de-DE" sz="1400" dirty="0"/>
              <a:t> et al., Nano Letters </a:t>
            </a:r>
            <a:r>
              <a:rPr lang="de-DE" sz="1400" b="1" dirty="0"/>
              <a:t>11</a:t>
            </a:r>
            <a:r>
              <a:rPr lang="de-DE" sz="1400" dirty="0"/>
              <a:t> (2011) 1710</a:t>
            </a:r>
            <a:endParaRPr lang="en-US" sz="1400" dirty="0">
              <a:solidFill>
                <a:schemeClr val="accent2"/>
              </a:solidFill>
            </a:endParaRPr>
          </a:p>
        </p:txBody>
      </p:sp>
    </p:spTree>
    <p:extLst>
      <p:ext uri="{BB962C8B-B14F-4D97-AF65-F5344CB8AC3E}">
        <p14:creationId xmlns:p14="http://schemas.microsoft.com/office/powerpoint/2010/main" val="888452779"/>
      </p:ext>
    </p:extLst>
  </p:cSld>
  <p:clrMapOvr>
    <a:masterClrMapping/>
  </p:clrMapOvr>
  <p:transition spd="med"/>
  <p:timing>
    <p:tnLst>
      <p:par>
        <p:cTn id="1" dur="indefinite" restart="never" nodeType="tmRoot">
          <p:childTnLst>
            <p:video>
              <p:cMediaNode>
                <p:cTn id="2" display="0">
                  <p:stCondLst>
                    <p:cond delay="indefinite"/>
                  </p:stCondLst>
                  <p:endCondLst>
                    <p:cond evt="onNext" delay="0">
                      <p:tgtEl>
                        <p:sldTgt/>
                      </p:tgtEl>
                    </p:cond>
                    <p:cond evt="onPrev" delay="0">
                      <p:tgtEl>
                        <p:sldTgt/>
                      </p:tgtEl>
                    </p:cond>
                  </p:endCondLst>
                </p:cTn>
                <p:tgtEl>
                  <p:spTgt spid="30822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pPr eaLnBrk="1" hangingPunct="1"/>
            <a:r>
              <a:rPr lang="en-US" sz="3600" b="1" dirty="0" err="1"/>
              <a:t>CoO</a:t>
            </a:r>
            <a:r>
              <a:rPr lang="en-US" sz="3600" b="1" dirty="0"/>
              <a:t> </a:t>
            </a:r>
            <a:r>
              <a:rPr lang="en-US" sz="3600" b="1" dirty="0" err="1"/>
              <a:t>Octahedra</a:t>
            </a:r>
            <a:endParaRPr lang="en-US" sz="3600" b="1" dirty="0"/>
          </a:p>
        </p:txBody>
      </p:sp>
      <p:sp>
        <p:nvSpPr>
          <p:cNvPr id="6" name="Rechteck 5"/>
          <p:cNvSpPr/>
          <p:nvPr/>
        </p:nvSpPr>
        <p:spPr>
          <a:xfrm>
            <a:off x="118753" y="6250596"/>
            <a:ext cx="4572000" cy="338554"/>
          </a:xfrm>
          <a:prstGeom prst="rect">
            <a:avLst/>
          </a:prstGeom>
        </p:spPr>
        <p:txBody>
          <a:bodyPr>
            <a:spAutoFit/>
          </a:bodyPr>
          <a:lstStyle/>
          <a:p>
            <a:r>
              <a:rPr lang="de-DE" sz="1600" dirty="0"/>
              <a:t>N. </a:t>
            </a:r>
            <a:r>
              <a:rPr lang="de-DE" sz="1600" dirty="0" err="1"/>
              <a:t>Fontaina-Troitino</a:t>
            </a:r>
            <a:r>
              <a:rPr lang="de-DE" sz="1600" dirty="0"/>
              <a:t>, Nano Letters </a:t>
            </a:r>
            <a:r>
              <a:rPr lang="de-DE" sz="1600" b="1" dirty="0"/>
              <a:t>14</a:t>
            </a:r>
            <a:r>
              <a:rPr lang="de-DE" sz="1600" dirty="0"/>
              <a:t> (2014) 640</a:t>
            </a:r>
          </a:p>
        </p:txBody>
      </p:sp>
      <p:sp>
        <p:nvSpPr>
          <p:cNvPr id="3" name="Textfeld 2"/>
          <p:cNvSpPr txBox="1"/>
          <p:nvPr/>
        </p:nvSpPr>
        <p:spPr>
          <a:xfrm>
            <a:off x="399393" y="1135116"/>
            <a:ext cx="8050924" cy="4424855"/>
          </a:xfrm>
          <a:prstGeom prst="rect">
            <a:avLst/>
          </a:prstGeom>
          <a:noFill/>
        </p:spPr>
        <p:txBody>
          <a:bodyPr wrap="none" rtlCol="0" anchor="ctr" anchorCtr="0">
            <a:normAutofit lnSpcReduction="10000"/>
          </a:bodyPr>
          <a:lstStyle/>
          <a:p>
            <a:pPr algn="ctr"/>
            <a:r>
              <a:rPr lang="de-DE" sz="5400" b="1" dirty="0" err="1"/>
              <a:t>Ferromagnetism</a:t>
            </a:r>
            <a:br>
              <a:rPr lang="de-DE" sz="3600" dirty="0"/>
            </a:br>
            <a:r>
              <a:rPr lang="de-DE" sz="2400" i="1" dirty="0"/>
              <a:t>(</a:t>
            </a:r>
            <a:r>
              <a:rPr lang="de-DE" sz="2400" i="1" dirty="0" err="1"/>
              <a:t>ferromagnetic</a:t>
            </a:r>
            <a:r>
              <a:rPr lang="de-DE" sz="2400" i="1" dirty="0"/>
              <a:t> </a:t>
            </a:r>
            <a:r>
              <a:rPr lang="de-DE" sz="2400" i="1" dirty="0" err="1"/>
              <a:t>long</a:t>
            </a:r>
            <a:r>
              <a:rPr lang="de-DE" sz="2400" i="1" dirty="0"/>
              <a:t> </a:t>
            </a:r>
            <a:r>
              <a:rPr lang="de-DE" sz="2400" i="1" dirty="0" err="1"/>
              <a:t>range</a:t>
            </a:r>
            <a:r>
              <a:rPr lang="de-DE" sz="2400" i="1" dirty="0"/>
              <a:t> </a:t>
            </a:r>
            <a:r>
              <a:rPr lang="de-DE" sz="2400" i="1" dirty="0" err="1"/>
              <a:t>order</a:t>
            </a:r>
            <a:r>
              <a:rPr lang="de-DE" sz="2400" i="1" dirty="0"/>
              <a:t>)</a:t>
            </a:r>
            <a:br>
              <a:rPr lang="de-DE" sz="2400" i="1" dirty="0"/>
            </a:br>
            <a:endParaRPr lang="de-DE" sz="2400" i="1" dirty="0"/>
          </a:p>
          <a:p>
            <a:pPr algn="ctr"/>
            <a:r>
              <a:rPr lang="de-DE" sz="2800" dirty="0"/>
              <a:t>at </a:t>
            </a:r>
            <a:r>
              <a:rPr lang="de-DE" sz="2800" dirty="0" err="1"/>
              <a:t>the</a:t>
            </a:r>
            <a:r>
              <a:rPr lang="de-DE" sz="2800" dirty="0"/>
              <a:t> </a:t>
            </a:r>
            <a:r>
              <a:rPr lang="de-DE" sz="2800" dirty="0" err="1"/>
              <a:t>interface</a:t>
            </a:r>
            <a:br>
              <a:rPr lang="de-DE" sz="2800" dirty="0"/>
            </a:br>
            <a:r>
              <a:rPr lang="de-DE" sz="3600" dirty="0" err="1"/>
              <a:t>between</a:t>
            </a:r>
            <a:r>
              <a:rPr lang="de-DE" sz="3600" dirty="0"/>
              <a:t> </a:t>
            </a:r>
            <a:r>
              <a:rPr lang="de-DE" sz="3600" dirty="0" err="1"/>
              <a:t>two</a:t>
            </a:r>
            <a:r>
              <a:rPr lang="de-DE" sz="3600" dirty="0"/>
              <a:t> </a:t>
            </a:r>
            <a:r>
              <a:rPr lang="de-DE" sz="3600" dirty="0" err="1"/>
              <a:t>Antiferromagnets</a:t>
            </a:r>
            <a:br>
              <a:rPr lang="de-DE" sz="3600" dirty="0"/>
            </a:br>
            <a:br>
              <a:rPr lang="de-DE" sz="3600" dirty="0"/>
            </a:br>
            <a:r>
              <a:rPr lang="de-DE" sz="3600" dirty="0" err="1"/>
              <a:t>with</a:t>
            </a:r>
            <a:r>
              <a:rPr lang="de-DE" sz="3600" dirty="0"/>
              <a:t> a Curie </a:t>
            </a:r>
            <a:r>
              <a:rPr lang="de-DE" sz="3600" dirty="0" err="1"/>
              <a:t>temperature</a:t>
            </a:r>
            <a:br>
              <a:rPr lang="de-DE" sz="3600" dirty="0"/>
            </a:br>
            <a:r>
              <a:rPr lang="de-DE" sz="2800" dirty="0" err="1"/>
              <a:t>higher</a:t>
            </a:r>
            <a:r>
              <a:rPr lang="de-DE" sz="2800" dirty="0"/>
              <a:t> </a:t>
            </a:r>
            <a:r>
              <a:rPr lang="de-DE" sz="2800" dirty="0" err="1"/>
              <a:t>than</a:t>
            </a:r>
            <a:r>
              <a:rPr lang="de-DE" sz="2800" dirty="0"/>
              <a:t> </a:t>
            </a:r>
          </a:p>
          <a:p>
            <a:pPr algn="ctr"/>
            <a:r>
              <a:rPr lang="de-DE" sz="3600" dirty="0"/>
              <a:t>The Neel </a:t>
            </a:r>
            <a:r>
              <a:rPr lang="de-DE" sz="3600" dirty="0" err="1"/>
              <a:t>temperatures</a:t>
            </a:r>
            <a:endParaRPr lang="de-DE" sz="3600" dirty="0"/>
          </a:p>
        </p:txBody>
      </p:sp>
    </p:spTree>
    <p:extLst>
      <p:ext uri="{BB962C8B-B14F-4D97-AF65-F5344CB8AC3E}">
        <p14:creationId xmlns:p14="http://schemas.microsoft.com/office/powerpoint/2010/main" val="3657709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pPr eaLnBrk="1" hangingPunct="1"/>
            <a:r>
              <a:rPr lang="en-US" sz="3600" b="1" dirty="0" err="1"/>
              <a:t>CoO</a:t>
            </a:r>
            <a:r>
              <a:rPr lang="en-US" sz="3600" b="1" dirty="0"/>
              <a:t> Octahedrons</a:t>
            </a:r>
          </a:p>
        </p:txBody>
      </p:sp>
      <p:pic>
        <p:nvPicPr>
          <p:cNvPr id="31" name="mpeg0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7859" y="1190872"/>
            <a:ext cx="6688282" cy="5016212"/>
          </a:xfrm>
          <a:prstGeom prst="rect">
            <a:avLst/>
          </a:prstGeom>
        </p:spPr>
      </p:pic>
      <p:pic>
        <p:nvPicPr>
          <p:cNvPr id="3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32322" r="17176"/>
          <a:stretch/>
        </p:blipFill>
        <p:spPr bwMode="auto">
          <a:xfrm>
            <a:off x="1358487" y="2630248"/>
            <a:ext cx="2061994" cy="2137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Imagen 1"/>
          <p:cNvPicPr/>
          <p:nvPr/>
        </p:nvPicPr>
        <p:blipFill>
          <a:blip r:embed="rId6" cstate="print"/>
          <a:srcRect/>
          <a:stretch>
            <a:fillRect/>
          </a:stretch>
        </p:blipFill>
        <p:spPr bwMode="auto">
          <a:xfrm>
            <a:off x="6257708" y="1746104"/>
            <a:ext cx="1535206" cy="1768287"/>
          </a:xfrm>
          <a:prstGeom prst="rect">
            <a:avLst/>
          </a:prstGeom>
          <a:noFill/>
          <a:ln w="9525">
            <a:solidFill>
              <a:schemeClr val="accent1"/>
            </a:solidFill>
            <a:miter lim="800000"/>
            <a:headEnd/>
            <a:tailEnd/>
          </a:ln>
        </p:spPr>
      </p:pic>
      <p:sp>
        <p:nvSpPr>
          <p:cNvPr id="6" name="Rechteck 5"/>
          <p:cNvSpPr/>
          <p:nvPr/>
        </p:nvSpPr>
        <p:spPr>
          <a:xfrm>
            <a:off x="118753" y="6250596"/>
            <a:ext cx="4572000" cy="338554"/>
          </a:xfrm>
          <a:prstGeom prst="rect">
            <a:avLst/>
          </a:prstGeom>
        </p:spPr>
        <p:txBody>
          <a:bodyPr>
            <a:spAutoFit/>
          </a:bodyPr>
          <a:lstStyle/>
          <a:p>
            <a:r>
              <a:rPr lang="de-DE" sz="1600" dirty="0"/>
              <a:t>N. </a:t>
            </a:r>
            <a:r>
              <a:rPr lang="de-DE" sz="1600" dirty="0" err="1"/>
              <a:t>Fontaina-Troitino</a:t>
            </a:r>
            <a:r>
              <a:rPr lang="de-DE" sz="1600" dirty="0"/>
              <a:t>, Nano Letters </a:t>
            </a:r>
            <a:r>
              <a:rPr lang="de-DE" sz="1600" b="1" dirty="0"/>
              <a:t>14</a:t>
            </a:r>
            <a:r>
              <a:rPr lang="de-DE" sz="1600" dirty="0"/>
              <a:t> (2014) 640</a:t>
            </a:r>
          </a:p>
        </p:txBody>
      </p:sp>
    </p:spTree>
    <p:extLst>
      <p:ext uri="{BB962C8B-B14F-4D97-AF65-F5344CB8AC3E}">
        <p14:creationId xmlns:p14="http://schemas.microsoft.com/office/powerpoint/2010/main" val="99380285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1"/>
                                        </p:tgtEl>
                                      </p:cBhvr>
                                    </p:cmd>
                                  </p:childTnLst>
                                </p:cTn>
                              </p:par>
                            </p:childTnLst>
                          </p:cTn>
                        </p:par>
                      </p:childTnLst>
                    </p:cTn>
                  </p:par>
                </p:childTnLst>
              </p:cTn>
              <p:nextCondLst>
                <p:cond evt="onClick" delay="0">
                  <p:tgtEl>
                    <p:spTgt spid="31"/>
                  </p:tgtEl>
                </p:cond>
              </p:nextCondLst>
            </p:seq>
            <p:video>
              <p:cMediaNode vol="80000">
                <p:cTn id="7" fill="hold" display="0">
                  <p:stCondLst>
                    <p:cond delay="indefinite"/>
                  </p:stCondLst>
                </p:cTn>
                <p:tgtEl>
                  <p:spTgt spid="3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pPr eaLnBrk="1" hangingPunct="1"/>
            <a:r>
              <a:rPr lang="en-US" sz="3600" b="1" dirty="0" err="1"/>
              <a:t>CoO</a:t>
            </a:r>
            <a:r>
              <a:rPr lang="en-US" sz="3600" b="1" dirty="0"/>
              <a:t> </a:t>
            </a:r>
            <a:r>
              <a:rPr lang="en-US" sz="3600" b="1" dirty="0" err="1"/>
              <a:t>Octahedra</a:t>
            </a:r>
            <a:endParaRPr lang="en-US" sz="3600" b="1" dirty="0"/>
          </a:p>
        </p:txBody>
      </p:sp>
      <p:pic>
        <p:nvPicPr>
          <p:cNvPr id="3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32322" r="17176"/>
          <a:stretch/>
        </p:blipFill>
        <p:spPr bwMode="auto">
          <a:xfrm>
            <a:off x="4572000" y="0"/>
            <a:ext cx="809471" cy="839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Grafik 35"/>
          <p:cNvPicPr>
            <a:picLocks noChangeAspect="1"/>
          </p:cNvPicPr>
          <p:nvPr/>
        </p:nvPicPr>
        <p:blipFill rotWithShape="1">
          <a:blip r:embed="rId4">
            <a:extLst>
              <a:ext uri="{28A0092B-C50C-407E-A947-70E740481C1C}">
                <a14:useLocalDpi xmlns:a14="http://schemas.microsoft.com/office/drawing/2010/main" val="0"/>
              </a:ext>
            </a:extLst>
          </a:blip>
          <a:srcRect r="55763" b="50000"/>
          <a:stretch/>
        </p:blipFill>
        <p:spPr>
          <a:xfrm>
            <a:off x="27654" y="1128156"/>
            <a:ext cx="4846462" cy="4862947"/>
          </a:xfrm>
          <a:prstGeom prst="rect">
            <a:avLst/>
          </a:prstGeom>
        </p:spPr>
      </p:pic>
      <p:pic>
        <p:nvPicPr>
          <p:cNvPr id="7" name="Grafik 6"/>
          <p:cNvPicPr>
            <a:picLocks noChangeAspect="1"/>
          </p:cNvPicPr>
          <p:nvPr/>
        </p:nvPicPr>
        <p:blipFill rotWithShape="1">
          <a:blip r:embed="rId4">
            <a:extLst>
              <a:ext uri="{28A0092B-C50C-407E-A947-70E740481C1C}">
                <a14:useLocalDpi xmlns:a14="http://schemas.microsoft.com/office/drawing/2010/main" val="0"/>
              </a:ext>
            </a:extLst>
          </a:blip>
          <a:srcRect l="43974" t="-1" r="-147" b="1"/>
          <a:stretch/>
        </p:blipFill>
        <p:spPr>
          <a:xfrm>
            <a:off x="5381471" y="940130"/>
            <a:ext cx="3471517" cy="5486400"/>
          </a:xfrm>
          <a:prstGeom prst="rect">
            <a:avLst/>
          </a:prstGeom>
        </p:spPr>
      </p:pic>
      <p:sp>
        <p:nvSpPr>
          <p:cNvPr id="8" name="Textfeld 7"/>
          <p:cNvSpPr txBox="1"/>
          <p:nvPr/>
        </p:nvSpPr>
        <p:spPr>
          <a:xfrm>
            <a:off x="1479222" y="4175221"/>
            <a:ext cx="3288016" cy="1815882"/>
          </a:xfrm>
          <a:prstGeom prst="rect">
            <a:avLst/>
          </a:prstGeom>
          <a:solidFill>
            <a:schemeClr val="bg1">
              <a:lumMod val="95000"/>
            </a:schemeClr>
          </a:solidFill>
          <a:ln>
            <a:solidFill>
              <a:schemeClr val="tx1"/>
            </a:solidFill>
          </a:ln>
        </p:spPr>
        <p:txBody>
          <a:bodyPr wrap="none" rtlCol="0">
            <a:spAutoFit/>
          </a:bodyPr>
          <a:lstStyle/>
          <a:p>
            <a:pPr marL="285750" indent="-285750" algn="ctr">
              <a:buFont typeface="Wingdings" pitchFamily="2" charset="2"/>
              <a:buChar char="Ø"/>
            </a:pPr>
            <a:r>
              <a:rPr lang="en-US" sz="2800" b="1" dirty="0">
                <a:latin typeface="Times New Roman" pitchFamily="18" charset="0"/>
                <a:cs typeface="Times New Roman" pitchFamily="18" charset="0"/>
              </a:rPr>
              <a:t>  </a:t>
            </a:r>
            <a:r>
              <a:rPr lang="en-US" sz="2800" b="1" u="sng" dirty="0">
                <a:latin typeface="Times New Roman" pitchFamily="18" charset="0"/>
                <a:cs typeface="Times New Roman" pitchFamily="18" charset="0"/>
              </a:rPr>
              <a:t>Ferromagnetism </a:t>
            </a:r>
            <a:br>
              <a:rPr lang="en-US" sz="2800" b="1" u="sng" dirty="0">
                <a:latin typeface="Times New Roman" pitchFamily="18" charset="0"/>
                <a:cs typeface="Times New Roman" pitchFamily="18" charset="0"/>
              </a:rPr>
            </a:br>
            <a:r>
              <a:rPr lang="en-US" sz="2800" b="1" u="sng" dirty="0">
                <a:latin typeface="Times New Roman" pitchFamily="18" charset="0"/>
                <a:cs typeface="Times New Roman" pitchFamily="18" charset="0"/>
              </a:rPr>
              <a:t>above  T</a:t>
            </a:r>
            <a:r>
              <a:rPr lang="en-US" sz="2800" b="1" u="sng" baseline="-25000" dirty="0">
                <a:latin typeface="Times New Roman" pitchFamily="18" charset="0"/>
                <a:cs typeface="Times New Roman" pitchFamily="18" charset="0"/>
              </a:rPr>
              <a:t>N</a:t>
            </a:r>
            <a:r>
              <a:rPr lang="en-US" sz="2800" b="1" u="sng" dirty="0">
                <a:latin typeface="Times New Roman" pitchFamily="18" charset="0"/>
                <a:cs typeface="Times New Roman" pitchFamily="18" charset="0"/>
              </a:rPr>
              <a:t> !!</a:t>
            </a:r>
            <a:br>
              <a:rPr lang="en-US" sz="2800" b="1" u="sng" dirty="0">
                <a:latin typeface="Times New Roman" pitchFamily="18" charset="0"/>
                <a:cs typeface="Times New Roman" pitchFamily="18" charset="0"/>
              </a:rPr>
            </a:br>
            <a:endParaRPr lang="en-US" sz="2800" b="1" u="sng" dirty="0">
              <a:latin typeface="Times New Roman" pitchFamily="18" charset="0"/>
              <a:cs typeface="Times New Roman" pitchFamily="18" charset="0"/>
            </a:endParaRPr>
          </a:p>
          <a:p>
            <a:pPr marL="285750" indent="-285750" algn="ctr">
              <a:buFont typeface="Wingdings" pitchFamily="2" charset="2"/>
              <a:buChar char="Ø"/>
            </a:pPr>
            <a:r>
              <a:rPr lang="en-US" sz="2800" b="1" u="sng" dirty="0">
                <a:latin typeface="Times New Roman" pitchFamily="18" charset="0"/>
                <a:cs typeface="Times New Roman" pitchFamily="18" charset="0"/>
              </a:rPr>
              <a:t> Exchange Bias !</a:t>
            </a:r>
          </a:p>
        </p:txBody>
      </p:sp>
      <p:sp>
        <p:nvSpPr>
          <p:cNvPr id="2" name="Textfeld 1"/>
          <p:cNvSpPr txBox="1"/>
          <p:nvPr/>
        </p:nvSpPr>
        <p:spPr>
          <a:xfrm>
            <a:off x="118753" y="839096"/>
            <a:ext cx="3772828" cy="369332"/>
          </a:xfrm>
          <a:prstGeom prst="rect">
            <a:avLst/>
          </a:prstGeom>
          <a:noFill/>
        </p:spPr>
        <p:txBody>
          <a:bodyPr wrap="none" rtlCol="0">
            <a:spAutoFit/>
          </a:bodyPr>
          <a:lstStyle/>
          <a:p>
            <a:r>
              <a:rPr lang="de-DE" dirty="0" err="1"/>
              <a:t>Antiferromagnetic</a:t>
            </a:r>
            <a:r>
              <a:rPr lang="de-DE" dirty="0"/>
              <a:t> </a:t>
            </a:r>
            <a:r>
              <a:rPr lang="de-DE" dirty="0" err="1"/>
              <a:t>CoO</a:t>
            </a:r>
            <a:r>
              <a:rPr lang="de-DE" dirty="0"/>
              <a:t> : T</a:t>
            </a:r>
            <a:r>
              <a:rPr lang="de-DE" baseline="-25000" dirty="0"/>
              <a:t>N</a:t>
            </a:r>
            <a:r>
              <a:rPr lang="de-DE" dirty="0"/>
              <a:t>= 292 K</a:t>
            </a:r>
          </a:p>
        </p:txBody>
      </p:sp>
      <p:sp>
        <p:nvSpPr>
          <p:cNvPr id="3" name="Rechteck 2"/>
          <p:cNvSpPr/>
          <p:nvPr/>
        </p:nvSpPr>
        <p:spPr>
          <a:xfrm>
            <a:off x="118753" y="6250596"/>
            <a:ext cx="4572000" cy="338554"/>
          </a:xfrm>
          <a:prstGeom prst="rect">
            <a:avLst/>
          </a:prstGeom>
        </p:spPr>
        <p:txBody>
          <a:bodyPr>
            <a:spAutoFit/>
          </a:bodyPr>
          <a:lstStyle/>
          <a:p>
            <a:r>
              <a:rPr lang="de-DE" sz="1600" dirty="0"/>
              <a:t>N. </a:t>
            </a:r>
            <a:r>
              <a:rPr lang="de-DE" sz="1600" dirty="0" err="1"/>
              <a:t>Fontaina-Troitino</a:t>
            </a:r>
            <a:r>
              <a:rPr lang="de-DE" sz="1600" dirty="0"/>
              <a:t>, Nano Letters </a:t>
            </a:r>
            <a:r>
              <a:rPr lang="de-DE" sz="1600" b="1" dirty="0"/>
              <a:t>14</a:t>
            </a:r>
            <a:r>
              <a:rPr lang="de-DE" sz="1600" dirty="0"/>
              <a:t> (2014) 640</a:t>
            </a:r>
          </a:p>
        </p:txBody>
      </p:sp>
    </p:spTree>
    <p:extLst>
      <p:ext uri="{BB962C8B-B14F-4D97-AF65-F5344CB8AC3E}">
        <p14:creationId xmlns:p14="http://schemas.microsoft.com/office/powerpoint/2010/main" val="417569619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pPr eaLnBrk="1" hangingPunct="1"/>
            <a:r>
              <a:rPr lang="en-US" sz="3600" b="1" dirty="0" err="1"/>
              <a:t>CoO</a:t>
            </a:r>
            <a:r>
              <a:rPr lang="en-US" sz="3600" b="1" dirty="0"/>
              <a:t> </a:t>
            </a:r>
            <a:r>
              <a:rPr lang="en-US" sz="3600" b="1" dirty="0" err="1"/>
              <a:t>Octahedra</a:t>
            </a:r>
            <a:endParaRPr lang="en-US" sz="3600" b="1" dirty="0"/>
          </a:p>
        </p:txBody>
      </p:sp>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32322" r="17176"/>
          <a:stretch/>
        </p:blipFill>
        <p:spPr bwMode="auto">
          <a:xfrm>
            <a:off x="4572000" y="0"/>
            <a:ext cx="809471" cy="839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5834310" y="1228127"/>
            <a:ext cx="2723823" cy="646331"/>
          </a:xfrm>
          <a:prstGeom prst="rect">
            <a:avLst/>
          </a:prstGeom>
          <a:noFill/>
        </p:spPr>
        <p:txBody>
          <a:bodyPr wrap="none" rtlCol="0">
            <a:spAutoFit/>
          </a:bodyPr>
          <a:lstStyle/>
          <a:p>
            <a:pPr algn="ctr"/>
            <a:r>
              <a:rPr lang="de-DE" dirty="0" err="1"/>
              <a:t>Antiferromagnetic</a:t>
            </a:r>
            <a:r>
              <a:rPr lang="de-DE" dirty="0"/>
              <a:t> </a:t>
            </a:r>
            <a:r>
              <a:rPr lang="de-DE" dirty="0" err="1"/>
              <a:t>CoO</a:t>
            </a:r>
            <a:r>
              <a:rPr lang="de-DE" dirty="0"/>
              <a:t> : </a:t>
            </a:r>
            <a:br>
              <a:rPr lang="de-DE" dirty="0"/>
            </a:br>
            <a:r>
              <a:rPr lang="de-DE" dirty="0"/>
              <a:t>T</a:t>
            </a:r>
            <a:r>
              <a:rPr lang="de-DE" baseline="-25000" dirty="0"/>
              <a:t>N</a:t>
            </a:r>
            <a:r>
              <a:rPr lang="de-DE" dirty="0"/>
              <a:t>= 292 K</a:t>
            </a:r>
          </a:p>
        </p:txBody>
      </p:sp>
      <p:pic>
        <p:nvPicPr>
          <p:cNvPr id="9" name="Grafik 8"/>
          <p:cNvPicPr/>
          <p:nvPr/>
        </p:nvPicPr>
        <p:blipFill>
          <a:blip r:embed="rId3">
            <a:extLst>
              <a:ext uri="{28A0092B-C50C-407E-A947-70E740481C1C}">
                <a14:useLocalDpi xmlns:a14="http://schemas.microsoft.com/office/drawing/2010/main" val="0"/>
              </a:ext>
            </a:extLst>
          </a:blip>
          <a:stretch>
            <a:fillRect/>
          </a:stretch>
        </p:blipFill>
        <p:spPr>
          <a:xfrm>
            <a:off x="118753" y="1434059"/>
            <a:ext cx="5262718" cy="4811372"/>
          </a:xfrm>
          <a:prstGeom prst="rect">
            <a:avLst/>
          </a:prstGeom>
        </p:spPr>
      </p:pic>
      <p:sp>
        <p:nvSpPr>
          <p:cNvPr id="3" name="Textfeld 2"/>
          <p:cNvSpPr txBox="1"/>
          <p:nvPr/>
        </p:nvSpPr>
        <p:spPr>
          <a:xfrm>
            <a:off x="351122" y="1058850"/>
            <a:ext cx="4797980" cy="338554"/>
          </a:xfrm>
          <a:prstGeom prst="rect">
            <a:avLst/>
          </a:prstGeom>
          <a:noFill/>
        </p:spPr>
        <p:txBody>
          <a:bodyPr wrap="none" rtlCol="0">
            <a:spAutoFit/>
          </a:bodyPr>
          <a:lstStyle/>
          <a:p>
            <a:r>
              <a:rPr lang="de-DE" sz="1600" dirty="0"/>
              <a:t>High Resolution Transmission </a:t>
            </a:r>
            <a:r>
              <a:rPr lang="de-DE" sz="1600" dirty="0" err="1"/>
              <a:t>Electron</a:t>
            </a:r>
            <a:r>
              <a:rPr lang="de-DE" sz="1600" dirty="0"/>
              <a:t> </a:t>
            </a:r>
            <a:r>
              <a:rPr lang="de-DE" sz="1600" dirty="0" err="1"/>
              <a:t>Microscopy</a:t>
            </a:r>
            <a:endParaRPr lang="de-DE" sz="1600" dirty="0"/>
          </a:p>
        </p:txBody>
      </p:sp>
      <p:sp>
        <p:nvSpPr>
          <p:cNvPr id="5" name="Pfeil nach rechts 4"/>
          <p:cNvSpPr/>
          <p:nvPr/>
        </p:nvSpPr>
        <p:spPr>
          <a:xfrm>
            <a:off x="5381471" y="2980706"/>
            <a:ext cx="556191" cy="11637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p:nvSpPr>
        <p:spPr>
          <a:xfrm>
            <a:off x="6151418" y="2980706"/>
            <a:ext cx="2662908" cy="1323439"/>
          </a:xfrm>
          <a:prstGeom prst="rect">
            <a:avLst/>
          </a:prstGeom>
          <a:solidFill>
            <a:srgbClr val="FFFFCC"/>
          </a:solidFill>
          <a:ln cmpd="sng">
            <a:solidFill>
              <a:schemeClr val="accent1"/>
            </a:solidFill>
          </a:ln>
        </p:spPr>
        <p:txBody>
          <a:bodyPr wrap="none">
            <a:spAutoFit/>
          </a:bodyPr>
          <a:lstStyle/>
          <a:p>
            <a:r>
              <a:rPr lang="en-US" sz="2000" dirty="0" err="1"/>
              <a:t>Nano</a:t>
            </a:r>
            <a:r>
              <a:rPr lang="en-US" sz="2000" dirty="0"/>
              <a:t> </a:t>
            </a:r>
            <a:r>
              <a:rPr lang="en-US" sz="2000" dirty="0" err="1"/>
              <a:t>Octahedra</a:t>
            </a:r>
            <a:r>
              <a:rPr lang="en-US" sz="2000" dirty="0"/>
              <a:t> with </a:t>
            </a:r>
          </a:p>
          <a:p>
            <a:r>
              <a:rPr lang="en-US" sz="2000" dirty="0" err="1"/>
              <a:t>CoO</a:t>
            </a:r>
            <a:r>
              <a:rPr lang="en-US" sz="2000" dirty="0"/>
              <a:t> core </a:t>
            </a:r>
            <a:br>
              <a:rPr lang="en-US" sz="2000" dirty="0"/>
            </a:br>
            <a:r>
              <a:rPr lang="en-US" sz="2000" dirty="0"/>
              <a:t>Co</a:t>
            </a:r>
            <a:r>
              <a:rPr lang="en-US" sz="2000" baseline="-25000" dirty="0"/>
              <a:t>3</a:t>
            </a:r>
            <a:r>
              <a:rPr lang="en-US" sz="2000" dirty="0"/>
              <a:t>O</a:t>
            </a:r>
            <a:r>
              <a:rPr lang="en-US" sz="2000" baseline="-25000" dirty="0"/>
              <a:t>4</a:t>
            </a:r>
            <a:r>
              <a:rPr lang="en-US" sz="2000" dirty="0"/>
              <a:t> shell </a:t>
            </a:r>
            <a:br>
              <a:rPr lang="en-US" sz="2000" dirty="0"/>
            </a:br>
            <a:r>
              <a:rPr lang="en-US" sz="2000" dirty="0"/>
              <a:t>(app. 3 – 5 nm)</a:t>
            </a:r>
            <a:endParaRPr lang="de-DE" sz="2000" dirty="0"/>
          </a:p>
        </p:txBody>
      </p:sp>
      <p:sp>
        <p:nvSpPr>
          <p:cNvPr id="10" name="Rechteck 9"/>
          <p:cNvSpPr/>
          <p:nvPr/>
        </p:nvSpPr>
        <p:spPr>
          <a:xfrm>
            <a:off x="5834310" y="1984361"/>
            <a:ext cx="2893741" cy="646331"/>
          </a:xfrm>
          <a:prstGeom prst="rect">
            <a:avLst/>
          </a:prstGeom>
        </p:spPr>
        <p:txBody>
          <a:bodyPr wrap="none">
            <a:spAutoFit/>
          </a:bodyPr>
          <a:lstStyle/>
          <a:p>
            <a:pPr algn="ctr"/>
            <a:r>
              <a:rPr lang="de-DE" dirty="0" err="1"/>
              <a:t>Antiferromagnetic</a:t>
            </a:r>
            <a:r>
              <a:rPr lang="de-DE" dirty="0"/>
              <a:t> Co</a:t>
            </a:r>
            <a:r>
              <a:rPr lang="de-DE" baseline="-25000" dirty="0"/>
              <a:t>3</a:t>
            </a:r>
            <a:r>
              <a:rPr lang="de-DE" dirty="0"/>
              <a:t>O</a:t>
            </a:r>
            <a:r>
              <a:rPr lang="de-DE" baseline="-25000" dirty="0"/>
              <a:t>4</a:t>
            </a:r>
            <a:r>
              <a:rPr lang="de-DE" dirty="0"/>
              <a:t> : </a:t>
            </a:r>
          </a:p>
          <a:p>
            <a:pPr algn="ctr"/>
            <a:r>
              <a:rPr lang="de-DE" dirty="0"/>
              <a:t>T</a:t>
            </a:r>
            <a:r>
              <a:rPr lang="de-DE" baseline="-25000" dirty="0"/>
              <a:t>N</a:t>
            </a:r>
            <a:r>
              <a:rPr lang="de-DE" dirty="0"/>
              <a:t>= </a:t>
            </a:r>
            <a:r>
              <a:rPr lang="de-DE" dirty="0" err="1"/>
              <a:t>app</a:t>
            </a:r>
            <a:r>
              <a:rPr lang="de-DE" dirty="0"/>
              <a:t>. 40 K</a:t>
            </a:r>
          </a:p>
        </p:txBody>
      </p:sp>
    </p:spTree>
    <p:extLst>
      <p:ext uri="{BB962C8B-B14F-4D97-AF65-F5344CB8AC3E}">
        <p14:creationId xmlns:p14="http://schemas.microsoft.com/office/powerpoint/2010/main" val="246836918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r>
              <a:rPr lang="en-US" sz="3600" dirty="0"/>
              <a:t>Theory: Interface Model CoO-Co</a:t>
            </a:r>
            <a:r>
              <a:rPr lang="en-US" sz="3600" baseline="-25000" dirty="0"/>
              <a:t>3</a:t>
            </a:r>
            <a:r>
              <a:rPr lang="en-US" sz="3600" dirty="0"/>
              <a:t>O</a:t>
            </a:r>
            <a:r>
              <a:rPr lang="en-US" sz="3600" baseline="-25000" dirty="0"/>
              <a:t>4</a:t>
            </a:r>
            <a:endParaRPr lang="en-US" sz="3600" dirty="0"/>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r="1505" b="48286"/>
          <a:stretch/>
        </p:blipFill>
        <p:spPr>
          <a:xfrm>
            <a:off x="134765" y="1009649"/>
            <a:ext cx="4594914" cy="4257675"/>
          </a:xfrm>
          <a:prstGeom prst="rect">
            <a:avLst/>
          </a:prstGeom>
        </p:spPr>
      </p:pic>
      <p:sp>
        <p:nvSpPr>
          <p:cNvPr id="7" name="Textfeld 6"/>
          <p:cNvSpPr txBox="1"/>
          <p:nvPr/>
        </p:nvSpPr>
        <p:spPr>
          <a:xfrm>
            <a:off x="533400" y="5686423"/>
            <a:ext cx="2524125" cy="914400"/>
          </a:xfrm>
          <a:prstGeom prst="rect">
            <a:avLst/>
          </a:prstGeom>
          <a:noFill/>
        </p:spPr>
        <p:txBody>
          <a:bodyPr wrap="none" rtlCol="0" anchor="ctr" anchorCtr="0">
            <a:normAutofit/>
          </a:bodyPr>
          <a:lstStyle/>
          <a:p>
            <a:pPr algn="l"/>
            <a:r>
              <a:rPr lang="de-DE" sz="2400" b="1" dirty="0">
                <a:solidFill>
                  <a:schemeClr val="tx2">
                    <a:lumMod val="60000"/>
                    <a:lumOff val="40000"/>
                  </a:schemeClr>
                </a:solidFill>
              </a:rPr>
              <a:t>DFT </a:t>
            </a:r>
            <a:r>
              <a:rPr lang="de-DE" sz="2400" b="1" dirty="0" err="1">
                <a:solidFill>
                  <a:schemeClr val="tx2">
                    <a:lumMod val="60000"/>
                    <a:lumOff val="40000"/>
                  </a:schemeClr>
                </a:solidFill>
              </a:rPr>
              <a:t>Calculations</a:t>
            </a:r>
            <a:r>
              <a:rPr lang="de-DE" sz="2400" b="1" dirty="0">
                <a:solidFill>
                  <a:schemeClr val="tx2">
                    <a:lumMod val="60000"/>
                    <a:lumOff val="40000"/>
                  </a:schemeClr>
                </a:solidFill>
              </a:rPr>
              <a:t> </a:t>
            </a:r>
            <a:r>
              <a:rPr lang="de-DE" sz="2400" i="1" dirty="0">
                <a:solidFill>
                  <a:schemeClr val="tx2">
                    <a:lumMod val="60000"/>
                    <a:lumOff val="40000"/>
                  </a:schemeClr>
                </a:solidFill>
              </a:rPr>
              <a:t>(R. Pentcheva)</a:t>
            </a:r>
          </a:p>
        </p:txBody>
      </p:sp>
      <p:sp>
        <p:nvSpPr>
          <p:cNvPr id="8" name="Textfeld 7"/>
          <p:cNvSpPr txBox="1"/>
          <p:nvPr/>
        </p:nvSpPr>
        <p:spPr>
          <a:xfrm>
            <a:off x="507463" y="5008336"/>
            <a:ext cx="3800475" cy="914400"/>
          </a:xfrm>
          <a:prstGeom prst="rect">
            <a:avLst/>
          </a:prstGeom>
          <a:noFill/>
        </p:spPr>
        <p:txBody>
          <a:bodyPr wrap="none" rtlCol="0" anchor="ctr" anchorCtr="0">
            <a:normAutofit/>
          </a:bodyPr>
          <a:lstStyle/>
          <a:p>
            <a:pPr algn="l"/>
            <a:r>
              <a:rPr lang="de-DE" sz="2400" dirty="0" err="1">
                <a:solidFill>
                  <a:srgbClr val="3F80CD"/>
                </a:solidFill>
              </a:rPr>
              <a:t>Theory</a:t>
            </a:r>
            <a:r>
              <a:rPr lang="de-DE" sz="2400" dirty="0"/>
              <a:t> versus </a:t>
            </a:r>
            <a:r>
              <a:rPr lang="de-DE" sz="2400" dirty="0">
                <a:solidFill>
                  <a:srgbClr val="FF0000"/>
                </a:solidFill>
              </a:rPr>
              <a:t>Experiment</a:t>
            </a:r>
          </a:p>
        </p:txBody>
      </p:sp>
      <p:pic>
        <p:nvPicPr>
          <p:cNvPr id="13" name="Grafik 12"/>
          <p:cNvPicPr>
            <a:picLocks noChangeAspect="1"/>
          </p:cNvPicPr>
          <p:nvPr/>
        </p:nvPicPr>
        <p:blipFill rotWithShape="1">
          <a:blip r:embed="rId3">
            <a:extLst>
              <a:ext uri="{28A0092B-C50C-407E-A947-70E740481C1C}">
                <a14:useLocalDpi xmlns:a14="http://schemas.microsoft.com/office/drawing/2010/main" val="0"/>
              </a:ext>
            </a:extLst>
          </a:blip>
          <a:srcRect l="-204" t="53656" r="1709" b="181"/>
          <a:stretch/>
        </p:blipFill>
        <p:spPr>
          <a:xfrm>
            <a:off x="4872554" y="1438274"/>
            <a:ext cx="4111238" cy="3400424"/>
          </a:xfrm>
          <a:prstGeom prst="rect">
            <a:avLst/>
          </a:prstGeom>
        </p:spPr>
      </p:pic>
      <p:sp>
        <p:nvSpPr>
          <p:cNvPr id="12" name="Textfeld 11"/>
          <p:cNvSpPr txBox="1"/>
          <p:nvPr/>
        </p:nvSpPr>
        <p:spPr>
          <a:xfrm>
            <a:off x="5225464" y="963419"/>
            <a:ext cx="1636034" cy="452735"/>
          </a:xfrm>
          <a:prstGeom prst="rect">
            <a:avLst/>
          </a:prstGeom>
          <a:noFill/>
        </p:spPr>
        <p:txBody>
          <a:bodyPr wrap="none" rtlCol="0" anchor="ctr" anchorCtr="0">
            <a:normAutofit lnSpcReduction="10000"/>
          </a:bodyPr>
          <a:lstStyle/>
          <a:p>
            <a:pPr algn="l"/>
            <a:r>
              <a:rPr lang="de-DE" sz="2400" dirty="0" err="1"/>
              <a:t>CoO</a:t>
            </a:r>
            <a:r>
              <a:rPr lang="de-DE" sz="2400" dirty="0"/>
              <a:t> (111)</a:t>
            </a:r>
          </a:p>
        </p:txBody>
      </p:sp>
      <p:sp>
        <p:nvSpPr>
          <p:cNvPr id="14" name="Rechteck 13"/>
          <p:cNvSpPr/>
          <p:nvPr/>
        </p:nvSpPr>
        <p:spPr>
          <a:xfrm>
            <a:off x="7617646" y="898595"/>
            <a:ext cx="1045479" cy="461665"/>
          </a:xfrm>
          <a:prstGeom prst="rect">
            <a:avLst/>
          </a:prstGeom>
        </p:spPr>
        <p:txBody>
          <a:bodyPr wrap="none">
            <a:spAutoFit/>
          </a:bodyPr>
          <a:lstStyle/>
          <a:p>
            <a:r>
              <a:rPr lang="en-US" sz="2400" dirty="0"/>
              <a:t>Co</a:t>
            </a:r>
            <a:r>
              <a:rPr lang="en-US" sz="2400" baseline="-25000" dirty="0"/>
              <a:t>3</a:t>
            </a:r>
            <a:r>
              <a:rPr lang="en-US" sz="2400" dirty="0"/>
              <a:t>O</a:t>
            </a:r>
            <a:r>
              <a:rPr lang="en-US" sz="2400" baseline="-25000" dirty="0"/>
              <a:t>4</a:t>
            </a:r>
            <a:endParaRPr lang="de-DE" sz="2400" baseline="-25000" dirty="0"/>
          </a:p>
        </p:txBody>
      </p:sp>
      <p:sp>
        <p:nvSpPr>
          <p:cNvPr id="15" name="Rechteck 14"/>
          <p:cNvSpPr/>
          <p:nvPr/>
        </p:nvSpPr>
        <p:spPr>
          <a:xfrm>
            <a:off x="5518853" y="6054208"/>
            <a:ext cx="3268844" cy="369332"/>
          </a:xfrm>
          <a:prstGeom prst="rect">
            <a:avLst/>
          </a:prstGeom>
        </p:spPr>
        <p:txBody>
          <a:bodyPr wrap="none">
            <a:spAutoFit/>
          </a:bodyPr>
          <a:lstStyle/>
          <a:p>
            <a:r>
              <a:rPr lang="de-DE" dirty="0">
                <a:solidFill>
                  <a:srgbClr val="333333"/>
                </a:solidFill>
                <a:latin typeface="Times New Roman" panose="02020603050405020304" pitchFamily="18" charset="0"/>
                <a:ea typeface="Times New Roman" panose="02020603050405020304" pitchFamily="18" charset="0"/>
              </a:rPr>
              <a:t> </a:t>
            </a:r>
            <a:r>
              <a:rPr lang="en-US" dirty="0">
                <a:solidFill>
                  <a:srgbClr val="333333"/>
                </a:solidFill>
                <a:latin typeface="Times New Roman" panose="02020603050405020304" pitchFamily="18" charset="0"/>
                <a:ea typeface="Times New Roman" panose="02020603050405020304" pitchFamily="18" charset="0"/>
              </a:rPr>
              <a:t>Scientific Reports </a:t>
            </a:r>
            <a:r>
              <a:rPr lang="en-US" b="1" dirty="0">
                <a:solidFill>
                  <a:srgbClr val="333333"/>
                </a:solidFill>
                <a:latin typeface="Times New Roman" panose="02020603050405020304" pitchFamily="18" charset="0"/>
                <a:ea typeface="Times New Roman" panose="02020603050405020304" pitchFamily="18" charset="0"/>
              </a:rPr>
              <a:t>5</a:t>
            </a:r>
            <a:r>
              <a:rPr lang="en-US" dirty="0">
                <a:solidFill>
                  <a:srgbClr val="333333"/>
                </a:solidFill>
                <a:latin typeface="Times New Roman" panose="02020603050405020304" pitchFamily="18" charset="0"/>
                <a:ea typeface="Times New Roman" panose="02020603050405020304" pitchFamily="18" charset="0"/>
              </a:rPr>
              <a:t> (2015) 7997</a:t>
            </a:r>
            <a:endParaRPr lang="de-DE" dirty="0"/>
          </a:p>
        </p:txBody>
      </p:sp>
      <p:sp>
        <p:nvSpPr>
          <p:cNvPr id="16" name="Rechteck 15"/>
          <p:cNvSpPr/>
          <p:nvPr/>
        </p:nvSpPr>
        <p:spPr>
          <a:xfrm>
            <a:off x="5124925" y="4916712"/>
            <a:ext cx="3915143" cy="923330"/>
          </a:xfrm>
          <a:prstGeom prst="rect">
            <a:avLst/>
          </a:prstGeom>
          <a:solidFill>
            <a:srgbClr val="3F80C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dirty="0">
                <a:solidFill>
                  <a:schemeClr val="bg1"/>
                </a:solidFill>
              </a:rPr>
              <a:t>electronic reconstruction at</a:t>
            </a:r>
          </a:p>
          <a:p>
            <a:r>
              <a:rPr lang="en-US" dirty="0">
                <a:solidFill>
                  <a:schemeClr val="bg1"/>
                </a:solidFill>
              </a:rPr>
              <a:t> Co</a:t>
            </a:r>
            <a:r>
              <a:rPr lang="en-US" baseline="-25000" dirty="0">
                <a:solidFill>
                  <a:schemeClr val="bg1"/>
                </a:solidFill>
              </a:rPr>
              <a:t>3</a:t>
            </a:r>
            <a:r>
              <a:rPr lang="en-US" dirty="0">
                <a:solidFill>
                  <a:schemeClr val="bg1"/>
                </a:solidFill>
              </a:rPr>
              <a:t>O</a:t>
            </a:r>
            <a:r>
              <a:rPr lang="en-US" baseline="-25000" dirty="0">
                <a:solidFill>
                  <a:schemeClr val="bg1"/>
                </a:solidFill>
              </a:rPr>
              <a:t>4</a:t>
            </a:r>
            <a:r>
              <a:rPr lang="en-US" dirty="0">
                <a:solidFill>
                  <a:schemeClr val="bg1"/>
                </a:solidFill>
              </a:rPr>
              <a:t> interface:</a:t>
            </a:r>
            <a:br>
              <a:rPr lang="en-US" dirty="0">
                <a:solidFill>
                  <a:schemeClr val="bg1"/>
                </a:solidFill>
              </a:rPr>
            </a:br>
            <a:r>
              <a:rPr lang="en-US" dirty="0">
                <a:solidFill>
                  <a:schemeClr val="bg1"/>
                </a:solidFill>
              </a:rPr>
              <a:t>S=0 [Co</a:t>
            </a:r>
            <a:r>
              <a:rPr lang="en-US" baseline="30000" dirty="0">
                <a:solidFill>
                  <a:schemeClr val="bg1"/>
                </a:solidFill>
              </a:rPr>
              <a:t>3+</a:t>
            </a:r>
            <a:r>
              <a:rPr lang="en-US" dirty="0">
                <a:solidFill>
                  <a:schemeClr val="bg1"/>
                </a:solidFill>
              </a:rPr>
              <a:t>]</a:t>
            </a:r>
            <a:r>
              <a:rPr lang="en-US" baseline="-25000" dirty="0" err="1">
                <a:solidFill>
                  <a:schemeClr val="bg1"/>
                </a:solidFill>
              </a:rPr>
              <a:t>oct</a:t>
            </a:r>
            <a:r>
              <a:rPr lang="en-US" baseline="-25000" dirty="0">
                <a:solidFill>
                  <a:schemeClr val="bg1"/>
                </a:solidFill>
              </a:rPr>
              <a:t> </a:t>
            </a:r>
            <a:r>
              <a:rPr lang="en-US" dirty="0">
                <a:solidFill>
                  <a:schemeClr val="bg1"/>
                </a:solidFill>
              </a:rPr>
              <a:t> </a:t>
            </a:r>
            <a:r>
              <a:rPr lang="en-US" dirty="0">
                <a:solidFill>
                  <a:schemeClr val="bg1"/>
                </a:solidFill>
                <a:sym typeface="Wingdings" panose="05000000000000000000" pitchFamily="2" charset="2"/>
              </a:rPr>
              <a:t> </a:t>
            </a:r>
            <a:r>
              <a:rPr lang="en-US" dirty="0">
                <a:solidFill>
                  <a:schemeClr val="bg1"/>
                </a:solidFill>
              </a:rPr>
              <a:t> </a:t>
            </a:r>
            <a:r>
              <a:rPr lang="de-DE" dirty="0">
                <a:solidFill>
                  <a:schemeClr val="bg1"/>
                </a:solidFill>
              </a:rPr>
              <a:t>S = 1/2 [Co</a:t>
            </a:r>
            <a:r>
              <a:rPr lang="de-DE" baseline="30000" dirty="0">
                <a:solidFill>
                  <a:schemeClr val="bg1"/>
                </a:solidFill>
              </a:rPr>
              <a:t>2+</a:t>
            </a:r>
            <a:r>
              <a:rPr lang="de-DE" dirty="0">
                <a:solidFill>
                  <a:schemeClr val="bg1"/>
                </a:solidFill>
              </a:rPr>
              <a:t>]</a:t>
            </a:r>
            <a:r>
              <a:rPr lang="de-DE" baseline="-25000" dirty="0" err="1">
                <a:solidFill>
                  <a:schemeClr val="bg1"/>
                </a:solidFill>
              </a:rPr>
              <a:t>oct</a:t>
            </a:r>
            <a:endParaRPr lang="de-DE" baseline="-25000" dirty="0">
              <a:solidFill>
                <a:schemeClr val="bg1"/>
              </a:solidFill>
            </a:endParaRPr>
          </a:p>
        </p:txBody>
      </p:sp>
    </p:spTree>
    <p:extLst>
      <p:ext uri="{BB962C8B-B14F-4D97-AF65-F5344CB8AC3E}">
        <p14:creationId xmlns:p14="http://schemas.microsoft.com/office/powerpoint/2010/main" val="25728507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r>
              <a:rPr lang="en-US" sz="3600" dirty="0"/>
              <a:t>Model and Experiment: CoO-Co</a:t>
            </a:r>
            <a:r>
              <a:rPr lang="en-US" sz="3600" baseline="-25000" dirty="0"/>
              <a:t>3</a:t>
            </a:r>
            <a:r>
              <a:rPr lang="en-US" sz="3600" dirty="0"/>
              <a:t>O</a:t>
            </a:r>
            <a:r>
              <a:rPr lang="en-US" sz="3600" baseline="-25000" dirty="0"/>
              <a:t>4</a:t>
            </a:r>
            <a:endParaRPr lang="en-US" sz="3600" dirty="0"/>
          </a:p>
        </p:txBody>
      </p:sp>
      <p:sp>
        <p:nvSpPr>
          <p:cNvPr id="15" name="Rechteck 14"/>
          <p:cNvSpPr/>
          <p:nvPr/>
        </p:nvSpPr>
        <p:spPr>
          <a:xfrm>
            <a:off x="5518853" y="6054208"/>
            <a:ext cx="3268844" cy="369332"/>
          </a:xfrm>
          <a:prstGeom prst="rect">
            <a:avLst/>
          </a:prstGeom>
        </p:spPr>
        <p:txBody>
          <a:bodyPr wrap="none">
            <a:spAutoFit/>
          </a:bodyPr>
          <a:lstStyle/>
          <a:p>
            <a:r>
              <a:rPr lang="de-DE" dirty="0">
                <a:solidFill>
                  <a:srgbClr val="333333"/>
                </a:solidFill>
                <a:latin typeface="Times New Roman" panose="02020603050405020304" pitchFamily="18" charset="0"/>
                <a:ea typeface="Times New Roman" panose="02020603050405020304" pitchFamily="18" charset="0"/>
              </a:rPr>
              <a:t> </a:t>
            </a:r>
            <a:r>
              <a:rPr lang="en-US" dirty="0">
                <a:solidFill>
                  <a:srgbClr val="333333"/>
                </a:solidFill>
                <a:latin typeface="Times New Roman" panose="02020603050405020304" pitchFamily="18" charset="0"/>
                <a:ea typeface="Times New Roman" panose="02020603050405020304" pitchFamily="18" charset="0"/>
              </a:rPr>
              <a:t>Scientific Reports </a:t>
            </a:r>
            <a:r>
              <a:rPr lang="en-US" b="1" dirty="0">
                <a:solidFill>
                  <a:srgbClr val="333333"/>
                </a:solidFill>
                <a:latin typeface="Times New Roman" panose="02020603050405020304" pitchFamily="18" charset="0"/>
                <a:ea typeface="Times New Roman" panose="02020603050405020304" pitchFamily="18" charset="0"/>
              </a:rPr>
              <a:t>5</a:t>
            </a:r>
            <a:r>
              <a:rPr lang="en-US" dirty="0">
                <a:solidFill>
                  <a:srgbClr val="333333"/>
                </a:solidFill>
                <a:latin typeface="Times New Roman" panose="02020603050405020304" pitchFamily="18" charset="0"/>
                <a:ea typeface="Times New Roman" panose="02020603050405020304" pitchFamily="18" charset="0"/>
              </a:rPr>
              <a:t> (2015) 7997</a:t>
            </a:r>
            <a:endParaRPr lang="de-DE" dirty="0"/>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r="42885"/>
          <a:stretch/>
        </p:blipFill>
        <p:spPr>
          <a:xfrm>
            <a:off x="248180" y="1658832"/>
            <a:ext cx="5703780" cy="4450667"/>
          </a:xfrm>
          <a:prstGeom prst="rect">
            <a:avLst/>
          </a:prstGeom>
        </p:spPr>
      </p:pic>
      <p:sp>
        <p:nvSpPr>
          <p:cNvPr id="3" name="Textfeld 2"/>
          <p:cNvSpPr txBox="1"/>
          <p:nvPr/>
        </p:nvSpPr>
        <p:spPr>
          <a:xfrm>
            <a:off x="731900" y="802677"/>
            <a:ext cx="914400" cy="914400"/>
          </a:xfrm>
          <a:prstGeom prst="rect">
            <a:avLst/>
          </a:prstGeom>
          <a:noFill/>
        </p:spPr>
        <p:txBody>
          <a:bodyPr wrap="none" rtlCol="0" anchor="ctr" anchorCtr="0">
            <a:normAutofit/>
          </a:bodyPr>
          <a:lstStyle/>
          <a:p>
            <a:pPr algn="l"/>
            <a:r>
              <a:rPr lang="de-DE" sz="2400" dirty="0" err="1"/>
              <a:t>Two</a:t>
            </a:r>
            <a:r>
              <a:rPr lang="de-DE" sz="2400" dirty="0"/>
              <a:t> </a:t>
            </a:r>
            <a:r>
              <a:rPr lang="de-DE" sz="2400" dirty="0" err="1"/>
              <a:t>sizes</a:t>
            </a:r>
            <a:r>
              <a:rPr lang="de-DE" sz="2400" dirty="0"/>
              <a:t> </a:t>
            </a:r>
            <a:r>
              <a:rPr lang="de-DE" sz="2400" dirty="0" err="1"/>
              <a:t>of</a:t>
            </a:r>
            <a:r>
              <a:rPr lang="de-DE" sz="2400" dirty="0"/>
              <a:t> </a:t>
            </a:r>
            <a:r>
              <a:rPr lang="de-DE" sz="2400" dirty="0" err="1"/>
              <a:t>octahedra</a:t>
            </a:r>
            <a:r>
              <a:rPr lang="de-DE" sz="2400" dirty="0"/>
              <a:t>: S-40nm </a:t>
            </a:r>
            <a:r>
              <a:rPr lang="de-DE" sz="2400" dirty="0" err="1"/>
              <a:t>and</a:t>
            </a:r>
            <a:r>
              <a:rPr lang="de-DE" sz="2400" dirty="0"/>
              <a:t> S-75nm (</a:t>
            </a:r>
            <a:r>
              <a:rPr lang="de-DE" sz="2400" dirty="0" err="1"/>
              <a:t>edge</a:t>
            </a:r>
            <a:r>
              <a:rPr lang="de-DE" sz="2400" dirty="0"/>
              <a:t> </a:t>
            </a:r>
            <a:r>
              <a:rPr lang="de-DE" sz="2400" dirty="0" err="1"/>
              <a:t>length</a:t>
            </a:r>
            <a:r>
              <a:rPr lang="de-DE" sz="2400" dirty="0"/>
              <a:t>)</a:t>
            </a:r>
          </a:p>
        </p:txBody>
      </p:sp>
      <p:sp>
        <p:nvSpPr>
          <p:cNvPr id="4" name="Ellipse 3"/>
          <p:cNvSpPr/>
          <p:nvPr/>
        </p:nvSpPr>
        <p:spPr>
          <a:xfrm>
            <a:off x="1950449" y="3200400"/>
            <a:ext cx="601601" cy="312568"/>
          </a:xfrm>
          <a:prstGeom prst="ellipse">
            <a:avLst/>
          </a:prstGeom>
          <a:gradFill>
            <a:gsLst>
              <a:gs pos="0">
                <a:schemeClr val="accent1">
                  <a:tint val="100000"/>
                  <a:shade val="100000"/>
                  <a:satMod val="130000"/>
                  <a:alpha val="13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Ellipse 15"/>
          <p:cNvSpPr/>
          <p:nvPr/>
        </p:nvSpPr>
        <p:spPr>
          <a:xfrm>
            <a:off x="3618230" y="3982478"/>
            <a:ext cx="601601" cy="354645"/>
          </a:xfrm>
          <a:prstGeom prst="ellipse">
            <a:avLst/>
          </a:prstGeom>
          <a:gradFill>
            <a:gsLst>
              <a:gs pos="0">
                <a:schemeClr val="accent1">
                  <a:tint val="100000"/>
                  <a:shade val="100000"/>
                  <a:satMod val="130000"/>
                  <a:alpha val="13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584" y="1868668"/>
            <a:ext cx="1018575" cy="11343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6" name="Gerade Verbindung mit Pfeil 35"/>
          <p:cNvCxnSpPr/>
          <p:nvPr/>
        </p:nvCxnSpPr>
        <p:spPr>
          <a:xfrm flipH="1">
            <a:off x="5486624" y="2939333"/>
            <a:ext cx="429159" cy="34052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feld 36"/>
          <p:cNvSpPr txBox="1"/>
          <p:nvPr/>
        </p:nvSpPr>
        <p:spPr>
          <a:xfrm>
            <a:off x="6199564" y="1507402"/>
            <a:ext cx="651595" cy="361266"/>
          </a:xfrm>
          <a:prstGeom prst="rect">
            <a:avLst/>
          </a:prstGeom>
          <a:solidFill>
            <a:schemeClr val="bg1"/>
          </a:solidFill>
          <a:ln>
            <a:solidFill>
              <a:schemeClr val="tx1"/>
            </a:solidFill>
          </a:ln>
        </p:spPr>
        <p:txBody>
          <a:bodyPr wrap="none" rtlCol="0" anchor="ctr" anchorCtr="0">
            <a:normAutofit/>
          </a:bodyPr>
          <a:lstStyle/>
          <a:p>
            <a:pPr algn="l"/>
            <a:r>
              <a:rPr lang="de-DE" sz="1400" dirty="0"/>
              <a:t>40 </a:t>
            </a:r>
            <a:r>
              <a:rPr lang="de-DE" sz="1400" dirty="0" err="1"/>
              <a:t>nm</a:t>
            </a:r>
            <a:endParaRPr lang="de-DE" sz="1400" dirty="0"/>
          </a:p>
        </p:txBody>
      </p:sp>
      <p:pic>
        <p:nvPicPr>
          <p:cNvPr id="3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7742" y="3512968"/>
            <a:ext cx="1698667" cy="18918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9" name="Gerade Verbindung mit Pfeil 38"/>
          <p:cNvCxnSpPr/>
          <p:nvPr/>
        </p:nvCxnSpPr>
        <p:spPr>
          <a:xfrm flipH="1">
            <a:off x="5666054" y="4139984"/>
            <a:ext cx="520923" cy="23079"/>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feld 39"/>
          <p:cNvSpPr txBox="1"/>
          <p:nvPr/>
        </p:nvSpPr>
        <p:spPr>
          <a:xfrm>
            <a:off x="7144814" y="3120969"/>
            <a:ext cx="651595" cy="361266"/>
          </a:xfrm>
          <a:prstGeom prst="rect">
            <a:avLst/>
          </a:prstGeom>
          <a:solidFill>
            <a:schemeClr val="bg1"/>
          </a:solidFill>
          <a:ln>
            <a:solidFill>
              <a:schemeClr val="tx1"/>
            </a:solidFill>
          </a:ln>
        </p:spPr>
        <p:txBody>
          <a:bodyPr wrap="none" rtlCol="0" anchor="ctr" anchorCtr="0">
            <a:normAutofit/>
          </a:bodyPr>
          <a:lstStyle/>
          <a:p>
            <a:pPr algn="l"/>
            <a:r>
              <a:rPr lang="de-DE" sz="1400" dirty="0"/>
              <a:t>75 </a:t>
            </a:r>
            <a:r>
              <a:rPr lang="de-DE" sz="1400" dirty="0" err="1"/>
              <a:t>nm</a:t>
            </a:r>
            <a:endParaRPr lang="de-DE" sz="1400" dirty="0"/>
          </a:p>
        </p:txBody>
      </p:sp>
      <p:sp>
        <p:nvSpPr>
          <p:cNvPr id="41" name="Textfeld 40"/>
          <p:cNvSpPr txBox="1"/>
          <p:nvPr/>
        </p:nvSpPr>
        <p:spPr>
          <a:xfrm>
            <a:off x="1046900" y="6184454"/>
            <a:ext cx="3010300" cy="369332"/>
          </a:xfrm>
          <a:prstGeom prst="rect">
            <a:avLst/>
          </a:prstGeom>
          <a:solidFill>
            <a:schemeClr val="accent1">
              <a:lumMod val="20000"/>
              <a:lumOff val="80000"/>
            </a:schemeClr>
          </a:solidFill>
        </p:spPr>
        <p:txBody>
          <a:bodyPr wrap="square" rtlCol="0">
            <a:spAutoFit/>
          </a:bodyPr>
          <a:lstStyle/>
          <a:p>
            <a:r>
              <a:rPr lang="en-US" dirty="0">
                <a:latin typeface="Times New Roman" pitchFamily="18" charset="0"/>
                <a:cs typeface="Times New Roman" pitchFamily="18" charset="0"/>
              </a:rPr>
              <a:t>Exp.: </a:t>
            </a:r>
            <a:r>
              <a:rPr lang="en-US" dirty="0">
                <a:latin typeface="Times New Roman" pitchFamily="18" charset="0"/>
                <a:cs typeface="Times New Roman" pitchFamily="18" charset="0"/>
                <a:sym typeface="Wingdings" panose="05000000000000000000" pitchFamily="2" charset="2"/>
              </a:rPr>
              <a:t> </a:t>
            </a:r>
            <a:r>
              <a:rPr lang="en-US" dirty="0">
                <a:latin typeface="Times New Roman" pitchFamily="18" charset="0"/>
                <a:cs typeface="Times New Roman" pitchFamily="18" charset="0"/>
              </a:rPr>
              <a:t>4.3u</a:t>
            </a:r>
            <a:r>
              <a:rPr lang="en-US" baseline="-25000" dirty="0">
                <a:latin typeface="Times New Roman" pitchFamily="18" charset="0"/>
                <a:cs typeface="Times New Roman" pitchFamily="18" charset="0"/>
              </a:rPr>
              <a:t>B</a:t>
            </a:r>
            <a:r>
              <a:rPr lang="en-US" dirty="0">
                <a:latin typeface="Times New Roman" pitchFamily="18" charset="0"/>
                <a:cs typeface="Times New Roman" pitchFamily="18" charset="0"/>
              </a:rPr>
              <a:t>&lt; Co</a:t>
            </a:r>
            <a:r>
              <a:rPr lang="en-US" baseline="30000" dirty="0">
                <a:latin typeface="Times New Roman" pitchFamily="18" charset="0"/>
                <a:cs typeface="Times New Roman" pitchFamily="18" charset="0"/>
              </a:rPr>
              <a:t>2+</a:t>
            </a:r>
            <a:r>
              <a:rPr lang="en-US" dirty="0">
                <a:latin typeface="Times New Roman" pitchFamily="18" charset="0"/>
                <a:cs typeface="Times New Roman" pitchFamily="18" charset="0"/>
              </a:rPr>
              <a:t> &lt;5.2u</a:t>
            </a:r>
            <a:r>
              <a:rPr lang="en-US" baseline="-25000" dirty="0">
                <a:latin typeface="Times New Roman" pitchFamily="18" charset="0"/>
                <a:cs typeface="Times New Roman" pitchFamily="18" charset="0"/>
              </a:rPr>
              <a:t>B</a:t>
            </a:r>
          </a:p>
        </p:txBody>
      </p:sp>
      <p:sp>
        <p:nvSpPr>
          <p:cNvPr id="42" name="Rechteck 41"/>
          <p:cNvSpPr/>
          <p:nvPr/>
        </p:nvSpPr>
        <p:spPr>
          <a:xfrm>
            <a:off x="956761" y="4802889"/>
            <a:ext cx="1500689" cy="461665"/>
          </a:xfrm>
          <a:prstGeom prst="rect">
            <a:avLst/>
          </a:prstGeom>
          <a:ln w="15875">
            <a:solidFill>
              <a:srgbClr val="004C93"/>
            </a:solidFill>
          </a:ln>
        </p:spPr>
        <p:txBody>
          <a:bodyPr wrap="square">
            <a:spAutoFit/>
          </a:bodyPr>
          <a:lstStyle/>
          <a:p>
            <a:pPr algn="ctr"/>
            <a:r>
              <a:rPr lang="en-US" sz="1200" dirty="0">
                <a:solidFill>
                  <a:schemeClr val="tx2"/>
                </a:solidFill>
                <a:latin typeface="+mn-lt"/>
              </a:rPr>
              <a:t>Single layer of Co</a:t>
            </a:r>
            <a:r>
              <a:rPr lang="en-US" sz="1200" baseline="30000" dirty="0">
                <a:solidFill>
                  <a:schemeClr val="tx2"/>
                </a:solidFill>
                <a:latin typeface="+mn-lt"/>
              </a:rPr>
              <a:t>2+</a:t>
            </a:r>
            <a:r>
              <a:rPr lang="en-US" sz="1200" dirty="0">
                <a:solidFill>
                  <a:schemeClr val="tx2"/>
                </a:solidFill>
                <a:latin typeface="+mn-lt"/>
              </a:rPr>
              <a:t> </a:t>
            </a:r>
            <a:br>
              <a:rPr lang="en-US" sz="1200" dirty="0">
                <a:solidFill>
                  <a:schemeClr val="tx2"/>
                </a:solidFill>
                <a:latin typeface="+mn-lt"/>
              </a:rPr>
            </a:br>
            <a:r>
              <a:rPr lang="en-US" sz="1200" dirty="0">
                <a:solidFill>
                  <a:schemeClr val="tx2"/>
                </a:solidFill>
                <a:latin typeface="+mn-lt"/>
              </a:rPr>
              <a:t>at interface</a:t>
            </a:r>
            <a:endParaRPr lang="de-DE" sz="1200" dirty="0">
              <a:solidFill>
                <a:schemeClr val="tx2"/>
              </a:solidFill>
              <a:latin typeface="+mn-lt"/>
            </a:endParaRPr>
          </a:p>
        </p:txBody>
      </p:sp>
      <p:grpSp>
        <p:nvGrpSpPr>
          <p:cNvPr id="17" name="Gruppieren 16"/>
          <p:cNvGrpSpPr/>
          <p:nvPr/>
        </p:nvGrpSpPr>
        <p:grpSpPr>
          <a:xfrm>
            <a:off x="-7170" y="1868668"/>
            <a:ext cx="9057652" cy="3821236"/>
            <a:chOff x="-426998" y="2384912"/>
            <a:chExt cx="9498821" cy="3990911"/>
          </a:xfrm>
        </p:grpSpPr>
        <p:grpSp>
          <p:nvGrpSpPr>
            <p:cNvPr id="18" name="Gruppieren 17"/>
            <p:cNvGrpSpPr/>
            <p:nvPr/>
          </p:nvGrpSpPr>
          <p:grpSpPr>
            <a:xfrm>
              <a:off x="3899165" y="2384912"/>
              <a:ext cx="5172658" cy="3990911"/>
              <a:chOff x="760164" y="1696598"/>
              <a:chExt cx="5928185" cy="4407319"/>
            </a:xfrm>
          </p:grpSpPr>
          <p:sp>
            <p:nvSpPr>
              <p:cNvPr id="20" name="Abgerundetes Rechteck 19"/>
              <p:cNvSpPr/>
              <p:nvPr/>
            </p:nvSpPr>
            <p:spPr>
              <a:xfrm>
                <a:off x="760164" y="1696598"/>
                <a:ext cx="5928185" cy="440731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1" name="Gruppieren 20"/>
              <p:cNvGrpSpPr/>
              <p:nvPr/>
            </p:nvGrpSpPr>
            <p:grpSpPr>
              <a:xfrm>
                <a:off x="926276" y="1940011"/>
                <a:ext cx="4963885" cy="4104529"/>
                <a:chOff x="926276" y="1940011"/>
                <a:chExt cx="4963885" cy="4104529"/>
              </a:xfrm>
            </p:grpSpPr>
            <p:sp>
              <p:nvSpPr>
                <p:cNvPr id="22" name="Freihandform 21"/>
                <p:cNvSpPr/>
                <p:nvPr/>
              </p:nvSpPr>
              <p:spPr>
                <a:xfrm>
                  <a:off x="1874857" y="1940011"/>
                  <a:ext cx="2110014" cy="2211859"/>
                </a:xfrm>
                <a:custGeom>
                  <a:avLst/>
                  <a:gdLst>
                    <a:gd name="connsiteX0" fmla="*/ 2187146 w 2187146"/>
                    <a:gd name="connsiteY0" fmla="*/ 142103 h 2211859"/>
                    <a:gd name="connsiteX1" fmla="*/ 67962 w 2187146"/>
                    <a:gd name="connsiteY1" fmla="*/ 2211859 h 2211859"/>
                    <a:gd name="connsiteX2" fmla="*/ 0 w 2187146"/>
                    <a:gd name="connsiteY2" fmla="*/ 2075935 h 2211859"/>
                    <a:gd name="connsiteX3" fmla="*/ 2162432 w 2187146"/>
                    <a:gd name="connsiteY3" fmla="*/ 0 h 2211859"/>
                    <a:gd name="connsiteX4" fmla="*/ 2187146 w 2187146"/>
                    <a:gd name="connsiteY4" fmla="*/ 142103 h 2211859"/>
                    <a:gd name="connsiteX0" fmla="*/ 2119184 w 2119184"/>
                    <a:gd name="connsiteY0" fmla="*/ 142103 h 2211859"/>
                    <a:gd name="connsiteX1" fmla="*/ 0 w 2119184"/>
                    <a:gd name="connsiteY1" fmla="*/ 2211859 h 2211859"/>
                    <a:gd name="connsiteX2" fmla="*/ 24713 w 2119184"/>
                    <a:gd name="connsiteY2" fmla="*/ 1970903 h 2211859"/>
                    <a:gd name="connsiteX3" fmla="*/ 2094470 w 2119184"/>
                    <a:gd name="connsiteY3" fmla="*/ 0 h 2211859"/>
                    <a:gd name="connsiteX4" fmla="*/ 2119184 w 2119184"/>
                    <a:gd name="connsiteY4" fmla="*/ 142103 h 2211859"/>
                    <a:gd name="connsiteX0" fmla="*/ 2088520 w 2094470"/>
                    <a:gd name="connsiteY0" fmla="*/ 172995 h 2211859"/>
                    <a:gd name="connsiteX1" fmla="*/ 0 w 2094470"/>
                    <a:gd name="connsiteY1" fmla="*/ 2211859 h 2211859"/>
                    <a:gd name="connsiteX2" fmla="*/ 24713 w 2094470"/>
                    <a:gd name="connsiteY2" fmla="*/ 1970903 h 2211859"/>
                    <a:gd name="connsiteX3" fmla="*/ 2094470 w 2094470"/>
                    <a:gd name="connsiteY3" fmla="*/ 0 h 2211859"/>
                    <a:gd name="connsiteX4" fmla="*/ 2088520 w 2094470"/>
                    <a:gd name="connsiteY4" fmla="*/ 172995 h 221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470" h="2211859">
                      <a:moveTo>
                        <a:pt x="2088520" y="172995"/>
                      </a:moveTo>
                      <a:lnTo>
                        <a:pt x="0" y="2211859"/>
                      </a:lnTo>
                      <a:lnTo>
                        <a:pt x="24713" y="1970903"/>
                      </a:lnTo>
                      <a:lnTo>
                        <a:pt x="2094470" y="0"/>
                      </a:lnTo>
                      <a:lnTo>
                        <a:pt x="2088520" y="172995"/>
                      </a:lnTo>
                      <a:close/>
                    </a:path>
                  </a:pathLst>
                </a:custGeom>
                <a:pattFill prst="lgCheck">
                  <a:fgClr>
                    <a:srgbClr val="FFFF00"/>
                  </a:fgClr>
                  <a:bgClr>
                    <a:schemeClr val="bg1"/>
                  </a:bgClr>
                </a:patt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3" name="Gruppieren 22"/>
                <p:cNvGrpSpPr/>
                <p:nvPr/>
              </p:nvGrpSpPr>
              <p:grpSpPr>
                <a:xfrm>
                  <a:off x="1840676" y="2113808"/>
                  <a:ext cx="4049485" cy="3930732"/>
                  <a:chOff x="1840676" y="2113808"/>
                  <a:chExt cx="4049485" cy="3930732"/>
                </a:xfrm>
              </p:grpSpPr>
              <p:sp>
                <p:nvSpPr>
                  <p:cNvPr id="28" name="Freihandform 27"/>
                  <p:cNvSpPr/>
                  <p:nvPr/>
                </p:nvSpPr>
                <p:spPr>
                  <a:xfrm>
                    <a:off x="2113808" y="3835730"/>
                    <a:ext cx="3716976" cy="1900052"/>
                  </a:xfrm>
                  <a:custGeom>
                    <a:avLst/>
                    <a:gdLst>
                      <a:gd name="connsiteX0" fmla="*/ 1852550 w 3716976"/>
                      <a:gd name="connsiteY0" fmla="*/ 1900052 h 1900052"/>
                      <a:gd name="connsiteX1" fmla="*/ 3716976 w 3716976"/>
                      <a:gd name="connsiteY1" fmla="*/ 0 h 1900052"/>
                      <a:gd name="connsiteX2" fmla="*/ 2232561 w 3716976"/>
                      <a:gd name="connsiteY2" fmla="*/ 641267 h 1900052"/>
                      <a:gd name="connsiteX3" fmla="*/ 0 w 3716976"/>
                      <a:gd name="connsiteY3" fmla="*/ 178130 h 1900052"/>
                      <a:gd name="connsiteX4" fmla="*/ 1852550 w 3716976"/>
                      <a:gd name="connsiteY4" fmla="*/ 1900052 h 190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976" h="1900052">
                        <a:moveTo>
                          <a:pt x="1852550" y="1900052"/>
                        </a:moveTo>
                        <a:lnTo>
                          <a:pt x="3716976" y="0"/>
                        </a:lnTo>
                        <a:lnTo>
                          <a:pt x="2232561" y="641267"/>
                        </a:lnTo>
                        <a:lnTo>
                          <a:pt x="0" y="178130"/>
                        </a:lnTo>
                        <a:lnTo>
                          <a:pt x="1852550" y="1900052"/>
                        </a:lnTo>
                        <a:close/>
                      </a:path>
                    </a:pathLst>
                  </a:custGeom>
                  <a:pattFill prst="sphere">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9" name="Gerade Verbindung 21"/>
                  <p:cNvCxnSpPr>
                    <a:stCxn id="28" idx="2"/>
                    <a:endCxn id="28" idx="0"/>
                  </p:cNvCxnSpPr>
                  <p:nvPr/>
                </p:nvCxnSpPr>
                <p:spPr>
                  <a:xfrm flipH="1">
                    <a:off x="3966358" y="4476997"/>
                    <a:ext cx="380011" cy="1258785"/>
                  </a:xfrm>
                  <a:prstGeom prst="line">
                    <a:avLst/>
                  </a:prstGeom>
                </p:spPr>
                <p:style>
                  <a:lnRef idx="2">
                    <a:schemeClr val="accent1"/>
                  </a:lnRef>
                  <a:fillRef idx="0">
                    <a:schemeClr val="accent1"/>
                  </a:fillRef>
                  <a:effectRef idx="1">
                    <a:schemeClr val="accent1"/>
                  </a:effectRef>
                  <a:fontRef idx="minor">
                    <a:schemeClr val="tx1"/>
                  </a:fontRef>
                </p:style>
              </p:cxnSp>
              <p:sp>
                <p:nvSpPr>
                  <p:cNvPr id="30" name="Freihandform 29"/>
                  <p:cNvSpPr/>
                  <p:nvPr/>
                </p:nvSpPr>
                <p:spPr>
                  <a:xfrm>
                    <a:off x="1840676" y="4013860"/>
                    <a:ext cx="2541319" cy="2030680"/>
                  </a:xfrm>
                  <a:custGeom>
                    <a:avLst/>
                    <a:gdLst>
                      <a:gd name="connsiteX0" fmla="*/ 285008 w 2493819"/>
                      <a:gd name="connsiteY0" fmla="*/ 0 h 2030680"/>
                      <a:gd name="connsiteX1" fmla="*/ 0 w 2493819"/>
                      <a:gd name="connsiteY1" fmla="*/ 142504 h 2030680"/>
                      <a:gd name="connsiteX2" fmla="*/ 2493819 w 2493819"/>
                      <a:gd name="connsiteY2" fmla="*/ 653143 h 2030680"/>
                      <a:gd name="connsiteX3" fmla="*/ 2042556 w 2493819"/>
                      <a:gd name="connsiteY3" fmla="*/ 2030680 h 2030680"/>
                      <a:gd name="connsiteX4" fmla="*/ 47502 w 2493819"/>
                      <a:gd name="connsiteY4" fmla="*/ 154379 h 2030680"/>
                      <a:gd name="connsiteX0" fmla="*/ 285008 w 2685651"/>
                      <a:gd name="connsiteY0" fmla="*/ 0 h 2030680"/>
                      <a:gd name="connsiteX1" fmla="*/ 0 w 2685651"/>
                      <a:gd name="connsiteY1" fmla="*/ 142504 h 2030680"/>
                      <a:gd name="connsiteX2" fmla="*/ 2685651 w 2685651"/>
                      <a:gd name="connsiteY2" fmla="*/ 653143 h 2030680"/>
                      <a:gd name="connsiteX3" fmla="*/ 2042556 w 2685651"/>
                      <a:gd name="connsiteY3" fmla="*/ 2030680 h 2030680"/>
                      <a:gd name="connsiteX4" fmla="*/ 47502 w 2685651"/>
                      <a:gd name="connsiteY4" fmla="*/ 154379 h 2030680"/>
                      <a:gd name="connsiteX0" fmla="*/ 285008 w 2672863"/>
                      <a:gd name="connsiteY0" fmla="*/ 0 h 2030680"/>
                      <a:gd name="connsiteX1" fmla="*/ 0 w 2672863"/>
                      <a:gd name="connsiteY1" fmla="*/ 142504 h 2030680"/>
                      <a:gd name="connsiteX2" fmla="*/ 2672863 w 2672863"/>
                      <a:gd name="connsiteY2" fmla="*/ 700644 h 2030680"/>
                      <a:gd name="connsiteX3" fmla="*/ 2042556 w 2672863"/>
                      <a:gd name="connsiteY3" fmla="*/ 2030680 h 2030680"/>
                      <a:gd name="connsiteX4" fmla="*/ 47502 w 2672863"/>
                      <a:gd name="connsiteY4" fmla="*/ 154379 h 2030680"/>
                      <a:gd name="connsiteX0" fmla="*/ 285008 w 2672863"/>
                      <a:gd name="connsiteY0" fmla="*/ 0 h 2030680"/>
                      <a:gd name="connsiteX1" fmla="*/ 0 w 2672863"/>
                      <a:gd name="connsiteY1" fmla="*/ 142504 h 2030680"/>
                      <a:gd name="connsiteX2" fmla="*/ 2672863 w 2672863"/>
                      <a:gd name="connsiteY2" fmla="*/ 700644 h 2030680"/>
                      <a:gd name="connsiteX3" fmla="*/ 2170445 w 2672863"/>
                      <a:gd name="connsiteY3" fmla="*/ 2030680 h 2030680"/>
                      <a:gd name="connsiteX4" fmla="*/ 47502 w 2672863"/>
                      <a:gd name="connsiteY4" fmla="*/ 154379 h 2030680"/>
                      <a:gd name="connsiteX0" fmla="*/ 285008 w 2711228"/>
                      <a:gd name="connsiteY0" fmla="*/ 0 h 2030680"/>
                      <a:gd name="connsiteX1" fmla="*/ 0 w 2711228"/>
                      <a:gd name="connsiteY1" fmla="*/ 142504 h 2030680"/>
                      <a:gd name="connsiteX2" fmla="*/ 2711228 w 2711228"/>
                      <a:gd name="connsiteY2" fmla="*/ 712519 h 2030680"/>
                      <a:gd name="connsiteX3" fmla="*/ 2170445 w 2711228"/>
                      <a:gd name="connsiteY3" fmla="*/ 2030680 h 2030680"/>
                      <a:gd name="connsiteX4" fmla="*/ 47502 w 2711228"/>
                      <a:gd name="connsiteY4" fmla="*/ 154379 h 2030680"/>
                      <a:gd name="connsiteX0" fmla="*/ 285008 w 2736806"/>
                      <a:gd name="connsiteY0" fmla="*/ 0 h 2030680"/>
                      <a:gd name="connsiteX1" fmla="*/ 0 w 2736806"/>
                      <a:gd name="connsiteY1" fmla="*/ 142504 h 2030680"/>
                      <a:gd name="connsiteX2" fmla="*/ 2736806 w 2736806"/>
                      <a:gd name="connsiteY2" fmla="*/ 724395 h 2030680"/>
                      <a:gd name="connsiteX3" fmla="*/ 2170445 w 2736806"/>
                      <a:gd name="connsiteY3" fmla="*/ 2030680 h 2030680"/>
                      <a:gd name="connsiteX4" fmla="*/ 47502 w 2736806"/>
                      <a:gd name="connsiteY4" fmla="*/ 154379 h 20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806" h="2030680">
                        <a:moveTo>
                          <a:pt x="285008" y="0"/>
                        </a:moveTo>
                        <a:lnTo>
                          <a:pt x="0" y="142504"/>
                        </a:lnTo>
                        <a:lnTo>
                          <a:pt x="2736806" y="724395"/>
                        </a:lnTo>
                        <a:lnTo>
                          <a:pt x="2170445" y="2030680"/>
                        </a:lnTo>
                        <a:lnTo>
                          <a:pt x="47502" y="154379"/>
                        </a:lnTo>
                      </a:path>
                    </a:pathLst>
                  </a:custGeom>
                  <a:pattFill prst="lgCheck">
                    <a:fgClr>
                      <a:srgbClr val="FFFF00"/>
                    </a:fgClr>
                    <a:bgClr>
                      <a:schemeClr val="bg1"/>
                    </a:bgClr>
                  </a:patt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1" name="Gerade Verbindung 23"/>
                  <p:cNvCxnSpPr>
                    <a:stCxn id="28" idx="2"/>
                    <a:endCxn id="30" idx="2"/>
                  </p:cNvCxnSpPr>
                  <p:nvPr/>
                </p:nvCxnSpPr>
                <p:spPr>
                  <a:xfrm>
                    <a:off x="4346369" y="4476997"/>
                    <a:ext cx="35626" cy="261258"/>
                  </a:xfrm>
                  <a:prstGeom prst="line">
                    <a:avLst/>
                  </a:prstGeom>
                </p:spPr>
                <p:style>
                  <a:lnRef idx="2">
                    <a:schemeClr val="accent1"/>
                  </a:lnRef>
                  <a:fillRef idx="0">
                    <a:schemeClr val="accent1"/>
                  </a:fillRef>
                  <a:effectRef idx="1">
                    <a:schemeClr val="accent1"/>
                  </a:effectRef>
                  <a:fontRef idx="minor">
                    <a:schemeClr val="tx1"/>
                  </a:fontRef>
                </p:style>
              </p:cxnSp>
              <p:sp>
                <p:nvSpPr>
                  <p:cNvPr id="32" name="Freihandform 31"/>
                  <p:cNvSpPr/>
                  <p:nvPr/>
                </p:nvSpPr>
                <p:spPr>
                  <a:xfrm>
                    <a:off x="1874857" y="4013860"/>
                    <a:ext cx="2500478" cy="736270"/>
                  </a:xfrm>
                  <a:custGeom>
                    <a:avLst/>
                    <a:gdLst>
                      <a:gd name="connsiteX0" fmla="*/ 0 w 2434442"/>
                      <a:gd name="connsiteY0" fmla="*/ 178130 h 688769"/>
                      <a:gd name="connsiteX1" fmla="*/ 154379 w 2434442"/>
                      <a:gd name="connsiteY1" fmla="*/ 0 h 688769"/>
                      <a:gd name="connsiteX2" fmla="*/ 2434442 w 2434442"/>
                      <a:gd name="connsiteY2" fmla="*/ 475013 h 688769"/>
                      <a:gd name="connsiteX3" fmla="*/ 2268187 w 2434442"/>
                      <a:gd name="connsiteY3" fmla="*/ 688769 h 688769"/>
                      <a:gd name="connsiteX4" fmla="*/ 0 w 2434442"/>
                      <a:gd name="connsiteY4" fmla="*/ 178130 h 688769"/>
                      <a:gd name="connsiteX0" fmla="*/ 0 w 2434442"/>
                      <a:gd name="connsiteY0" fmla="*/ 142504 h 653143"/>
                      <a:gd name="connsiteX1" fmla="*/ 213756 w 2434442"/>
                      <a:gd name="connsiteY1" fmla="*/ 0 h 653143"/>
                      <a:gd name="connsiteX2" fmla="*/ 2434442 w 2434442"/>
                      <a:gd name="connsiteY2" fmla="*/ 439387 h 653143"/>
                      <a:gd name="connsiteX3" fmla="*/ 2268187 w 2434442"/>
                      <a:gd name="connsiteY3" fmla="*/ 653143 h 653143"/>
                      <a:gd name="connsiteX4" fmla="*/ 0 w 2434442"/>
                      <a:gd name="connsiteY4" fmla="*/ 142504 h 653143"/>
                      <a:gd name="connsiteX0" fmla="*/ 0 w 2434442"/>
                      <a:gd name="connsiteY0" fmla="*/ 154380 h 665019"/>
                      <a:gd name="connsiteX1" fmla="*/ 225631 w 2434442"/>
                      <a:gd name="connsiteY1" fmla="*/ 0 h 665019"/>
                      <a:gd name="connsiteX2" fmla="*/ 2434442 w 2434442"/>
                      <a:gd name="connsiteY2" fmla="*/ 451263 h 665019"/>
                      <a:gd name="connsiteX3" fmla="*/ 2268187 w 2434442"/>
                      <a:gd name="connsiteY3" fmla="*/ 665019 h 665019"/>
                      <a:gd name="connsiteX4" fmla="*/ 0 w 2434442"/>
                      <a:gd name="connsiteY4" fmla="*/ 154380 h 665019"/>
                      <a:gd name="connsiteX0" fmla="*/ 0 w 2434442"/>
                      <a:gd name="connsiteY0" fmla="*/ 154380 h 700645"/>
                      <a:gd name="connsiteX1" fmla="*/ 225631 w 2434442"/>
                      <a:gd name="connsiteY1" fmla="*/ 0 h 700645"/>
                      <a:gd name="connsiteX2" fmla="*/ 2434442 w 2434442"/>
                      <a:gd name="connsiteY2" fmla="*/ 451263 h 700645"/>
                      <a:gd name="connsiteX3" fmla="*/ 2398816 w 2434442"/>
                      <a:gd name="connsiteY3" fmla="*/ 700645 h 700645"/>
                      <a:gd name="connsiteX4" fmla="*/ 0 w 2434442"/>
                      <a:gd name="connsiteY4" fmla="*/ 154380 h 700645"/>
                      <a:gd name="connsiteX0" fmla="*/ 0 w 2470067"/>
                      <a:gd name="connsiteY0" fmla="*/ 154380 h 712520"/>
                      <a:gd name="connsiteX1" fmla="*/ 225631 w 2470067"/>
                      <a:gd name="connsiteY1" fmla="*/ 0 h 712520"/>
                      <a:gd name="connsiteX2" fmla="*/ 2434442 w 2470067"/>
                      <a:gd name="connsiteY2" fmla="*/ 451263 h 712520"/>
                      <a:gd name="connsiteX3" fmla="*/ 2470067 w 2470067"/>
                      <a:gd name="connsiteY3" fmla="*/ 712520 h 712520"/>
                      <a:gd name="connsiteX4" fmla="*/ 0 w 2470067"/>
                      <a:gd name="connsiteY4" fmla="*/ 154380 h 712520"/>
                      <a:gd name="connsiteX0" fmla="*/ 0 w 2434442"/>
                      <a:gd name="connsiteY0" fmla="*/ 154380 h 712520"/>
                      <a:gd name="connsiteX1" fmla="*/ 225631 w 2434442"/>
                      <a:gd name="connsiteY1" fmla="*/ 0 h 712520"/>
                      <a:gd name="connsiteX2" fmla="*/ 2434442 w 2434442"/>
                      <a:gd name="connsiteY2" fmla="*/ 451263 h 712520"/>
                      <a:gd name="connsiteX3" fmla="*/ 2410691 w 2434442"/>
                      <a:gd name="connsiteY3" fmla="*/ 712520 h 712520"/>
                      <a:gd name="connsiteX4" fmla="*/ 0 w 2434442"/>
                      <a:gd name="connsiteY4" fmla="*/ 154380 h 712520"/>
                      <a:gd name="connsiteX0" fmla="*/ 0 w 2481943"/>
                      <a:gd name="connsiteY0" fmla="*/ 154380 h 736270"/>
                      <a:gd name="connsiteX1" fmla="*/ 225631 w 2481943"/>
                      <a:gd name="connsiteY1" fmla="*/ 0 h 736270"/>
                      <a:gd name="connsiteX2" fmla="*/ 2434442 w 2481943"/>
                      <a:gd name="connsiteY2" fmla="*/ 451263 h 736270"/>
                      <a:gd name="connsiteX3" fmla="*/ 2481943 w 2481943"/>
                      <a:gd name="connsiteY3" fmla="*/ 736270 h 736270"/>
                      <a:gd name="connsiteX4" fmla="*/ 0 w 2481943"/>
                      <a:gd name="connsiteY4" fmla="*/ 154380 h 736270"/>
                      <a:gd name="connsiteX0" fmla="*/ 0 w 2463408"/>
                      <a:gd name="connsiteY0" fmla="*/ 154380 h 736270"/>
                      <a:gd name="connsiteX1" fmla="*/ 225631 w 2463408"/>
                      <a:gd name="connsiteY1" fmla="*/ 0 h 736270"/>
                      <a:gd name="connsiteX2" fmla="*/ 2434442 w 2463408"/>
                      <a:gd name="connsiteY2" fmla="*/ 451263 h 736270"/>
                      <a:gd name="connsiteX3" fmla="*/ 2463408 w 2463408"/>
                      <a:gd name="connsiteY3" fmla="*/ 736270 h 736270"/>
                      <a:gd name="connsiteX4" fmla="*/ 0 w 2463408"/>
                      <a:gd name="connsiteY4" fmla="*/ 154380 h 736270"/>
                      <a:gd name="connsiteX0" fmla="*/ 0 w 2500478"/>
                      <a:gd name="connsiteY0" fmla="*/ 129667 h 736270"/>
                      <a:gd name="connsiteX1" fmla="*/ 262701 w 2500478"/>
                      <a:gd name="connsiteY1" fmla="*/ 0 h 736270"/>
                      <a:gd name="connsiteX2" fmla="*/ 2471512 w 2500478"/>
                      <a:gd name="connsiteY2" fmla="*/ 451263 h 736270"/>
                      <a:gd name="connsiteX3" fmla="*/ 2500478 w 2500478"/>
                      <a:gd name="connsiteY3" fmla="*/ 736270 h 736270"/>
                      <a:gd name="connsiteX4" fmla="*/ 0 w 2500478"/>
                      <a:gd name="connsiteY4" fmla="*/ 129667 h 73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478" h="736270">
                        <a:moveTo>
                          <a:pt x="0" y="129667"/>
                        </a:moveTo>
                        <a:lnTo>
                          <a:pt x="262701" y="0"/>
                        </a:lnTo>
                        <a:lnTo>
                          <a:pt x="2471512" y="451263"/>
                        </a:lnTo>
                        <a:lnTo>
                          <a:pt x="2500478" y="736270"/>
                        </a:lnTo>
                        <a:lnTo>
                          <a:pt x="0" y="129667"/>
                        </a:lnTo>
                        <a:close/>
                      </a:path>
                    </a:pathLst>
                  </a:custGeom>
                  <a:pattFill prst="lgCheck">
                    <a:fgClr>
                      <a:srgbClr val="FFFF00"/>
                    </a:fgClr>
                    <a:bgClr>
                      <a:schemeClr val="bg1"/>
                    </a:bgClr>
                  </a:patt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 name="Freihandform 32"/>
                  <p:cNvSpPr/>
                  <p:nvPr/>
                </p:nvSpPr>
                <p:spPr>
                  <a:xfrm>
                    <a:off x="2137558" y="2113808"/>
                    <a:ext cx="2196936" cy="2327563"/>
                  </a:xfrm>
                  <a:custGeom>
                    <a:avLst/>
                    <a:gdLst>
                      <a:gd name="connsiteX0" fmla="*/ 0 w 2196936"/>
                      <a:gd name="connsiteY0" fmla="*/ 1864426 h 2327563"/>
                      <a:gd name="connsiteX1" fmla="*/ 1864426 w 2196936"/>
                      <a:gd name="connsiteY1" fmla="*/ 0 h 2327563"/>
                      <a:gd name="connsiteX2" fmla="*/ 2196936 w 2196936"/>
                      <a:gd name="connsiteY2" fmla="*/ 2327563 h 2327563"/>
                      <a:gd name="connsiteX3" fmla="*/ 0 w 2196936"/>
                      <a:gd name="connsiteY3" fmla="*/ 1864426 h 2327563"/>
                    </a:gdLst>
                    <a:ahLst/>
                    <a:cxnLst>
                      <a:cxn ang="0">
                        <a:pos x="connsiteX0" y="connsiteY0"/>
                      </a:cxn>
                      <a:cxn ang="0">
                        <a:pos x="connsiteX1" y="connsiteY1"/>
                      </a:cxn>
                      <a:cxn ang="0">
                        <a:pos x="connsiteX2" y="connsiteY2"/>
                      </a:cxn>
                      <a:cxn ang="0">
                        <a:pos x="connsiteX3" y="connsiteY3"/>
                      </a:cxn>
                    </a:cxnLst>
                    <a:rect l="l" t="t" r="r" b="b"/>
                    <a:pathLst>
                      <a:path w="2196936" h="2327563">
                        <a:moveTo>
                          <a:pt x="0" y="1864426"/>
                        </a:moveTo>
                        <a:lnTo>
                          <a:pt x="1864426" y="0"/>
                        </a:lnTo>
                        <a:lnTo>
                          <a:pt x="2196936" y="2327563"/>
                        </a:lnTo>
                        <a:lnTo>
                          <a:pt x="0" y="186442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 name="Freihandform 33"/>
                  <p:cNvSpPr/>
                  <p:nvPr/>
                </p:nvSpPr>
                <p:spPr>
                  <a:xfrm>
                    <a:off x="4013860" y="2113808"/>
                    <a:ext cx="1876301" cy="2375065"/>
                  </a:xfrm>
                  <a:custGeom>
                    <a:avLst/>
                    <a:gdLst>
                      <a:gd name="connsiteX0" fmla="*/ 0 w 1876301"/>
                      <a:gd name="connsiteY0" fmla="*/ 0 h 2303813"/>
                      <a:gd name="connsiteX1" fmla="*/ 1876301 w 1876301"/>
                      <a:gd name="connsiteY1" fmla="*/ 1686296 h 2303813"/>
                      <a:gd name="connsiteX2" fmla="*/ 332509 w 1876301"/>
                      <a:gd name="connsiteY2" fmla="*/ 2303813 h 2303813"/>
                      <a:gd name="connsiteX3" fmla="*/ 0 w 1876301"/>
                      <a:gd name="connsiteY3" fmla="*/ 0 h 2303813"/>
                      <a:gd name="connsiteX0" fmla="*/ 0 w 1876301"/>
                      <a:gd name="connsiteY0" fmla="*/ 0 h 2375065"/>
                      <a:gd name="connsiteX1" fmla="*/ 1876301 w 1876301"/>
                      <a:gd name="connsiteY1" fmla="*/ 1686296 h 2375065"/>
                      <a:gd name="connsiteX2" fmla="*/ 332509 w 1876301"/>
                      <a:gd name="connsiteY2" fmla="*/ 2375065 h 2375065"/>
                      <a:gd name="connsiteX3" fmla="*/ 0 w 1876301"/>
                      <a:gd name="connsiteY3" fmla="*/ 0 h 2375065"/>
                    </a:gdLst>
                    <a:ahLst/>
                    <a:cxnLst>
                      <a:cxn ang="0">
                        <a:pos x="connsiteX0" y="connsiteY0"/>
                      </a:cxn>
                      <a:cxn ang="0">
                        <a:pos x="connsiteX1" y="connsiteY1"/>
                      </a:cxn>
                      <a:cxn ang="0">
                        <a:pos x="connsiteX2" y="connsiteY2"/>
                      </a:cxn>
                      <a:cxn ang="0">
                        <a:pos x="connsiteX3" y="connsiteY3"/>
                      </a:cxn>
                    </a:cxnLst>
                    <a:rect l="l" t="t" r="r" b="b"/>
                    <a:pathLst>
                      <a:path w="1876301" h="2375065">
                        <a:moveTo>
                          <a:pt x="0" y="0"/>
                        </a:moveTo>
                        <a:lnTo>
                          <a:pt x="1876301" y="1686296"/>
                        </a:lnTo>
                        <a:lnTo>
                          <a:pt x="332509" y="2375065"/>
                        </a:lnTo>
                        <a:lnTo>
                          <a:pt x="0" y="0"/>
                        </a:lnTo>
                        <a:close/>
                      </a:path>
                    </a:pathLst>
                  </a:custGeom>
                  <a:pattFill prst="sphere">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r>
                      <a:rPr lang="de-DE" dirty="0"/>
                      <a:t>      </a:t>
                    </a:r>
                    <a:r>
                      <a:rPr lang="de-DE" b="1" dirty="0" err="1">
                        <a:solidFill>
                          <a:schemeClr val="tx2"/>
                        </a:solidFill>
                      </a:rPr>
                      <a:t>CoO</a:t>
                    </a:r>
                    <a:endParaRPr lang="de-DE" b="1" dirty="0">
                      <a:solidFill>
                        <a:schemeClr val="tx2"/>
                      </a:solidFill>
                    </a:endParaRPr>
                  </a:p>
                  <a:p>
                    <a:r>
                      <a:rPr lang="de-DE" b="1" dirty="0">
                        <a:solidFill>
                          <a:schemeClr val="tx2"/>
                        </a:solidFill>
                      </a:rPr>
                      <a:t>        </a:t>
                    </a:r>
                    <a:r>
                      <a:rPr lang="de-DE" b="1" dirty="0" err="1">
                        <a:solidFill>
                          <a:schemeClr val="tx2"/>
                        </a:solidFill>
                      </a:rPr>
                      <a:t>core</a:t>
                    </a:r>
                    <a:endParaRPr lang="de-DE" b="1" dirty="0">
                      <a:solidFill>
                        <a:schemeClr val="tx2"/>
                      </a:solidFill>
                    </a:endParaRPr>
                  </a:p>
                </p:txBody>
              </p:sp>
            </p:grpSp>
            <p:cxnSp>
              <p:nvCxnSpPr>
                <p:cNvPr id="24" name="Gerade Verbindung 16"/>
                <p:cNvCxnSpPr>
                  <a:endCxn id="34" idx="2"/>
                </p:cNvCxnSpPr>
                <p:nvPr/>
              </p:nvCxnSpPr>
              <p:spPr>
                <a:xfrm>
                  <a:off x="2026508" y="4013860"/>
                  <a:ext cx="2319861" cy="475013"/>
                </a:xfrm>
                <a:prstGeom prst="line">
                  <a:avLst/>
                </a:prstGeom>
                <a:ln w="53975" cmpd="sng">
                  <a:solidFill>
                    <a:srgbClr val="FF0000"/>
                  </a:solidFill>
                  <a:bevel/>
                </a:ln>
              </p:spPr>
              <p:style>
                <a:lnRef idx="2">
                  <a:schemeClr val="accent1"/>
                </a:lnRef>
                <a:fillRef idx="0">
                  <a:schemeClr val="accent1"/>
                </a:fillRef>
                <a:effectRef idx="1">
                  <a:schemeClr val="accent1"/>
                </a:effectRef>
                <a:fontRef idx="minor">
                  <a:schemeClr val="tx1"/>
                </a:fontRef>
              </p:style>
            </p:cxnSp>
            <p:sp>
              <p:nvSpPr>
                <p:cNvPr id="25" name="Legende mit Linie 2 24"/>
                <p:cNvSpPr/>
                <p:nvPr/>
              </p:nvSpPr>
              <p:spPr>
                <a:xfrm>
                  <a:off x="926276" y="4125607"/>
                  <a:ext cx="914400" cy="612648"/>
                </a:xfrm>
                <a:prstGeom prst="borderCallout2">
                  <a:avLst>
                    <a:gd name="adj1" fmla="val 2065"/>
                    <a:gd name="adj2" fmla="val 101249"/>
                    <a:gd name="adj3" fmla="val 10997"/>
                    <a:gd name="adj4" fmla="val 136580"/>
                    <a:gd name="adj5" fmla="val 42719"/>
                    <a:gd name="adj6" fmla="val 172814"/>
                  </a:avLst>
                </a:prstGeom>
                <a:pattFill prst="lgCheck">
                  <a:fgClr>
                    <a:srgbClr val="FFFF00"/>
                  </a:fgClr>
                  <a:bgClr>
                    <a:schemeClr val="bg1"/>
                  </a:bgClr>
                </a:pattFill>
                <a:ln>
                  <a:solidFill>
                    <a:schemeClr val="tx1"/>
                  </a:solidFill>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schemeClr val="tx1"/>
                      </a:solidFill>
                    </a:rPr>
                    <a:t>Co</a:t>
                  </a:r>
                  <a:r>
                    <a:rPr lang="de-DE" baseline="-25000" dirty="0">
                      <a:solidFill>
                        <a:schemeClr val="tx1"/>
                      </a:solidFill>
                    </a:rPr>
                    <a:t>3</a:t>
                  </a:r>
                  <a:r>
                    <a:rPr lang="de-DE" dirty="0">
                      <a:solidFill>
                        <a:schemeClr val="tx1"/>
                      </a:solidFill>
                    </a:rPr>
                    <a:t>O</a:t>
                  </a:r>
                  <a:r>
                    <a:rPr lang="de-DE" baseline="-25000" dirty="0">
                      <a:solidFill>
                        <a:schemeClr val="tx1"/>
                      </a:solidFill>
                    </a:rPr>
                    <a:t>4</a:t>
                  </a:r>
                  <a:endParaRPr lang="de-DE" dirty="0">
                    <a:solidFill>
                      <a:schemeClr val="tx1"/>
                    </a:solidFill>
                  </a:endParaRPr>
                </a:p>
              </p:txBody>
            </p:sp>
            <p:sp>
              <p:nvSpPr>
                <p:cNvPr id="26" name="Freihandform 25"/>
                <p:cNvSpPr/>
                <p:nvPr/>
              </p:nvSpPr>
              <p:spPr>
                <a:xfrm>
                  <a:off x="2072004" y="2093588"/>
                  <a:ext cx="2274365" cy="2383409"/>
                </a:xfrm>
                <a:custGeom>
                  <a:avLst/>
                  <a:gdLst>
                    <a:gd name="connsiteX0" fmla="*/ 0 w 2242751"/>
                    <a:gd name="connsiteY0" fmla="*/ 1896762 h 2347783"/>
                    <a:gd name="connsiteX1" fmla="*/ 2242751 w 2242751"/>
                    <a:gd name="connsiteY1" fmla="*/ 2347783 h 2347783"/>
                    <a:gd name="connsiteX2" fmla="*/ 1890584 w 2242751"/>
                    <a:gd name="connsiteY2" fmla="*/ 0 h 2347783"/>
                    <a:gd name="connsiteX3" fmla="*/ 0 w 2242751"/>
                    <a:gd name="connsiteY3" fmla="*/ 1896762 h 2347783"/>
                  </a:gdLst>
                  <a:ahLst/>
                  <a:cxnLst>
                    <a:cxn ang="0">
                      <a:pos x="connsiteX0" y="connsiteY0"/>
                    </a:cxn>
                    <a:cxn ang="0">
                      <a:pos x="connsiteX1" y="connsiteY1"/>
                    </a:cxn>
                    <a:cxn ang="0">
                      <a:pos x="connsiteX2" y="connsiteY2"/>
                    </a:cxn>
                    <a:cxn ang="0">
                      <a:pos x="connsiteX3" y="connsiteY3"/>
                    </a:cxn>
                  </a:cxnLst>
                  <a:rect l="l" t="t" r="r" b="b"/>
                  <a:pathLst>
                    <a:path w="2242751" h="2347783">
                      <a:moveTo>
                        <a:pt x="0" y="1896762"/>
                      </a:moveTo>
                      <a:lnTo>
                        <a:pt x="2242751" y="2347783"/>
                      </a:lnTo>
                      <a:lnTo>
                        <a:pt x="1890584" y="0"/>
                      </a:lnTo>
                      <a:lnTo>
                        <a:pt x="0" y="1896762"/>
                      </a:lnTo>
                      <a:close/>
                    </a:path>
                  </a:pathLst>
                </a:custGeom>
                <a:pattFill prst="smCheck">
                  <a:fgClr>
                    <a:srgbClr val="FF0000"/>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      </a:t>
                  </a:r>
                </a:p>
                <a:p>
                  <a:pPr algn="ctr"/>
                  <a:endParaRPr lang="de-DE" dirty="0"/>
                </a:p>
                <a:p>
                  <a:pPr algn="ctr"/>
                  <a:endParaRPr lang="de-DE" dirty="0"/>
                </a:p>
                <a:p>
                  <a:pPr algn="ctr"/>
                  <a:r>
                    <a:rPr lang="de-DE" dirty="0"/>
                    <a:t>    </a:t>
                  </a:r>
                  <a:r>
                    <a:rPr lang="de-DE" b="1" dirty="0" err="1">
                      <a:solidFill>
                        <a:srgbClr val="FF0000"/>
                      </a:solidFill>
                    </a:rPr>
                    <a:t>fm</a:t>
                  </a:r>
                  <a:r>
                    <a:rPr lang="de-DE" b="1" dirty="0">
                      <a:solidFill>
                        <a:srgbClr val="FF0000"/>
                      </a:solidFill>
                    </a:rPr>
                    <a:t> </a:t>
                  </a:r>
                  <a:r>
                    <a:rPr lang="de-DE" b="1" dirty="0" err="1">
                      <a:solidFill>
                        <a:srgbClr val="FF0000"/>
                      </a:solidFill>
                    </a:rPr>
                    <a:t>interface</a:t>
                  </a:r>
                  <a:endParaRPr lang="de-DE" b="1" dirty="0">
                    <a:solidFill>
                      <a:srgbClr val="FF0000"/>
                    </a:solidFill>
                  </a:endParaRPr>
                </a:p>
                <a:p>
                  <a:pPr algn="ctr"/>
                  <a:r>
                    <a:rPr lang="de-DE" b="1" dirty="0" err="1">
                      <a:solidFill>
                        <a:srgbClr val="FF0000"/>
                      </a:solidFill>
                    </a:rPr>
                    <a:t>layer</a:t>
                  </a:r>
                  <a:endParaRPr lang="de-DE" b="1" dirty="0">
                    <a:solidFill>
                      <a:srgbClr val="FF0000"/>
                    </a:solidFill>
                  </a:endParaRPr>
                </a:p>
              </p:txBody>
            </p:sp>
            <p:cxnSp>
              <p:nvCxnSpPr>
                <p:cNvPr id="27" name="Gerade Verbindung 19"/>
                <p:cNvCxnSpPr>
                  <a:stCxn id="22" idx="0"/>
                  <a:endCxn id="26" idx="0"/>
                </p:cNvCxnSpPr>
                <p:nvPr/>
              </p:nvCxnSpPr>
              <p:spPr>
                <a:xfrm flipH="1">
                  <a:off x="2072004" y="2113006"/>
                  <a:ext cx="1906873" cy="19061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9" name="Textfeld 18"/>
            <p:cNvSpPr txBox="1"/>
            <p:nvPr/>
          </p:nvSpPr>
          <p:spPr>
            <a:xfrm rot="19673088">
              <a:off x="-426998" y="3801249"/>
              <a:ext cx="6301125" cy="914400"/>
            </a:xfrm>
            <a:prstGeom prst="rect">
              <a:avLst/>
            </a:prstGeom>
            <a:solidFill>
              <a:srgbClr val="FFFF00"/>
            </a:solidFill>
          </p:spPr>
          <p:txBody>
            <a:bodyPr wrap="none" rtlCol="0" anchor="ctr" anchorCtr="0">
              <a:normAutofit/>
            </a:bodyPr>
            <a:lstStyle/>
            <a:p>
              <a:pPr algn="ctr"/>
              <a:r>
                <a:rPr lang="de-DE" sz="2000" dirty="0" err="1"/>
                <a:t>Ferromagnetic</a:t>
              </a:r>
              <a:r>
                <a:rPr lang="de-DE" sz="2000" dirty="0"/>
                <a:t> </a:t>
              </a:r>
              <a:r>
                <a:rPr lang="de-DE" sz="2000" dirty="0" err="1"/>
                <a:t>interface</a:t>
              </a:r>
              <a:r>
                <a:rPr lang="de-DE" sz="2000" dirty="0"/>
                <a:t> </a:t>
              </a:r>
              <a:r>
                <a:rPr lang="de-DE" sz="2000" dirty="0" err="1"/>
                <a:t>order</a:t>
              </a:r>
              <a:r>
                <a:rPr lang="de-DE" sz="2000" dirty="0"/>
                <a:t> </a:t>
              </a:r>
            </a:p>
            <a:p>
              <a:pPr algn="ctr"/>
              <a:r>
                <a:rPr lang="de-DE" sz="2000" dirty="0" err="1"/>
                <a:t>Above</a:t>
              </a:r>
              <a:r>
                <a:rPr lang="de-DE" sz="2000" dirty="0"/>
                <a:t> (!) </a:t>
              </a:r>
              <a:r>
                <a:rPr lang="de-DE" sz="2000" dirty="0" err="1"/>
                <a:t>the</a:t>
              </a:r>
              <a:r>
                <a:rPr lang="de-DE" sz="2000" dirty="0"/>
                <a:t> Neel </a:t>
              </a:r>
              <a:r>
                <a:rPr lang="de-DE" sz="2000" dirty="0" err="1"/>
                <a:t>temperatures</a:t>
              </a:r>
              <a:r>
                <a:rPr lang="de-DE" sz="2000" dirty="0"/>
                <a:t> </a:t>
              </a:r>
              <a:r>
                <a:rPr lang="de-DE" sz="2000" dirty="0" err="1"/>
                <a:t>of</a:t>
              </a:r>
              <a:r>
                <a:rPr lang="de-DE" sz="2000" dirty="0"/>
                <a:t> </a:t>
              </a:r>
              <a:r>
                <a:rPr lang="de-DE" sz="2000" dirty="0" err="1"/>
                <a:t>CoO</a:t>
              </a:r>
              <a:r>
                <a:rPr lang="de-DE" sz="2000" dirty="0"/>
                <a:t> </a:t>
              </a:r>
              <a:r>
                <a:rPr lang="de-DE" sz="2000" dirty="0" err="1"/>
                <a:t>and</a:t>
              </a:r>
              <a:r>
                <a:rPr lang="de-DE" sz="2000" dirty="0"/>
                <a:t> Co</a:t>
              </a:r>
              <a:r>
                <a:rPr lang="de-DE" sz="2000" baseline="-25000" dirty="0"/>
                <a:t>3</a:t>
              </a:r>
              <a:r>
                <a:rPr lang="de-DE" sz="2000" dirty="0"/>
                <a:t>O</a:t>
              </a:r>
              <a:r>
                <a:rPr lang="de-DE" sz="2000" baseline="-25000" dirty="0"/>
                <a:t>4</a:t>
              </a:r>
            </a:p>
          </p:txBody>
        </p:sp>
      </p:grpSp>
      <p:sp>
        <p:nvSpPr>
          <p:cNvPr id="43" name="Rechteck 42"/>
          <p:cNvSpPr/>
          <p:nvPr/>
        </p:nvSpPr>
        <p:spPr>
          <a:xfrm>
            <a:off x="2204681" y="2590957"/>
            <a:ext cx="1671809" cy="461665"/>
          </a:xfrm>
          <a:prstGeom prst="rect">
            <a:avLst/>
          </a:prstGeom>
          <a:ln w="15875">
            <a:solidFill>
              <a:srgbClr val="FF0000"/>
            </a:solidFill>
          </a:ln>
        </p:spPr>
        <p:txBody>
          <a:bodyPr wrap="square">
            <a:spAutoFit/>
          </a:bodyPr>
          <a:lstStyle/>
          <a:p>
            <a:pPr algn="ctr"/>
            <a:r>
              <a:rPr lang="en-US" sz="1200" dirty="0">
                <a:solidFill>
                  <a:srgbClr val="FF0000"/>
                </a:solidFill>
              </a:rPr>
              <a:t>Double layer of Co</a:t>
            </a:r>
            <a:r>
              <a:rPr lang="en-US" sz="1200" baseline="30000" dirty="0">
                <a:solidFill>
                  <a:srgbClr val="FF0000"/>
                </a:solidFill>
              </a:rPr>
              <a:t>2+</a:t>
            </a:r>
            <a:r>
              <a:rPr lang="en-US" sz="1200" dirty="0">
                <a:solidFill>
                  <a:srgbClr val="FF0000"/>
                </a:solidFill>
              </a:rPr>
              <a:t> </a:t>
            </a:r>
            <a:br>
              <a:rPr lang="en-US" sz="1200" dirty="0">
                <a:solidFill>
                  <a:srgbClr val="FF0000"/>
                </a:solidFill>
              </a:rPr>
            </a:br>
            <a:r>
              <a:rPr lang="en-US" sz="1200" dirty="0">
                <a:solidFill>
                  <a:srgbClr val="FF0000"/>
                </a:solidFill>
              </a:rPr>
              <a:t>at interface</a:t>
            </a:r>
            <a:endParaRPr lang="de-DE" sz="1200" dirty="0">
              <a:solidFill>
                <a:srgbClr val="FF0000"/>
              </a:solidFill>
            </a:endParaRPr>
          </a:p>
        </p:txBody>
      </p:sp>
    </p:spTree>
    <p:extLst>
      <p:ext uri="{BB962C8B-B14F-4D97-AF65-F5344CB8AC3E}">
        <p14:creationId xmlns:p14="http://schemas.microsoft.com/office/powerpoint/2010/main" val="1137443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43244562-3051-41D5-B947-1F49C4005B7B}" type="datetime1">
              <a:rPr lang="de-DE" smtClean="0"/>
              <a:pPr/>
              <a:t>30.06.22</a:t>
            </a:fld>
            <a:r>
              <a:rPr lang="de-DE"/>
              <a:t> / </a:t>
            </a:r>
            <a:fld id="{D11982DD-923D-4490-B400-9E6FF9C0DB46}" type="slidenum">
              <a:rPr lang="de-DE" smtClean="0"/>
              <a:pPr/>
              <a:t>3</a:t>
            </a:fld>
            <a:endParaRPr lang="de-DE" dirty="0"/>
          </a:p>
        </p:txBody>
      </p:sp>
      <p:sp>
        <p:nvSpPr>
          <p:cNvPr id="268290" name="Rectangle 2"/>
          <p:cNvSpPr>
            <a:spLocks noGrp="1" noChangeArrowheads="1"/>
          </p:cNvSpPr>
          <p:nvPr>
            <p:ph type="title"/>
          </p:nvPr>
        </p:nvSpPr>
        <p:spPr/>
        <p:txBody>
          <a:bodyPr/>
          <a:lstStyle/>
          <a:p>
            <a:r>
              <a:rPr lang="de-DE" sz="3200" b="0" dirty="0"/>
              <a:t>Outline</a:t>
            </a:r>
          </a:p>
        </p:txBody>
      </p:sp>
      <p:sp>
        <p:nvSpPr>
          <p:cNvPr id="3" name="Rechteck 2"/>
          <p:cNvSpPr/>
          <p:nvPr/>
        </p:nvSpPr>
        <p:spPr>
          <a:xfrm>
            <a:off x="699837" y="1017164"/>
            <a:ext cx="8444163" cy="4708981"/>
          </a:xfrm>
          <a:prstGeom prst="rect">
            <a:avLst/>
          </a:prstGeom>
        </p:spPr>
        <p:txBody>
          <a:bodyPr wrap="square">
            <a:spAutoFit/>
          </a:bodyPr>
          <a:lstStyle/>
          <a:p>
            <a:pPr marL="361950" indent="-361950">
              <a:lnSpc>
                <a:spcPct val="150000"/>
              </a:lnSpc>
              <a:buFont typeface="Wingdings" pitchFamily="2" charset="2"/>
              <a:buChar char="v"/>
            </a:pPr>
            <a:r>
              <a:rPr lang="de-DE" altLang="zh-CN" sz="2800" b="1" dirty="0">
                <a:solidFill>
                  <a:srgbClr val="304090"/>
                </a:solidFill>
                <a:ea typeface="宋体" pitchFamily="2" charset="-122"/>
              </a:rPr>
              <a:t>Biomedical </a:t>
            </a:r>
            <a:r>
              <a:rPr lang="de-DE" altLang="zh-CN" sz="2800" b="1" dirty="0" err="1">
                <a:solidFill>
                  <a:srgbClr val="304090"/>
                </a:solidFill>
                <a:ea typeface="宋体" pitchFamily="2" charset="-122"/>
              </a:rPr>
              <a:t>Applications</a:t>
            </a:r>
            <a:r>
              <a:rPr lang="de-DE" altLang="zh-CN" sz="2800" b="1" dirty="0">
                <a:solidFill>
                  <a:srgbClr val="304090"/>
                </a:solidFill>
                <a:ea typeface="宋体" pitchFamily="2" charset="-122"/>
              </a:rPr>
              <a:t> </a:t>
            </a:r>
            <a:br>
              <a:rPr lang="de-DE" altLang="zh-CN" sz="2400" b="1" dirty="0">
                <a:solidFill>
                  <a:srgbClr val="304090"/>
                </a:solidFill>
                <a:ea typeface="宋体" pitchFamily="2" charset="-122"/>
              </a:rPr>
            </a:br>
            <a:r>
              <a:rPr lang="de-DE" altLang="zh-CN" sz="2400" dirty="0">
                <a:solidFill>
                  <a:srgbClr val="304090"/>
                </a:solidFill>
                <a:ea typeface="宋体" pitchFamily="2" charset="-122"/>
              </a:rPr>
              <a:t>Non-invasive </a:t>
            </a:r>
            <a:r>
              <a:rPr lang="de-DE" altLang="zh-CN" sz="2400" dirty="0" err="1">
                <a:solidFill>
                  <a:srgbClr val="304090"/>
                </a:solidFill>
                <a:ea typeface="宋体" pitchFamily="2" charset="-122"/>
              </a:rPr>
              <a:t>diagnosis</a:t>
            </a:r>
            <a:r>
              <a:rPr lang="de-DE" altLang="zh-CN" sz="2400" dirty="0">
                <a:solidFill>
                  <a:srgbClr val="304090"/>
                </a:solidFill>
                <a:ea typeface="宋体" pitchFamily="2" charset="-122"/>
              </a:rPr>
              <a:t> </a:t>
            </a:r>
            <a:r>
              <a:rPr lang="de-DE" altLang="zh-CN" sz="2400" dirty="0" err="1">
                <a:solidFill>
                  <a:srgbClr val="304090"/>
                </a:solidFill>
                <a:ea typeface="宋体" pitchFamily="2" charset="-122"/>
              </a:rPr>
              <a:t>and</a:t>
            </a:r>
            <a:r>
              <a:rPr lang="de-DE" altLang="zh-CN" sz="2400" dirty="0">
                <a:solidFill>
                  <a:srgbClr val="304090"/>
                </a:solidFill>
                <a:ea typeface="宋体" pitchFamily="2" charset="-122"/>
              </a:rPr>
              <a:t> </a:t>
            </a:r>
            <a:r>
              <a:rPr lang="de-DE" altLang="zh-CN" sz="2400" dirty="0" err="1">
                <a:solidFill>
                  <a:srgbClr val="304090"/>
                </a:solidFill>
                <a:ea typeface="宋体" pitchFamily="2" charset="-122"/>
              </a:rPr>
              <a:t>therapy</a:t>
            </a:r>
            <a:br>
              <a:rPr lang="de-DE" altLang="zh-CN" sz="2400" dirty="0">
                <a:solidFill>
                  <a:srgbClr val="304090"/>
                </a:solidFill>
                <a:ea typeface="宋体" pitchFamily="2" charset="-122"/>
              </a:rPr>
            </a:br>
            <a:r>
              <a:rPr lang="de-DE" altLang="zh-CN" sz="2400" dirty="0" err="1">
                <a:solidFill>
                  <a:srgbClr val="304090"/>
                </a:solidFill>
                <a:ea typeface="宋体" pitchFamily="2" charset="-122"/>
              </a:rPr>
              <a:t>magnetism</a:t>
            </a:r>
            <a:r>
              <a:rPr lang="de-DE" altLang="zh-CN" sz="2400" dirty="0">
                <a:solidFill>
                  <a:srgbClr val="304090"/>
                </a:solidFill>
                <a:ea typeface="宋体" pitchFamily="2" charset="-122"/>
              </a:rPr>
              <a:t> of </a:t>
            </a:r>
            <a:r>
              <a:rPr lang="de-DE" altLang="zh-CN" sz="2400" dirty="0" err="1">
                <a:solidFill>
                  <a:srgbClr val="304090"/>
                </a:solidFill>
                <a:ea typeface="宋体" pitchFamily="2" charset="-122"/>
              </a:rPr>
              <a:t>nanoparticles</a:t>
            </a:r>
            <a:r>
              <a:rPr lang="de-DE" altLang="zh-CN" sz="2400" b="1" dirty="0">
                <a:solidFill>
                  <a:srgbClr val="304090"/>
                </a:solidFill>
                <a:ea typeface="宋体" pitchFamily="2" charset="-122"/>
              </a:rPr>
              <a:t> </a:t>
            </a:r>
            <a:br>
              <a:rPr lang="de-DE" altLang="zh-CN" sz="2400" b="1" dirty="0">
                <a:solidFill>
                  <a:srgbClr val="304090"/>
                </a:solidFill>
                <a:ea typeface="宋体" pitchFamily="2" charset="-122"/>
              </a:rPr>
            </a:br>
            <a:endParaRPr lang="de-DE" altLang="zh-CN" sz="2400" dirty="0">
              <a:solidFill>
                <a:srgbClr val="304090"/>
              </a:solidFill>
              <a:ea typeface="宋体" pitchFamily="2" charset="-122"/>
            </a:endParaRPr>
          </a:p>
          <a:p>
            <a:pPr marL="361950" indent="-361950">
              <a:lnSpc>
                <a:spcPct val="150000"/>
              </a:lnSpc>
              <a:buFont typeface="Wingdings" pitchFamily="2" charset="2"/>
              <a:buChar char="v"/>
            </a:pPr>
            <a:r>
              <a:rPr lang="de-DE" altLang="zh-CN" sz="2800" b="1" dirty="0" err="1">
                <a:solidFill>
                  <a:srgbClr val="304090"/>
                </a:solidFill>
                <a:ea typeface="宋体" pitchFamily="2" charset="-122"/>
              </a:rPr>
              <a:t>Energy</a:t>
            </a:r>
            <a:r>
              <a:rPr lang="de-DE" altLang="zh-CN" sz="2800" b="1" dirty="0">
                <a:solidFill>
                  <a:srgbClr val="304090"/>
                </a:solidFill>
                <a:ea typeface="宋体" pitchFamily="2" charset="-122"/>
              </a:rPr>
              <a:t> </a:t>
            </a:r>
            <a:r>
              <a:rPr lang="de-DE" altLang="zh-CN" sz="2800" b="1" dirty="0" err="1">
                <a:solidFill>
                  <a:srgbClr val="304090"/>
                </a:solidFill>
                <a:ea typeface="宋体" pitchFamily="2" charset="-122"/>
              </a:rPr>
              <a:t>savings</a:t>
            </a:r>
            <a:r>
              <a:rPr lang="de-DE" altLang="zh-CN" sz="2800" b="1" dirty="0">
                <a:solidFill>
                  <a:srgbClr val="304090"/>
                </a:solidFill>
                <a:ea typeface="宋体" pitchFamily="2" charset="-122"/>
              </a:rPr>
              <a:t> </a:t>
            </a:r>
            <a:r>
              <a:rPr lang="de-DE" altLang="zh-CN" sz="2800" b="1" dirty="0" err="1">
                <a:solidFill>
                  <a:srgbClr val="304090"/>
                </a:solidFill>
                <a:ea typeface="宋体" pitchFamily="2" charset="-122"/>
              </a:rPr>
              <a:t>and</a:t>
            </a:r>
            <a:r>
              <a:rPr lang="de-DE" altLang="zh-CN" sz="2800" b="1" dirty="0">
                <a:solidFill>
                  <a:srgbClr val="304090"/>
                </a:solidFill>
                <a:ea typeface="宋体" pitchFamily="2" charset="-122"/>
              </a:rPr>
              <a:t> </a:t>
            </a:r>
            <a:r>
              <a:rPr lang="de-DE" altLang="zh-CN" sz="2800" b="1" dirty="0" err="1">
                <a:solidFill>
                  <a:srgbClr val="304090"/>
                </a:solidFill>
                <a:ea typeface="宋体" pitchFamily="2" charset="-122"/>
              </a:rPr>
              <a:t>harvesting</a:t>
            </a:r>
            <a:br>
              <a:rPr lang="de-DE" altLang="zh-CN" sz="2400" b="1" dirty="0">
                <a:solidFill>
                  <a:schemeClr val="tx2">
                    <a:lumMod val="40000"/>
                    <a:lumOff val="60000"/>
                  </a:schemeClr>
                </a:solidFill>
                <a:ea typeface="宋体" pitchFamily="2" charset="-122"/>
              </a:rPr>
            </a:br>
            <a:r>
              <a:rPr lang="de-DE" altLang="zh-CN" sz="2400" dirty="0" err="1">
                <a:solidFill>
                  <a:srgbClr val="304090"/>
                </a:solidFill>
                <a:ea typeface="宋体" pitchFamily="2" charset="-122"/>
                <a:sym typeface="Wingdings" panose="05000000000000000000" pitchFamily="2" charset="2"/>
              </a:rPr>
              <a:t>ultralight</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magnets</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for</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generators</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and</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motors</a:t>
            </a:r>
            <a:br>
              <a:rPr lang="de-DE" altLang="zh-CN" sz="2400" dirty="0">
                <a:solidFill>
                  <a:srgbClr val="304090"/>
                </a:solidFill>
                <a:ea typeface="宋体" pitchFamily="2" charset="-122"/>
                <a:sym typeface="Wingdings" panose="05000000000000000000" pitchFamily="2" charset="2"/>
              </a:rPr>
            </a:br>
            <a:r>
              <a:rPr lang="de-DE" altLang="zh-CN" sz="2400" dirty="0">
                <a:solidFill>
                  <a:srgbClr val="304090"/>
                </a:solidFill>
                <a:ea typeface="宋体" pitchFamily="2" charset="-122"/>
                <a:sym typeface="Wingdings" panose="05000000000000000000" pitchFamily="2" charset="2"/>
              </a:rPr>
              <a:t>(</a:t>
            </a:r>
            <a:r>
              <a:rPr lang="de-DE" altLang="zh-CN" sz="2400" dirty="0" err="1">
                <a:solidFill>
                  <a:srgbClr val="304090"/>
                </a:solidFill>
                <a:ea typeface="宋体" pitchFamily="2" charset="-122"/>
                <a:sym typeface="Wingdings" panose="05000000000000000000" pitchFamily="2" charset="2"/>
              </a:rPr>
              <a:t>magnetic</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refrigeration</a:t>
            </a:r>
            <a:r>
              <a:rPr lang="de-DE" altLang="zh-CN" sz="2400" dirty="0">
                <a:solidFill>
                  <a:srgbClr val="304090"/>
                </a:solidFill>
                <a:ea typeface="宋体" pitchFamily="2" charset="-122"/>
                <a:sym typeface="Wingdings" panose="05000000000000000000" pitchFamily="2" charset="2"/>
              </a:rPr>
              <a:t>)</a:t>
            </a:r>
            <a:br>
              <a:rPr lang="de-DE" altLang="zh-CN" sz="2400" dirty="0">
                <a:solidFill>
                  <a:srgbClr val="304090"/>
                </a:solidFill>
                <a:ea typeface="宋体" pitchFamily="2" charset="-122"/>
                <a:sym typeface="Wingdings" panose="05000000000000000000" pitchFamily="2" charset="2"/>
              </a:rPr>
            </a:br>
            <a:r>
              <a:rPr lang="de-DE" altLang="zh-CN" sz="2400" dirty="0" err="1">
                <a:solidFill>
                  <a:srgbClr val="304090"/>
                </a:solidFill>
                <a:ea typeface="宋体" pitchFamily="2" charset="-122"/>
                <a:sym typeface="Wingdings" panose="05000000000000000000" pitchFamily="2" charset="2"/>
              </a:rPr>
              <a:t>skyrmions</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for</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magneto-logic</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confined</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dimensions</a:t>
            </a:r>
            <a:r>
              <a:rPr lang="de-DE" altLang="zh-CN" sz="2400" dirty="0">
                <a:solidFill>
                  <a:srgbClr val="304090"/>
                </a:solidFill>
                <a:ea typeface="宋体" pitchFamily="2" charset="-122"/>
                <a:sym typeface="Wingdings" panose="05000000000000000000" pitchFamily="2" charset="2"/>
              </a:rPr>
              <a:t>)</a:t>
            </a:r>
            <a:endParaRPr lang="de-DE" altLang="zh-CN" sz="2400" dirty="0">
              <a:solidFill>
                <a:srgbClr val="304090"/>
              </a:solidFill>
              <a:ea typeface="宋体" pitchFamily="2" charset="-122"/>
            </a:endParaRPr>
          </a:p>
        </p:txBody>
      </p:sp>
    </p:spTree>
    <p:extLst>
      <p:ext uri="{BB962C8B-B14F-4D97-AF65-F5344CB8AC3E}">
        <p14:creationId xmlns:p14="http://schemas.microsoft.com/office/powerpoint/2010/main" val="84609921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43244562-3051-41D5-B947-1F49C4005B7B}" type="datetime1">
              <a:rPr lang="de-DE" smtClean="0"/>
              <a:pPr/>
              <a:t>30.06.22</a:t>
            </a:fld>
            <a:r>
              <a:rPr lang="de-DE"/>
              <a:t> / </a:t>
            </a:r>
            <a:fld id="{D11982DD-923D-4490-B400-9E6FF9C0DB46}" type="slidenum">
              <a:rPr lang="de-DE" smtClean="0"/>
              <a:pPr/>
              <a:t>30</a:t>
            </a:fld>
            <a:endParaRPr lang="de-DE" dirty="0"/>
          </a:p>
        </p:txBody>
      </p:sp>
      <p:sp>
        <p:nvSpPr>
          <p:cNvPr id="268290" name="Rectangle 2"/>
          <p:cNvSpPr>
            <a:spLocks noGrp="1" noChangeArrowheads="1"/>
          </p:cNvSpPr>
          <p:nvPr>
            <p:ph type="title"/>
          </p:nvPr>
        </p:nvSpPr>
        <p:spPr/>
        <p:txBody>
          <a:bodyPr/>
          <a:lstStyle/>
          <a:p>
            <a:r>
              <a:rPr lang="de-DE" sz="3200" b="0" dirty="0"/>
              <a:t>Outline: Part 2 </a:t>
            </a:r>
            <a:r>
              <a:rPr lang="de-DE" sz="3200" b="0" dirty="0" err="1"/>
              <a:t>of</a:t>
            </a:r>
            <a:r>
              <a:rPr lang="de-DE" sz="3200" b="0" dirty="0"/>
              <a:t> 2</a:t>
            </a:r>
          </a:p>
        </p:txBody>
      </p:sp>
      <p:sp>
        <p:nvSpPr>
          <p:cNvPr id="3" name="Rechteck 2"/>
          <p:cNvSpPr/>
          <p:nvPr/>
        </p:nvSpPr>
        <p:spPr>
          <a:xfrm>
            <a:off x="416058" y="1214444"/>
            <a:ext cx="8444163" cy="3785652"/>
          </a:xfrm>
          <a:prstGeom prst="rect">
            <a:avLst/>
          </a:prstGeom>
        </p:spPr>
        <p:txBody>
          <a:bodyPr wrap="square">
            <a:spAutoFit/>
          </a:bodyPr>
          <a:lstStyle/>
          <a:p>
            <a:pPr marL="361950" indent="-361950">
              <a:lnSpc>
                <a:spcPct val="150000"/>
              </a:lnSpc>
              <a:buFont typeface="Wingdings" pitchFamily="2" charset="2"/>
              <a:buChar char="v"/>
            </a:pPr>
            <a:r>
              <a:rPr lang="de-DE" altLang="zh-CN" sz="2800" b="1" dirty="0">
                <a:solidFill>
                  <a:srgbClr val="304090"/>
                </a:solidFill>
                <a:ea typeface="宋体" pitchFamily="2" charset="-122"/>
              </a:rPr>
              <a:t>Biomedical </a:t>
            </a:r>
            <a:r>
              <a:rPr lang="de-DE" altLang="zh-CN" sz="2800" b="1" dirty="0" err="1">
                <a:solidFill>
                  <a:srgbClr val="304090"/>
                </a:solidFill>
                <a:ea typeface="宋体" pitchFamily="2" charset="-122"/>
              </a:rPr>
              <a:t>Applications</a:t>
            </a:r>
            <a:r>
              <a:rPr lang="de-DE" altLang="zh-CN" sz="2800" b="1" dirty="0">
                <a:solidFill>
                  <a:srgbClr val="304090"/>
                </a:solidFill>
                <a:ea typeface="宋体" pitchFamily="2" charset="-122"/>
              </a:rPr>
              <a:t> </a:t>
            </a:r>
            <a:br>
              <a:rPr lang="de-DE" altLang="zh-CN" sz="2400" b="1" dirty="0">
                <a:solidFill>
                  <a:srgbClr val="304090"/>
                </a:solidFill>
                <a:ea typeface="宋体" pitchFamily="2" charset="-122"/>
              </a:rPr>
            </a:br>
            <a:r>
              <a:rPr lang="de-DE" altLang="zh-CN" sz="2400" dirty="0">
                <a:solidFill>
                  <a:srgbClr val="304090"/>
                </a:solidFill>
                <a:ea typeface="宋体" pitchFamily="2" charset="-122"/>
              </a:rPr>
              <a:t>Non-invasive </a:t>
            </a:r>
            <a:r>
              <a:rPr lang="de-DE" altLang="zh-CN" sz="2400" dirty="0" err="1">
                <a:solidFill>
                  <a:srgbClr val="304090"/>
                </a:solidFill>
                <a:ea typeface="宋体" pitchFamily="2" charset="-122"/>
              </a:rPr>
              <a:t>diagnosis</a:t>
            </a:r>
            <a:r>
              <a:rPr lang="de-DE" altLang="zh-CN" sz="2400" dirty="0">
                <a:solidFill>
                  <a:srgbClr val="304090"/>
                </a:solidFill>
                <a:ea typeface="宋体" pitchFamily="2" charset="-122"/>
              </a:rPr>
              <a:t> </a:t>
            </a:r>
            <a:r>
              <a:rPr lang="de-DE" altLang="zh-CN" sz="2400" dirty="0" err="1">
                <a:solidFill>
                  <a:srgbClr val="304090"/>
                </a:solidFill>
                <a:ea typeface="宋体" pitchFamily="2" charset="-122"/>
              </a:rPr>
              <a:t>and</a:t>
            </a:r>
            <a:r>
              <a:rPr lang="de-DE" altLang="zh-CN" sz="2400" dirty="0">
                <a:solidFill>
                  <a:srgbClr val="304090"/>
                </a:solidFill>
                <a:ea typeface="宋体" pitchFamily="2" charset="-122"/>
              </a:rPr>
              <a:t> </a:t>
            </a:r>
            <a:r>
              <a:rPr lang="de-DE" altLang="zh-CN" sz="2400" dirty="0" err="1">
                <a:solidFill>
                  <a:srgbClr val="304090"/>
                </a:solidFill>
                <a:ea typeface="宋体" pitchFamily="2" charset="-122"/>
              </a:rPr>
              <a:t>therapy</a:t>
            </a:r>
            <a:r>
              <a:rPr lang="de-DE" altLang="zh-CN" sz="2400" b="1" dirty="0">
                <a:solidFill>
                  <a:srgbClr val="304090"/>
                </a:solidFill>
                <a:ea typeface="宋体" pitchFamily="2" charset="-122"/>
              </a:rPr>
              <a:t> </a:t>
            </a:r>
            <a:br>
              <a:rPr lang="de-DE" altLang="zh-CN" sz="2400" b="1" dirty="0">
                <a:solidFill>
                  <a:srgbClr val="304090"/>
                </a:solidFill>
                <a:ea typeface="宋体" pitchFamily="2" charset="-122"/>
              </a:rPr>
            </a:br>
            <a:endParaRPr lang="de-DE" altLang="zh-CN" sz="2400" dirty="0">
              <a:solidFill>
                <a:srgbClr val="304090"/>
              </a:solidFill>
              <a:ea typeface="宋体" pitchFamily="2" charset="-122"/>
            </a:endParaRPr>
          </a:p>
          <a:p>
            <a:pPr marL="361950" indent="-361950">
              <a:lnSpc>
                <a:spcPct val="150000"/>
              </a:lnSpc>
              <a:buFont typeface="Wingdings" pitchFamily="2" charset="2"/>
              <a:buChar char="v"/>
            </a:pPr>
            <a:r>
              <a:rPr lang="de-DE" altLang="zh-CN" sz="3600" b="1" dirty="0" err="1">
                <a:solidFill>
                  <a:srgbClr val="304090"/>
                </a:solidFill>
                <a:ea typeface="宋体" pitchFamily="2" charset="-122"/>
              </a:rPr>
              <a:t>Energy</a:t>
            </a:r>
            <a:r>
              <a:rPr lang="de-DE" altLang="zh-CN" sz="3600" b="1" dirty="0">
                <a:solidFill>
                  <a:srgbClr val="304090"/>
                </a:solidFill>
                <a:ea typeface="宋体" pitchFamily="2" charset="-122"/>
              </a:rPr>
              <a:t> </a:t>
            </a:r>
            <a:r>
              <a:rPr lang="de-DE" altLang="zh-CN" sz="3600" b="1" dirty="0" err="1">
                <a:solidFill>
                  <a:srgbClr val="304090"/>
                </a:solidFill>
                <a:ea typeface="宋体" pitchFamily="2" charset="-122"/>
              </a:rPr>
              <a:t>savings</a:t>
            </a:r>
            <a:r>
              <a:rPr lang="de-DE" altLang="zh-CN" sz="3600" b="1" dirty="0">
                <a:solidFill>
                  <a:srgbClr val="304090"/>
                </a:solidFill>
                <a:ea typeface="宋体" pitchFamily="2" charset="-122"/>
              </a:rPr>
              <a:t> </a:t>
            </a:r>
            <a:r>
              <a:rPr lang="de-DE" altLang="zh-CN" sz="3600" b="1" dirty="0" err="1">
                <a:solidFill>
                  <a:srgbClr val="304090"/>
                </a:solidFill>
                <a:ea typeface="宋体" pitchFamily="2" charset="-122"/>
              </a:rPr>
              <a:t>and</a:t>
            </a:r>
            <a:r>
              <a:rPr lang="de-DE" altLang="zh-CN" sz="3600" b="1" dirty="0">
                <a:solidFill>
                  <a:srgbClr val="304090"/>
                </a:solidFill>
                <a:ea typeface="宋体" pitchFamily="2" charset="-122"/>
              </a:rPr>
              <a:t> </a:t>
            </a:r>
            <a:r>
              <a:rPr lang="de-DE" altLang="zh-CN" sz="3600" b="1" dirty="0" err="1">
                <a:solidFill>
                  <a:srgbClr val="304090"/>
                </a:solidFill>
                <a:ea typeface="宋体" pitchFamily="2" charset="-122"/>
              </a:rPr>
              <a:t>harvesting</a:t>
            </a:r>
            <a:br>
              <a:rPr lang="de-DE" altLang="zh-CN" sz="3600" b="1" dirty="0">
                <a:solidFill>
                  <a:srgbClr val="304090"/>
                </a:solidFill>
                <a:ea typeface="宋体" pitchFamily="2" charset="-122"/>
              </a:rPr>
            </a:br>
            <a:r>
              <a:rPr lang="de-DE" altLang="zh-CN" sz="2800" dirty="0" err="1">
                <a:solidFill>
                  <a:srgbClr val="304090"/>
                </a:solidFill>
                <a:ea typeface="宋体" pitchFamily="2" charset="-122"/>
                <a:sym typeface="Wingdings" panose="05000000000000000000" pitchFamily="2" charset="2"/>
              </a:rPr>
              <a:t>ultralight</a:t>
            </a:r>
            <a:r>
              <a:rPr lang="de-DE" altLang="zh-CN" sz="2800" dirty="0">
                <a:solidFill>
                  <a:srgbClr val="304090"/>
                </a:solidFill>
                <a:ea typeface="宋体" pitchFamily="2" charset="-122"/>
                <a:sym typeface="Wingdings" panose="05000000000000000000" pitchFamily="2" charset="2"/>
              </a:rPr>
              <a:t> </a:t>
            </a:r>
            <a:r>
              <a:rPr lang="de-DE" altLang="zh-CN" sz="2800" dirty="0" err="1">
                <a:solidFill>
                  <a:srgbClr val="304090"/>
                </a:solidFill>
                <a:ea typeface="宋体" pitchFamily="2" charset="-122"/>
                <a:sym typeface="Wingdings" panose="05000000000000000000" pitchFamily="2" charset="2"/>
              </a:rPr>
              <a:t>magnets</a:t>
            </a:r>
            <a:r>
              <a:rPr lang="de-DE" altLang="zh-CN" sz="2800" dirty="0">
                <a:solidFill>
                  <a:srgbClr val="304090"/>
                </a:solidFill>
                <a:ea typeface="宋体" pitchFamily="2" charset="-122"/>
                <a:sym typeface="Wingdings" panose="05000000000000000000" pitchFamily="2" charset="2"/>
              </a:rPr>
              <a:t> </a:t>
            </a:r>
            <a:r>
              <a:rPr lang="de-DE" altLang="zh-CN" sz="2800" dirty="0" err="1">
                <a:solidFill>
                  <a:srgbClr val="304090"/>
                </a:solidFill>
                <a:ea typeface="宋体" pitchFamily="2" charset="-122"/>
                <a:sym typeface="Wingdings" panose="05000000000000000000" pitchFamily="2" charset="2"/>
              </a:rPr>
              <a:t>for</a:t>
            </a:r>
            <a:r>
              <a:rPr lang="de-DE" altLang="zh-CN" sz="2800" dirty="0">
                <a:solidFill>
                  <a:srgbClr val="304090"/>
                </a:solidFill>
                <a:ea typeface="宋体" pitchFamily="2" charset="-122"/>
                <a:sym typeface="Wingdings" panose="05000000000000000000" pitchFamily="2" charset="2"/>
              </a:rPr>
              <a:t> </a:t>
            </a:r>
            <a:r>
              <a:rPr lang="de-DE" altLang="zh-CN" sz="2800" dirty="0" err="1">
                <a:solidFill>
                  <a:srgbClr val="304090"/>
                </a:solidFill>
                <a:ea typeface="宋体" pitchFamily="2" charset="-122"/>
                <a:sym typeface="Wingdings" panose="05000000000000000000" pitchFamily="2" charset="2"/>
              </a:rPr>
              <a:t>generators</a:t>
            </a:r>
            <a:r>
              <a:rPr lang="de-DE" altLang="zh-CN" sz="2800" dirty="0">
                <a:solidFill>
                  <a:srgbClr val="304090"/>
                </a:solidFill>
                <a:ea typeface="宋体" pitchFamily="2" charset="-122"/>
                <a:sym typeface="Wingdings" panose="05000000000000000000" pitchFamily="2" charset="2"/>
              </a:rPr>
              <a:t> </a:t>
            </a:r>
            <a:r>
              <a:rPr lang="de-DE" altLang="zh-CN" sz="2800" dirty="0" err="1">
                <a:solidFill>
                  <a:srgbClr val="304090"/>
                </a:solidFill>
                <a:ea typeface="宋体" pitchFamily="2" charset="-122"/>
                <a:sym typeface="Wingdings" panose="05000000000000000000" pitchFamily="2" charset="2"/>
              </a:rPr>
              <a:t>and</a:t>
            </a:r>
            <a:r>
              <a:rPr lang="de-DE" altLang="zh-CN" sz="2800" dirty="0">
                <a:solidFill>
                  <a:srgbClr val="304090"/>
                </a:solidFill>
                <a:ea typeface="宋体" pitchFamily="2" charset="-122"/>
                <a:sym typeface="Wingdings" panose="05000000000000000000" pitchFamily="2" charset="2"/>
              </a:rPr>
              <a:t> </a:t>
            </a:r>
            <a:r>
              <a:rPr lang="de-DE" altLang="zh-CN" sz="2800" dirty="0" err="1">
                <a:solidFill>
                  <a:srgbClr val="304090"/>
                </a:solidFill>
                <a:ea typeface="宋体" pitchFamily="2" charset="-122"/>
                <a:sym typeface="Wingdings" panose="05000000000000000000" pitchFamily="2" charset="2"/>
              </a:rPr>
              <a:t>motors</a:t>
            </a:r>
            <a:endParaRPr lang="de-DE" altLang="zh-CN" sz="2800" dirty="0">
              <a:solidFill>
                <a:srgbClr val="304090"/>
              </a:solidFill>
              <a:ea typeface="宋体" pitchFamily="2" charset="-122"/>
              <a:sym typeface="Wingdings" panose="05000000000000000000" pitchFamily="2" charset="2"/>
            </a:endParaRPr>
          </a:p>
          <a:p>
            <a:pPr>
              <a:lnSpc>
                <a:spcPct val="150000"/>
              </a:lnSpc>
            </a:pPr>
            <a:endParaRPr lang="de-DE" altLang="zh-CN" sz="2000" b="1" i="1" u="sng" dirty="0">
              <a:solidFill>
                <a:srgbClr val="304090"/>
              </a:solidFill>
              <a:ea typeface="宋体" pitchFamily="2" charset="-122"/>
            </a:endParaRPr>
          </a:p>
        </p:txBody>
      </p:sp>
      <p:grpSp>
        <p:nvGrpSpPr>
          <p:cNvPr id="5" name="Group 3"/>
          <p:cNvGrpSpPr>
            <a:grpSpLocks/>
          </p:cNvGrpSpPr>
          <p:nvPr/>
        </p:nvGrpSpPr>
        <p:grpSpPr bwMode="auto">
          <a:xfrm>
            <a:off x="7358063" y="4643120"/>
            <a:ext cx="1733106" cy="2148205"/>
            <a:chOff x="6686295" y="3041043"/>
            <a:chExt cx="2564684" cy="3114271"/>
          </a:xfrm>
        </p:grpSpPr>
        <p:sp>
          <p:nvSpPr>
            <p:cNvPr id="6" name="Rounded Rectangle 1"/>
            <p:cNvSpPr>
              <a:spLocks noChangeArrowheads="1"/>
            </p:cNvSpPr>
            <p:nvPr/>
          </p:nvSpPr>
          <p:spPr bwMode="auto">
            <a:xfrm>
              <a:off x="6692191" y="3041043"/>
              <a:ext cx="2493933" cy="3114271"/>
            </a:xfrm>
            <a:prstGeom prst="roundRect">
              <a:avLst>
                <a:gd name="adj" fmla="val 16667"/>
              </a:avLst>
            </a:prstGeom>
            <a:gradFill rotWithShape="1">
              <a:gsLst>
                <a:gs pos="0">
                  <a:srgbClr val="DCE3F5"/>
                </a:gs>
                <a:gs pos="100000">
                  <a:srgbClr val="E5EDFF"/>
                </a:gs>
              </a:gsLst>
              <a:lin ang="16200000"/>
            </a:gradFill>
            <a:ln w="9525">
              <a:solidFill>
                <a:srgbClr val="DADFED"/>
              </a:solidFill>
              <a:round/>
              <a:headEnd/>
              <a:tailEnd/>
            </a:ln>
            <a:effectLst>
              <a:outerShdw blurRad="63500" dist="23000" dir="5400000" rotWithShape="0">
                <a:srgbClr val="000000">
                  <a:alpha val="34998"/>
                </a:srgbClr>
              </a:outerShdw>
            </a:effectLst>
          </p:spPr>
          <p:txBody>
            <a:bodyPr anchor="ctr"/>
            <a:lstStyle/>
            <a:p>
              <a:pPr algn="ctr">
                <a:defRPr/>
              </a:pPr>
              <a:endParaRPr lang="en-US">
                <a:solidFill>
                  <a:schemeClr val="lt1"/>
                </a:solidFill>
                <a:latin typeface="+mn-lt"/>
                <a:ea typeface="+mn-ea"/>
              </a:endParaRPr>
            </a:p>
          </p:txBody>
        </p:sp>
        <p:pic>
          <p:nvPicPr>
            <p:cNvPr id="7"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90157" y="5208142"/>
              <a:ext cx="903275" cy="72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3432" y="5208142"/>
              <a:ext cx="975774" cy="78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7 CuadroTexto"/>
            <p:cNvSpPr txBox="1">
              <a:spLocks noChangeArrowheads="1"/>
            </p:cNvSpPr>
            <p:nvPr/>
          </p:nvSpPr>
          <p:spPr bwMode="auto">
            <a:xfrm>
              <a:off x="6686295" y="4799860"/>
              <a:ext cx="2564684" cy="62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n-US" altLang="de-DE" sz="1600" b="1" baseline="30000" dirty="0">
                  <a:cs typeface="Arial" panose="020B0604020202020204" pitchFamily="34" charset="0"/>
                </a:rPr>
                <a:t>FP7-NMP2011.2.2-4-SMALL-5</a:t>
              </a:r>
              <a:endParaRPr lang="en-US" altLang="de-DE" sz="1600" dirty="0">
                <a:cs typeface="Arial" panose="020B0604020202020204" pitchFamily="34" charset="0"/>
              </a:endParaRPr>
            </a:p>
            <a:p>
              <a:endParaRPr lang="es-ES" altLang="de-DE" sz="1800" dirty="0">
                <a:cs typeface="Arial" panose="020B0604020202020204" pitchFamily="34" charset="0"/>
              </a:endParaRPr>
            </a:p>
          </p:txBody>
        </p:sp>
        <p:pic>
          <p:nvPicPr>
            <p:cNvPr id="10" name="Picture 7" descr="logo_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524" y="3276815"/>
              <a:ext cx="1865759" cy="138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851781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99788" y="-18796"/>
            <a:ext cx="7322459" cy="899885"/>
          </a:xfrm>
        </p:spPr>
        <p:txBody>
          <a:bodyPr/>
          <a:lstStyle/>
          <a:p>
            <a:r>
              <a:rPr lang="de-DE" dirty="0" err="1"/>
              <a:t>Sa</a:t>
            </a:r>
            <a:r>
              <a:rPr lang="de-DE" sz="2800" b="1" dirty="0" err="1"/>
              <a:t>ving</a:t>
            </a:r>
            <a:r>
              <a:rPr lang="de-DE" sz="2800" b="1" dirty="0"/>
              <a:t> </a:t>
            </a:r>
            <a:r>
              <a:rPr lang="de-DE" sz="2800" b="1" dirty="0" err="1"/>
              <a:t>energy</a:t>
            </a:r>
            <a:r>
              <a:rPr lang="de-DE" sz="2800" b="1" dirty="0"/>
              <a:t> </a:t>
            </a:r>
            <a:r>
              <a:rPr lang="de-DE" sz="2800" b="1" dirty="0" err="1"/>
              <a:t>with</a:t>
            </a:r>
            <a:r>
              <a:rPr lang="de-DE" sz="2800" b="1" dirty="0"/>
              <a:t> </a:t>
            </a:r>
            <a:r>
              <a:rPr lang="de-DE" sz="2800" b="1" dirty="0" err="1"/>
              <a:t>Magnetism</a:t>
            </a:r>
            <a:endParaRPr lang="de-DE" sz="2800" b="1" dirty="0"/>
          </a:p>
        </p:txBody>
      </p:sp>
      <p:sp>
        <p:nvSpPr>
          <p:cNvPr id="3075" name="Rectangle 3"/>
          <p:cNvSpPr>
            <a:spLocks noGrp="1" noChangeArrowheads="1"/>
          </p:cNvSpPr>
          <p:nvPr>
            <p:ph idx="4294967295"/>
          </p:nvPr>
        </p:nvSpPr>
        <p:spPr>
          <a:xfrm>
            <a:off x="646217" y="1258644"/>
            <a:ext cx="8229600" cy="4525963"/>
          </a:xfrm>
          <a:prstGeom prst="rect">
            <a:avLst/>
          </a:prstGeom>
        </p:spPr>
        <p:txBody>
          <a:bodyPr/>
          <a:lstStyle/>
          <a:p>
            <a:pPr marL="360000">
              <a:lnSpc>
                <a:spcPts val="2400"/>
              </a:lnSpc>
              <a:spcBef>
                <a:spcPts val="600"/>
              </a:spcBef>
            </a:pPr>
            <a:r>
              <a:rPr lang="de-DE" sz="2000" b="1" dirty="0" err="1"/>
              <a:t>Magnetic</a:t>
            </a:r>
            <a:r>
              <a:rPr lang="de-DE" sz="2000" b="1" dirty="0"/>
              <a:t> </a:t>
            </a:r>
            <a:r>
              <a:rPr lang="de-DE" sz="2000" b="1" dirty="0" err="1"/>
              <a:t>data</a:t>
            </a:r>
            <a:r>
              <a:rPr lang="de-DE" sz="2000" b="1" dirty="0"/>
              <a:t> </a:t>
            </a:r>
            <a:r>
              <a:rPr lang="de-DE" sz="2000" b="1" dirty="0" err="1"/>
              <a:t>storage</a:t>
            </a:r>
            <a:br>
              <a:rPr lang="de-DE" sz="2000" b="1" dirty="0"/>
            </a:br>
            <a:r>
              <a:rPr lang="de-DE" sz="2000" dirty="0" err="1"/>
              <a:t>conventional</a:t>
            </a:r>
            <a:r>
              <a:rPr lang="de-DE" sz="2000" dirty="0"/>
              <a:t> </a:t>
            </a:r>
            <a:r>
              <a:rPr lang="de-DE" sz="2000" dirty="0" err="1"/>
              <a:t>hard</a:t>
            </a:r>
            <a:r>
              <a:rPr lang="de-DE" sz="2000" dirty="0"/>
              <a:t> </a:t>
            </a:r>
            <a:r>
              <a:rPr lang="de-DE" sz="2000" dirty="0" err="1"/>
              <a:t>disk</a:t>
            </a:r>
            <a:r>
              <a:rPr lang="de-DE" sz="2000" dirty="0"/>
              <a:t> </a:t>
            </a:r>
            <a:r>
              <a:rPr lang="de-DE" sz="2000" dirty="0">
                <a:sym typeface="Wingdings" pitchFamily="2" charset="2"/>
              </a:rPr>
              <a:t> Solid State Disk</a:t>
            </a:r>
          </a:p>
          <a:p>
            <a:pPr marL="360000">
              <a:lnSpc>
                <a:spcPts val="2400"/>
              </a:lnSpc>
              <a:spcBef>
                <a:spcPts val="600"/>
              </a:spcBef>
            </a:pPr>
            <a:r>
              <a:rPr lang="de-DE" sz="2000" b="1" dirty="0" err="1"/>
              <a:t>Magnetic</a:t>
            </a:r>
            <a:r>
              <a:rPr lang="de-DE" sz="2000" b="1" dirty="0"/>
              <a:t> </a:t>
            </a:r>
            <a:r>
              <a:rPr lang="de-DE" sz="2000" b="1" dirty="0" err="1"/>
              <a:t>data</a:t>
            </a:r>
            <a:r>
              <a:rPr lang="de-DE" sz="2000" b="1" dirty="0"/>
              <a:t> </a:t>
            </a:r>
            <a:r>
              <a:rPr lang="de-DE" sz="2000" b="1" dirty="0" err="1"/>
              <a:t>processing</a:t>
            </a:r>
            <a:br>
              <a:rPr lang="de-DE" sz="2000" b="1" dirty="0"/>
            </a:br>
            <a:r>
              <a:rPr lang="de-DE" sz="2000" dirty="0" err="1"/>
              <a:t>microprocessor</a:t>
            </a:r>
            <a:r>
              <a:rPr lang="de-DE" sz="2000" dirty="0"/>
              <a:t> </a:t>
            </a:r>
            <a:r>
              <a:rPr lang="de-DE" sz="2000" dirty="0">
                <a:sym typeface="Wingdings" pitchFamily="2" charset="2"/>
              </a:rPr>
              <a:t> </a:t>
            </a:r>
            <a:r>
              <a:rPr lang="de-DE" sz="2000" dirty="0" err="1">
                <a:sym typeface="Wingdings" pitchFamily="2" charset="2"/>
              </a:rPr>
              <a:t>Spinelectronics</a:t>
            </a:r>
            <a:r>
              <a:rPr lang="de-DE" sz="2000" dirty="0">
                <a:sym typeface="Wingdings" pitchFamily="2" charset="2"/>
              </a:rPr>
              <a:t> </a:t>
            </a:r>
            <a:r>
              <a:rPr lang="de-DE" sz="2000" dirty="0" err="1">
                <a:sym typeface="Wingdings" pitchFamily="2" charset="2"/>
              </a:rPr>
              <a:t>and</a:t>
            </a:r>
            <a:r>
              <a:rPr lang="de-DE" sz="2000" dirty="0">
                <a:sym typeface="Wingdings" pitchFamily="2" charset="2"/>
              </a:rPr>
              <a:t> </a:t>
            </a:r>
            <a:r>
              <a:rPr lang="de-DE" sz="2000" dirty="0" err="1">
                <a:sym typeface="Wingdings" pitchFamily="2" charset="2"/>
              </a:rPr>
              <a:t>Spinlogic</a:t>
            </a:r>
            <a:endParaRPr lang="de-DE" sz="2000" dirty="0">
              <a:sym typeface="Wingdings" pitchFamily="2" charset="2"/>
            </a:endParaRPr>
          </a:p>
          <a:p>
            <a:pPr marL="360000">
              <a:lnSpc>
                <a:spcPts val="2400"/>
              </a:lnSpc>
              <a:spcBef>
                <a:spcPts val="600"/>
              </a:spcBef>
            </a:pPr>
            <a:r>
              <a:rPr lang="de-DE" sz="2000" b="1" dirty="0" err="1">
                <a:sym typeface="Wingdings" pitchFamily="2" charset="2"/>
              </a:rPr>
              <a:t>Magnetic</a:t>
            </a:r>
            <a:r>
              <a:rPr lang="de-DE" sz="2000" b="1" dirty="0">
                <a:sym typeface="Wingdings" pitchFamily="2" charset="2"/>
              </a:rPr>
              <a:t> </a:t>
            </a:r>
            <a:r>
              <a:rPr lang="de-DE" sz="2000" b="1" dirty="0" err="1">
                <a:sym typeface="Wingdings" pitchFamily="2" charset="2"/>
              </a:rPr>
              <a:t>sensing</a:t>
            </a:r>
            <a:r>
              <a:rPr lang="de-DE" sz="2000" b="1" dirty="0">
                <a:sym typeface="Wingdings" pitchFamily="2" charset="2"/>
              </a:rPr>
              <a:t>, </a:t>
            </a:r>
            <a:r>
              <a:rPr lang="de-DE" sz="2000" b="1" dirty="0" err="1">
                <a:sym typeface="Wingdings" pitchFamily="2" charset="2"/>
              </a:rPr>
              <a:t>switching</a:t>
            </a:r>
            <a:br>
              <a:rPr lang="de-DE" sz="2000" dirty="0">
                <a:sym typeface="Wingdings" pitchFamily="2" charset="2"/>
              </a:rPr>
            </a:br>
            <a:r>
              <a:rPr lang="de-DE" sz="2000" dirty="0" err="1">
                <a:sym typeface="Wingdings" pitchFamily="2" charset="2"/>
              </a:rPr>
              <a:t>magnetic</a:t>
            </a:r>
            <a:r>
              <a:rPr lang="de-DE" sz="2000" dirty="0">
                <a:sym typeface="Wingdings" pitchFamily="2" charset="2"/>
              </a:rPr>
              <a:t> </a:t>
            </a:r>
            <a:r>
              <a:rPr lang="de-DE" sz="2000" dirty="0" err="1">
                <a:sym typeface="Wingdings" pitchFamily="2" charset="2"/>
              </a:rPr>
              <a:t>tunnel</a:t>
            </a:r>
            <a:r>
              <a:rPr lang="de-DE" sz="2000" dirty="0">
                <a:sym typeface="Wingdings" pitchFamily="2" charset="2"/>
              </a:rPr>
              <a:t> </a:t>
            </a:r>
            <a:r>
              <a:rPr lang="de-DE" sz="2000" dirty="0" err="1">
                <a:sym typeface="Wingdings" pitchFamily="2" charset="2"/>
              </a:rPr>
              <a:t>junctions</a:t>
            </a:r>
            <a:endParaRPr lang="de-DE" sz="2000" dirty="0">
              <a:sym typeface="Wingdings" pitchFamily="2" charset="2"/>
            </a:endParaRPr>
          </a:p>
          <a:p>
            <a:pPr marL="360000">
              <a:lnSpc>
                <a:spcPts val="2400"/>
              </a:lnSpc>
              <a:spcBef>
                <a:spcPts val="600"/>
              </a:spcBef>
            </a:pPr>
            <a:r>
              <a:rPr lang="de-DE" sz="2000" b="1" dirty="0" err="1">
                <a:sym typeface="Wingdings" pitchFamily="2" charset="2"/>
              </a:rPr>
              <a:t>Magnetocalorics</a:t>
            </a:r>
            <a:br>
              <a:rPr lang="de-DE" sz="2000" dirty="0">
                <a:sym typeface="Wingdings" pitchFamily="2" charset="2"/>
              </a:rPr>
            </a:br>
            <a:r>
              <a:rPr lang="de-DE" sz="2000" dirty="0" err="1">
                <a:sym typeface="Wingdings" pitchFamily="2" charset="2"/>
              </a:rPr>
              <a:t>the</a:t>
            </a:r>
            <a:r>
              <a:rPr lang="de-DE" sz="2000" dirty="0">
                <a:sym typeface="Wingdings" pitchFamily="2" charset="2"/>
              </a:rPr>
              <a:t> solid </a:t>
            </a:r>
            <a:r>
              <a:rPr lang="de-DE" sz="2000" dirty="0" err="1">
                <a:sym typeface="Wingdings" pitchFamily="2" charset="2"/>
              </a:rPr>
              <a:t>state</a:t>
            </a:r>
            <a:r>
              <a:rPr lang="de-DE" sz="2000" dirty="0">
                <a:sym typeface="Wingdings" pitchFamily="2" charset="2"/>
              </a:rPr>
              <a:t> </a:t>
            </a:r>
            <a:r>
              <a:rPr lang="de-DE" sz="2000" dirty="0" err="1">
                <a:sym typeface="Wingdings" pitchFamily="2" charset="2"/>
              </a:rPr>
              <a:t>cooling</a:t>
            </a:r>
            <a:r>
              <a:rPr lang="de-DE" sz="2000" dirty="0">
                <a:sym typeface="Wingdings" pitchFamily="2" charset="2"/>
              </a:rPr>
              <a:t> </a:t>
            </a:r>
            <a:r>
              <a:rPr lang="de-DE" sz="2000" dirty="0" err="1">
                <a:sym typeface="Wingdings" pitchFamily="2" charset="2"/>
              </a:rPr>
              <a:t>device</a:t>
            </a:r>
            <a:endParaRPr lang="de-DE" sz="2000" dirty="0">
              <a:sym typeface="Wingdings" pitchFamily="2" charset="2"/>
            </a:endParaRPr>
          </a:p>
          <a:p>
            <a:pPr marL="360000">
              <a:lnSpc>
                <a:spcPts val="2400"/>
              </a:lnSpc>
              <a:spcBef>
                <a:spcPts val="600"/>
              </a:spcBef>
            </a:pPr>
            <a:r>
              <a:rPr lang="de-DE" sz="2000" b="1" dirty="0" err="1">
                <a:sym typeface="Wingdings" pitchFamily="2" charset="2"/>
              </a:rPr>
              <a:t>Magnetic</a:t>
            </a:r>
            <a:r>
              <a:rPr lang="de-DE" sz="2000" b="1" dirty="0">
                <a:sym typeface="Wingdings" pitchFamily="2" charset="2"/>
              </a:rPr>
              <a:t> </a:t>
            </a:r>
            <a:r>
              <a:rPr lang="de-DE" sz="2000" b="1" dirty="0" err="1">
                <a:sym typeface="Wingdings" pitchFamily="2" charset="2"/>
              </a:rPr>
              <a:t>shape</a:t>
            </a:r>
            <a:r>
              <a:rPr lang="de-DE" sz="2000" b="1" dirty="0">
                <a:sym typeface="Wingdings" pitchFamily="2" charset="2"/>
              </a:rPr>
              <a:t> </a:t>
            </a:r>
            <a:r>
              <a:rPr lang="de-DE" sz="2000" b="1" dirty="0" err="1">
                <a:sym typeface="Wingdings" pitchFamily="2" charset="2"/>
              </a:rPr>
              <a:t>memory</a:t>
            </a:r>
            <a:r>
              <a:rPr lang="de-DE" sz="2000" b="1" dirty="0">
                <a:sym typeface="Wingdings" pitchFamily="2" charset="2"/>
              </a:rPr>
              <a:t> </a:t>
            </a:r>
            <a:r>
              <a:rPr lang="de-DE" sz="2000" b="1" dirty="0" err="1">
                <a:sym typeface="Wingdings" pitchFamily="2" charset="2"/>
              </a:rPr>
              <a:t>alloys</a:t>
            </a:r>
            <a:br>
              <a:rPr lang="de-DE" sz="2000" dirty="0">
                <a:sym typeface="Wingdings" pitchFamily="2" charset="2"/>
              </a:rPr>
            </a:br>
            <a:r>
              <a:rPr lang="de-DE" sz="2000" dirty="0" err="1">
                <a:sym typeface="Wingdings" pitchFamily="2" charset="2"/>
              </a:rPr>
              <a:t>controlling</a:t>
            </a:r>
            <a:r>
              <a:rPr lang="de-DE" sz="2000" dirty="0">
                <a:sym typeface="Wingdings" pitchFamily="2" charset="2"/>
              </a:rPr>
              <a:t> </a:t>
            </a:r>
            <a:r>
              <a:rPr lang="de-DE" sz="2000" dirty="0" err="1">
                <a:sym typeface="Wingdings" pitchFamily="2" charset="2"/>
              </a:rPr>
              <a:t>movement</a:t>
            </a:r>
            <a:r>
              <a:rPr lang="de-DE" sz="2000" dirty="0">
                <a:sym typeface="Wingdings" pitchFamily="2" charset="2"/>
              </a:rPr>
              <a:t> </a:t>
            </a:r>
            <a:r>
              <a:rPr lang="de-DE" sz="2000" dirty="0" err="1">
                <a:sym typeface="Wingdings" pitchFamily="2" charset="2"/>
              </a:rPr>
              <a:t>without</a:t>
            </a:r>
            <a:r>
              <a:rPr lang="de-DE" sz="2000" dirty="0">
                <a:sym typeface="Wingdings" pitchFamily="2" charset="2"/>
              </a:rPr>
              <a:t> </a:t>
            </a:r>
            <a:r>
              <a:rPr lang="de-DE" sz="2000" dirty="0" err="1">
                <a:sym typeface="Wingdings" pitchFamily="2" charset="2"/>
              </a:rPr>
              <a:t>electronics</a:t>
            </a:r>
            <a:endParaRPr lang="de-DE" sz="2000" dirty="0">
              <a:sym typeface="Wingdings" pitchFamily="2" charset="2"/>
            </a:endParaRPr>
          </a:p>
          <a:p>
            <a:pPr marL="360000">
              <a:lnSpc>
                <a:spcPts val="2400"/>
              </a:lnSpc>
              <a:spcBef>
                <a:spcPts val="600"/>
              </a:spcBef>
            </a:pPr>
            <a:r>
              <a:rPr lang="de-DE" sz="2000" b="1" dirty="0" err="1">
                <a:sym typeface="Wingdings" pitchFamily="2" charset="2"/>
              </a:rPr>
              <a:t>Magnetic</a:t>
            </a:r>
            <a:r>
              <a:rPr lang="de-DE" sz="2000" b="1" dirty="0">
                <a:sym typeface="Wingdings" pitchFamily="2" charset="2"/>
              </a:rPr>
              <a:t> </a:t>
            </a:r>
            <a:r>
              <a:rPr lang="de-DE" sz="2000" b="1" dirty="0" err="1">
                <a:sym typeface="Wingdings" pitchFamily="2" charset="2"/>
              </a:rPr>
              <a:t>superconducting</a:t>
            </a:r>
            <a:r>
              <a:rPr lang="de-DE" sz="2000" b="1" dirty="0">
                <a:sym typeface="Wingdings" pitchFamily="2" charset="2"/>
              </a:rPr>
              <a:t> </a:t>
            </a:r>
            <a:r>
              <a:rPr lang="de-DE" sz="2000" b="1" dirty="0" err="1">
                <a:sym typeface="Wingdings" pitchFamily="2" charset="2"/>
              </a:rPr>
              <a:t>devices</a:t>
            </a:r>
            <a:r>
              <a:rPr lang="de-DE" sz="2000" b="1" dirty="0">
                <a:sym typeface="Wingdings" pitchFamily="2" charset="2"/>
              </a:rPr>
              <a:t>?</a:t>
            </a:r>
          </a:p>
          <a:p>
            <a:pPr marL="360000">
              <a:lnSpc>
                <a:spcPts val="2400"/>
              </a:lnSpc>
              <a:spcBef>
                <a:spcPts val="600"/>
              </a:spcBef>
            </a:pPr>
            <a:r>
              <a:rPr lang="de-DE" sz="2000" b="1" dirty="0">
                <a:sym typeface="Wingdings" pitchFamily="2" charset="2"/>
              </a:rPr>
              <a:t>Rare-Earth </a:t>
            </a:r>
            <a:r>
              <a:rPr lang="de-DE" sz="2000" b="1" dirty="0" err="1">
                <a:sym typeface="Wingdings" pitchFamily="2" charset="2"/>
              </a:rPr>
              <a:t>free</a:t>
            </a:r>
            <a:r>
              <a:rPr lang="de-DE" sz="2000" b="1" dirty="0">
                <a:sym typeface="Wingdings" pitchFamily="2" charset="2"/>
              </a:rPr>
              <a:t> </a:t>
            </a:r>
            <a:r>
              <a:rPr lang="de-DE" sz="2000" b="1" dirty="0" err="1">
                <a:sym typeface="Wingdings" pitchFamily="2" charset="2"/>
              </a:rPr>
              <a:t>hard</a:t>
            </a:r>
            <a:r>
              <a:rPr lang="de-DE" sz="2000" b="1" dirty="0">
                <a:sym typeface="Wingdings" pitchFamily="2" charset="2"/>
              </a:rPr>
              <a:t> </a:t>
            </a:r>
            <a:r>
              <a:rPr lang="de-DE" sz="2000" b="1" dirty="0" err="1">
                <a:sym typeface="Wingdings" pitchFamily="2" charset="2"/>
              </a:rPr>
              <a:t>magnets</a:t>
            </a:r>
            <a:endParaRPr lang="de-DE" sz="2000" b="1" dirty="0">
              <a:sym typeface="Wingdings" pitchFamily="2" charset="2"/>
            </a:endParaRPr>
          </a:p>
          <a:p>
            <a:pPr marL="360000">
              <a:lnSpc>
                <a:spcPts val="2400"/>
              </a:lnSpc>
              <a:spcBef>
                <a:spcPts val="600"/>
              </a:spcBef>
            </a:pPr>
            <a:r>
              <a:rPr lang="de-DE" sz="2000" b="1" dirty="0" err="1">
                <a:sym typeface="Wingdings" pitchFamily="2" charset="2"/>
              </a:rPr>
              <a:t>Magnetic</a:t>
            </a:r>
            <a:r>
              <a:rPr lang="de-DE" sz="2000" b="1" dirty="0">
                <a:sym typeface="Wingdings" pitchFamily="2" charset="2"/>
              </a:rPr>
              <a:t> </a:t>
            </a:r>
            <a:r>
              <a:rPr lang="de-DE" sz="2000" b="1" dirty="0" err="1">
                <a:sym typeface="Wingdings" pitchFamily="2" charset="2"/>
              </a:rPr>
              <a:t>Nanohybrids</a:t>
            </a:r>
            <a:br>
              <a:rPr lang="de-DE" sz="2000" dirty="0">
                <a:sym typeface="Wingdings" pitchFamily="2" charset="2"/>
              </a:rPr>
            </a:br>
            <a:r>
              <a:rPr lang="de-DE" sz="2000" dirty="0" err="1">
                <a:sym typeface="Wingdings" pitchFamily="2" charset="2"/>
              </a:rPr>
              <a:t>building</a:t>
            </a:r>
            <a:r>
              <a:rPr lang="de-DE" sz="2000" dirty="0">
                <a:sym typeface="Wingdings" pitchFamily="2" charset="2"/>
              </a:rPr>
              <a:t> </a:t>
            </a:r>
            <a:r>
              <a:rPr lang="de-DE" sz="2000" dirty="0" err="1">
                <a:sym typeface="Wingdings" pitchFamily="2" charset="2"/>
              </a:rPr>
              <a:t>blocks</a:t>
            </a:r>
            <a:r>
              <a:rPr lang="de-DE" sz="2000" dirty="0">
                <a:sym typeface="Wingdings" pitchFamily="2" charset="2"/>
              </a:rPr>
              <a:t> </a:t>
            </a:r>
            <a:r>
              <a:rPr lang="de-DE" sz="2000" dirty="0" err="1">
                <a:sym typeface="Wingdings" pitchFamily="2" charset="2"/>
              </a:rPr>
              <a:t>for</a:t>
            </a:r>
            <a:r>
              <a:rPr lang="de-DE" sz="2000" dirty="0">
                <a:sym typeface="Wingdings" pitchFamily="2" charset="2"/>
              </a:rPr>
              <a:t> </a:t>
            </a:r>
            <a:r>
              <a:rPr lang="de-DE" sz="2000" dirty="0" err="1">
                <a:sym typeface="Wingdings" pitchFamily="2" charset="2"/>
              </a:rPr>
              <a:t>interfacing</a:t>
            </a:r>
            <a:r>
              <a:rPr lang="de-DE" sz="2000" dirty="0">
                <a:sym typeface="Wingdings" pitchFamily="2" charset="2"/>
              </a:rPr>
              <a:t> </a:t>
            </a:r>
            <a:r>
              <a:rPr lang="de-DE" sz="2000" dirty="0" err="1">
                <a:sym typeface="Wingdings" pitchFamily="2" charset="2"/>
              </a:rPr>
              <a:t>with</a:t>
            </a:r>
            <a:r>
              <a:rPr lang="de-DE" sz="2000" dirty="0">
                <a:sym typeface="Wingdings" pitchFamily="2" charset="2"/>
              </a:rPr>
              <a:t> light, </a:t>
            </a:r>
            <a:r>
              <a:rPr lang="de-DE" sz="2000" dirty="0" err="1">
                <a:sym typeface="Wingdings" pitchFamily="2" charset="2"/>
              </a:rPr>
              <a:t>electronics</a:t>
            </a:r>
            <a:r>
              <a:rPr lang="de-DE" sz="2000" dirty="0">
                <a:sym typeface="Wingdings" pitchFamily="2" charset="2"/>
              </a:rPr>
              <a:t>, </a:t>
            </a:r>
            <a:r>
              <a:rPr lang="de-DE" sz="2000" dirty="0" err="1">
                <a:sym typeface="Wingdings" pitchFamily="2" charset="2"/>
              </a:rPr>
              <a:t>mechanics</a:t>
            </a:r>
            <a:endParaRPr lang="de-DE" sz="2000" dirty="0"/>
          </a:p>
        </p:txBody>
      </p:sp>
      <p:sp>
        <p:nvSpPr>
          <p:cNvPr id="2" name="Fußzeilenplatzhalter 1"/>
          <p:cNvSpPr>
            <a:spLocks noGrp="1"/>
          </p:cNvSpPr>
          <p:nvPr>
            <p:ph type="ftr" sz="quarter" idx="4294967295"/>
          </p:nvPr>
        </p:nvSpPr>
        <p:spPr/>
        <p:txBody>
          <a:bodyPr/>
          <a:lstStyle/>
          <a:p>
            <a:endParaRPr lang="de-DE" dirty="0"/>
          </a:p>
        </p:txBody>
      </p:sp>
      <p:pic>
        <p:nvPicPr>
          <p:cNvPr id="3077" name="Picture 5" descr="animated artists conception of a racetrack memory cell in ope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05849" y="1484784"/>
            <a:ext cx="1187624" cy="161827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p:cNvGrpSpPr>
            <a:grpSpLocks/>
          </p:cNvGrpSpPr>
          <p:nvPr/>
        </p:nvGrpSpPr>
        <p:grpSpPr bwMode="auto">
          <a:xfrm>
            <a:off x="6968720" y="3994788"/>
            <a:ext cx="1806575" cy="1509712"/>
            <a:chOff x="6444207" y="4149080"/>
            <a:chExt cx="2703778" cy="2518539"/>
          </a:xfrm>
        </p:grpSpPr>
        <p:pic>
          <p:nvPicPr>
            <p:cNvPr id="6" name="Picture 5" descr="Alladin&amp;Jasm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7" y="4149080"/>
              <a:ext cx="2703778" cy="235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15"/>
            <p:cNvSpPr txBox="1">
              <a:spLocks noChangeArrowheads="1"/>
            </p:cNvSpPr>
            <p:nvPr/>
          </p:nvSpPr>
          <p:spPr bwMode="auto">
            <a:xfrm>
              <a:off x="6451584" y="6021288"/>
              <a:ext cx="12362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dirty="0"/>
                <a:t>Magic …..</a:t>
              </a:r>
            </a:p>
            <a:p>
              <a:pPr eaLnBrk="1" hangingPunct="1"/>
              <a:r>
                <a:rPr lang="de-DE" dirty="0" err="1"/>
                <a:t>or</a:t>
              </a:r>
              <a:r>
                <a:rPr lang="de-DE" dirty="0"/>
                <a:t> </a:t>
              </a:r>
              <a:r>
                <a:rPr lang="de-DE" dirty="0" err="1"/>
                <a:t>vision</a:t>
              </a:r>
              <a:r>
                <a:rPr lang="de-DE" dirty="0"/>
                <a:t> ?</a:t>
              </a:r>
            </a:p>
          </p:txBody>
        </p:sp>
      </p:grpSp>
    </p:spTree>
    <p:extLst>
      <p:ext uri="{BB962C8B-B14F-4D97-AF65-F5344CB8AC3E}">
        <p14:creationId xmlns:p14="http://schemas.microsoft.com/office/powerpoint/2010/main" val="6823420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26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0-#ppt_w/2"/>
                                          </p:val>
                                        </p:tav>
                                        <p:tav tm="100000">
                                          <p:val>
                                            <p:strVal val="#ppt_x"/>
                                          </p:val>
                                        </p:tav>
                                      </p:tavLst>
                                    </p:anim>
                                    <p:anim calcmode="lin" valueType="num">
                                      <p:cBhvr additive="base">
                                        <p:cTn id="8" dur="5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M_compar.PNG">
            <a:extLst>
              <a:ext uri="{FF2B5EF4-FFF2-40B4-BE49-F238E27FC236}">
                <a16:creationId xmlns:a16="http://schemas.microsoft.com/office/drawing/2014/main" id="{594A6ED0-37A2-423E-889E-0AA242EF33B2}"/>
              </a:ext>
            </a:extLst>
          </p:cNvPr>
          <p:cNvPicPr>
            <a:picLocks noChangeAspect="1"/>
          </p:cNvPicPr>
          <p:nvPr/>
        </p:nvPicPr>
        <p:blipFill>
          <a:blip r:embed="rId3" cstate="print"/>
          <a:stretch>
            <a:fillRect/>
          </a:stretch>
        </p:blipFill>
        <p:spPr>
          <a:xfrm>
            <a:off x="331789" y="2177052"/>
            <a:ext cx="4102700" cy="2516731"/>
          </a:xfrm>
          <a:prstGeom prst="rect">
            <a:avLst/>
          </a:prstGeom>
        </p:spPr>
      </p:pic>
      <p:sp>
        <p:nvSpPr>
          <p:cNvPr id="2" name="Title 1">
            <a:extLst>
              <a:ext uri="{FF2B5EF4-FFF2-40B4-BE49-F238E27FC236}">
                <a16:creationId xmlns:a16="http://schemas.microsoft.com/office/drawing/2014/main" id="{77025373-FAD6-4BD8-AD08-40E2F475F05E}"/>
              </a:ext>
            </a:extLst>
          </p:cNvPr>
          <p:cNvSpPr>
            <a:spLocks noGrp="1"/>
          </p:cNvSpPr>
          <p:nvPr>
            <p:ph type="title"/>
          </p:nvPr>
        </p:nvSpPr>
        <p:spPr>
          <a:xfrm>
            <a:off x="180000" y="180000"/>
            <a:ext cx="6840000" cy="864000"/>
          </a:xfrm>
        </p:spPr>
        <p:txBody>
          <a:bodyPr/>
          <a:lstStyle/>
          <a:p>
            <a:r>
              <a:rPr lang="en-US" noProof="0" dirty="0"/>
              <a:t>Motivation</a:t>
            </a:r>
          </a:p>
        </p:txBody>
      </p:sp>
      <p:sp>
        <p:nvSpPr>
          <p:cNvPr id="12" name="TextBox 11">
            <a:extLst>
              <a:ext uri="{FF2B5EF4-FFF2-40B4-BE49-F238E27FC236}">
                <a16:creationId xmlns:a16="http://schemas.microsoft.com/office/drawing/2014/main" id="{064E679C-128D-4F9E-BBB8-2FAA6BB597C0}"/>
              </a:ext>
            </a:extLst>
          </p:cNvPr>
          <p:cNvSpPr txBox="1"/>
          <p:nvPr/>
        </p:nvSpPr>
        <p:spPr>
          <a:xfrm>
            <a:off x="179388" y="1171369"/>
            <a:ext cx="434643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Remanence and coercivity for the usual permanent magnets materials at room temperature  </a:t>
            </a:r>
          </a:p>
        </p:txBody>
      </p:sp>
      <p:sp>
        <p:nvSpPr>
          <p:cNvPr id="14" name="Oval 13">
            <a:extLst>
              <a:ext uri="{FF2B5EF4-FFF2-40B4-BE49-F238E27FC236}">
                <a16:creationId xmlns:a16="http://schemas.microsoft.com/office/drawing/2014/main" id="{E516AE67-4C56-48B0-97FB-286E4574E269}"/>
              </a:ext>
            </a:extLst>
          </p:cNvPr>
          <p:cNvSpPr/>
          <p:nvPr/>
        </p:nvSpPr>
        <p:spPr>
          <a:xfrm>
            <a:off x="1379492" y="2668489"/>
            <a:ext cx="379639" cy="1084900"/>
          </a:xfrm>
          <a:prstGeom prst="ellipse">
            <a:avLst/>
          </a:prstGeom>
          <a:blipFill>
            <a:blip r:embed="rId4"/>
            <a:stretch>
              <a:fillRect/>
            </a:stretch>
          </a:blip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2" name="TextBox 21">
            <a:extLst>
              <a:ext uri="{FF2B5EF4-FFF2-40B4-BE49-F238E27FC236}">
                <a16:creationId xmlns:a16="http://schemas.microsoft.com/office/drawing/2014/main" id="{54675475-EF1E-420A-9C9E-59D20256D65A}"/>
              </a:ext>
            </a:extLst>
          </p:cNvPr>
          <p:cNvSpPr txBox="1"/>
          <p:nvPr/>
        </p:nvSpPr>
        <p:spPr>
          <a:xfrm>
            <a:off x="4418787" y="1171369"/>
            <a:ext cx="434643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Requirement and Price estimation of rare earth metal:</a:t>
            </a:r>
          </a:p>
        </p:txBody>
      </p:sp>
      <p:sp>
        <p:nvSpPr>
          <p:cNvPr id="26" name="Rectangle 25">
            <a:extLst>
              <a:ext uri="{FF2B5EF4-FFF2-40B4-BE49-F238E27FC236}">
                <a16:creationId xmlns:a16="http://schemas.microsoft.com/office/drawing/2014/main" id="{FB18077D-6ADD-4D8A-87DA-1F72ACE0980A}"/>
              </a:ext>
            </a:extLst>
          </p:cNvPr>
          <p:cNvSpPr/>
          <p:nvPr/>
        </p:nvSpPr>
        <p:spPr>
          <a:xfrm>
            <a:off x="179388" y="4678763"/>
            <a:ext cx="2957028" cy="276999"/>
          </a:xfrm>
          <a:prstGeom prst="rect">
            <a:avLst/>
          </a:prstGeom>
        </p:spPr>
        <p:txBody>
          <a:bodyPr wrap="none">
            <a:spAutoFit/>
          </a:bodyPr>
          <a:lstStyle/>
          <a:p>
            <a:r>
              <a:rPr lang="en-US" sz="1200" i="1" dirty="0">
                <a:latin typeface="Times New Roman" panose="02020603050405020304" pitchFamily="18" charset="0"/>
                <a:cs typeface="Times New Roman" panose="02020603050405020304" pitchFamily="18" charset="0"/>
              </a:rPr>
              <a:t>[2] T. Maurer, et. al., APL 91, 172501 (2007)</a:t>
            </a:r>
          </a:p>
        </p:txBody>
      </p:sp>
      <p:sp>
        <p:nvSpPr>
          <p:cNvPr id="3" name="Date Placeholder 2">
            <a:extLst>
              <a:ext uri="{FF2B5EF4-FFF2-40B4-BE49-F238E27FC236}">
                <a16:creationId xmlns:a16="http://schemas.microsoft.com/office/drawing/2014/main" id="{D345B2BD-7490-45B9-903F-7CF3BF64FB32}"/>
              </a:ext>
            </a:extLst>
          </p:cNvPr>
          <p:cNvSpPr>
            <a:spLocks noGrp="1"/>
          </p:cNvSpPr>
          <p:nvPr>
            <p:ph type="dt" sz="half" idx="10"/>
          </p:nvPr>
        </p:nvSpPr>
        <p:spPr/>
        <p:txBody>
          <a:bodyPr/>
          <a:lstStyle/>
          <a:p>
            <a:pPr>
              <a:defRPr/>
            </a:pPr>
            <a:fld id="{D7FF4B1E-FF72-4094-B116-68684C8CBA43}" type="datetime3">
              <a:rPr lang="en-US" smtClean="0"/>
              <a:t>30 June 2022</a:t>
            </a:fld>
            <a:endParaRPr lang="en-US" dirty="0"/>
          </a:p>
        </p:txBody>
      </p:sp>
      <p:sp>
        <p:nvSpPr>
          <p:cNvPr id="4" name="Footer Placeholder 3">
            <a:extLst>
              <a:ext uri="{FF2B5EF4-FFF2-40B4-BE49-F238E27FC236}">
                <a16:creationId xmlns:a16="http://schemas.microsoft.com/office/drawing/2014/main" id="{7860CAB2-BABE-4D22-A5C3-B1017B297B75}"/>
              </a:ext>
            </a:extLst>
          </p:cNvPr>
          <p:cNvSpPr>
            <a:spLocks noGrp="1"/>
          </p:cNvSpPr>
          <p:nvPr>
            <p:ph type="ftr" sz="quarter" idx="11"/>
          </p:nvPr>
        </p:nvSpPr>
        <p:spPr>
          <a:xfrm>
            <a:off x="0" y="6391763"/>
            <a:ext cx="3659630" cy="365125"/>
          </a:xfrm>
        </p:spPr>
        <p:txBody>
          <a:bodyPr/>
          <a:lstStyle/>
          <a:p>
            <a:pPr>
              <a:defRPr/>
            </a:pPr>
            <a:r>
              <a:rPr lang="en-US" sz="1000" dirty="0">
                <a:hlinkClick r:id="rId5"/>
              </a:rPr>
              <a:t>fangzhou.wang@uni-due.de</a:t>
            </a:r>
            <a:endParaRPr lang="en-US" sz="1000" dirty="0"/>
          </a:p>
        </p:txBody>
      </p:sp>
      <p:sp>
        <p:nvSpPr>
          <p:cNvPr id="5" name="Slide Number Placeholder 4">
            <a:extLst>
              <a:ext uri="{FF2B5EF4-FFF2-40B4-BE49-F238E27FC236}">
                <a16:creationId xmlns:a16="http://schemas.microsoft.com/office/drawing/2014/main" id="{3A5F2B58-7835-4092-B9D9-B97528E9067D}"/>
              </a:ext>
            </a:extLst>
          </p:cNvPr>
          <p:cNvSpPr>
            <a:spLocks noGrp="1"/>
          </p:cNvSpPr>
          <p:nvPr>
            <p:ph type="sldNum" sz="quarter" idx="4294967295"/>
          </p:nvPr>
        </p:nvSpPr>
        <p:spPr/>
        <p:txBody>
          <a:bodyPr/>
          <a:lstStyle/>
          <a:p>
            <a:endParaRPr lang="en-US" altLang="en-US" dirty="0"/>
          </a:p>
        </p:txBody>
      </p:sp>
      <p:sp>
        <p:nvSpPr>
          <p:cNvPr id="15" name="TextBox 14">
            <a:extLst>
              <a:ext uri="{FF2B5EF4-FFF2-40B4-BE49-F238E27FC236}">
                <a16:creationId xmlns:a16="http://schemas.microsoft.com/office/drawing/2014/main" id="{420D798A-432F-467E-B73D-C99A6140FE0A}"/>
              </a:ext>
            </a:extLst>
          </p:cNvPr>
          <p:cNvSpPr txBox="1"/>
          <p:nvPr/>
        </p:nvSpPr>
        <p:spPr>
          <a:xfrm>
            <a:off x="1039907" y="5310889"/>
            <a:ext cx="7172790" cy="646331"/>
          </a:xfrm>
          <a:prstGeom prst="rect">
            <a:avLst/>
          </a:prstGeom>
          <a:noFill/>
          <a:ln w="38100">
            <a:solidFill>
              <a:srgbClr val="FF0000"/>
            </a:solidFill>
          </a:ln>
        </p:spPr>
        <p:txBody>
          <a:bodyPr wrap="square" rtlCol="0">
            <a:spAutoFit/>
          </a:bodyPr>
          <a:lstStyle/>
          <a:p>
            <a:r>
              <a:rPr lang="en-US" u="sng" dirty="0"/>
              <a:t>Goal:</a:t>
            </a:r>
            <a:r>
              <a:rPr lang="en-US" dirty="0"/>
              <a:t> high performance </a:t>
            </a:r>
            <a:r>
              <a:rPr lang="en-US" dirty="0">
                <a:solidFill>
                  <a:srgbClr val="00B050"/>
                </a:solidFill>
              </a:rPr>
              <a:t>rare earth free </a:t>
            </a:r>
            <a:r>
              <a:rPr lang="en-US" dirty="0"/>
              <a:t>permanent magnets</a:t>
            </a:r>
          </a:p>
          <a:p>
            <a:r>
              <a:rPr lang="en-US" dirty="0"/>
              <a:t>at room temperature using nanowire (NW) array structures</a:t>
            </a:r>
          </a:p>
        </p:txBody>
      </p:sp>
      <p:pic>
        <p:nvPicPr>
          <p:cNvPr id="21" name="Picture 20">
            <a:extLst>
              <a:ext uri="{FF2B5EF4-FFF2-40B4-BE49-F238E27FC236}">
                <a16:creationId xmlns:a16="http://schemas.microsoft.com/office/drawing/2014/main" id="{E6E0893B-2DEE-4C17-9D81-4E3650E4FCAE}"/>
              </a:ext>
            </a:extLst>
          </p:cNvPr>
          <p:cNvPicPr>
            <a:picLocks noChangeAspect="1"/>
          </p:cNvPicPr>
          <p:nvPr/>
        </p:nvPicPr>
        <p:blipFill>
          <a:blip r:embed="rId6"/>
          <a:stretch>
            <a:fillRect/>
          </a:stretch>
        </p:blipFill>
        <p:spPr>
          <a:xfrm>
            <a:off x="305665" y="1066861"/>
            <a:ext cx="7937500" cy="4470400"/>
          </a:xfrm>
          <a:prstGeom prst="rect">
            <a:avLst/>
          </a:prstGeom>
        </p:spPr>
      </p:pic>
    </p:spTree>
    <p:extLst>
      <p:ext uri="{BB962C8B-B14F-4D97-AF65-F5344CB8AC3E}">
        <p14:creationId xmlns:p14="http://schemas.microsoft.com/office/powerpoint/2010/main" val="324427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1"/>
                                        </p:tgtEl>
                                      </p:cBhvr>
                                      <p:by x="50000" y="50000"/>
                                    </p:animScale>
                                  </p:childTnLst>
                                </p:cTn>
                              </p:par>
                              <p:par>
                                <p:cTn id="7" presetID="37" presetClass="path" presetSubtype="0" accel="50000" decel="50000" fill="hold" nodeType="withEffect">
                                  <p:stCondLst>
                                    <p:cond delay="0"/>
                                  </p:stCondLst>
                                  <p:childTnLst>
                                    <p:animMotion origin="layout" path="M -4.72222E-6 -1.48148E-6 L 0.07327 0.01482 C 0.08889 0.01829 0.11216 0.02014 0.13612 0.02014 C 0.16355 0.02014 0.1856 0.01829 0.20087 0.01482 L 0.27518 -1.48148E-6 " pathEditMode="relative" rAng="0" ptsTypes="AAAAA">
                                      <p:cBhvr>
                                        <p:cTn id="8" dur="1500" fill="hold"/>
                                        <p:tgtEl>
                                          <p:spTgt spid="21"/>
                                        </p:tgtEl>
                                        <p:attrNameLst>
                                          <p:attrName>ppt_x</p:attrName>
                                          <p:attrName>ppt_y</p:attrName>
                                        </p:attrNameLst>
                                      </p:cBhvr>
                                      <p:rCtr x="13750" y="995"/>
                                    </p:animMotion>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1500"/>
                                        <p:tgtEl>
                                          <p:spTgt spid="14"/>
                                        </p:tgtEl>
                                      </p:cBhvr>
                                    </p:animEffect>
                                  </p:childTnLst>
                                </p:cTn>
                              </p:par>
                            </p:childTnLst>
                          </p:cTn>
                        </p:par>
                        <p:par>
                          <p:cTn id="14" fill="hold">
                            <p:stCondLst>
                              <p:cond delay="1500"/>
                            </p:stCondLst>
                            <p:childTnLst>
                              <p:par>
                                <p:cTn id="15" presetID="6" presetClass="emph" presetSubtype="0" fill="hold" grpId="1" nodeType="afterEffect">
                                  <p:stCondLst>
                                    <p:cond delay="0"/>
                                  </p:stCondLst>
                                  <p:childTnLst>
                                    <p:animScale>
                                      <p:cBhvr>
                                        <p:cTn id="16" dur="1500" fill="hold"/>
                                        <p:tgtEl>
                                          <p:spTgt spid="14"/>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0713" y="3677718"/>
            <a:ext cx="3474890" cy="258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itle 1"/>
          <p:cNvSpPr>
            <a:spLocks noGrp="1"/>
          </p:cNvSpPr>
          <p:nvPr>
            <p:ph type="title"/>
          </p:nvPr>
        </p:nvSpPr>
        <p:spPr>
          <a:xfrm>
            <a:off x="0" y="-13397"/>
            <a:ext cx="6840538" cy="865187"/>
          </a:xfrm>
        </p:spPr>
        <p:txBody>
          <a:bodyPr>
            <a:normAutofit/>
          </a:bodyPr>
          <a:lstStyle/>
          <a:p>
            <a:r>
              <a:rPr lang="de-DE" altLang="de-DE" sz="2400" dirty="0" err="1">
                <a:latin typeface="Arial" panose="020B0604020202020204" pitchFamily="34" charset="0"/>
                <a:ea typeface="ヒラギノ角ゴ Pro W3" pitchFamily="-84" charset="-128"/>
              </a:rPr>
              <a:t>Concept</a:t>
            </a:r>
            <a:r>
              <a:rPr lang="de-DE" altLang="de-DE" sz="2400" dirty="0">
                <a:latin typeface="Arial" panose="020B0604020202020204" pitchFamily="34" charset="0"/>
                <a:ea typeface="ヒラギノ角ゴ Pro W3" pitchFamily="-84" charset="-128"/>
              </a:rPr>
              <a:t> </a:t>
            </a:r>
            <a:r>
              <a:rPr lang="de-DE" altLang="de-DE" sz="2400" dirty="0" err="1">
                <a:latin typeface="Arial" panose="020B0604020202020204" pitchFamily="34" charset="0"/>
                <a:ea typeface="ヒラギノ角ゴ Pro W3" pitchFamily="-84" charset="-128"/>
              </a:rPr>
              <a:t>for</a:t>
            </a:r>
            <a:r>
              <a:rPr lang="de-DE" altLang="de-DE" sz="2400" dirty="0">
                <a:latin typeface="Arial" panose="020B0604020202020204" pitchFamily="34" charset="0"/>
                <a:ea typeface="ヒラギノ角ゴ Pro W3" pitchFamily="-84" charset="-128"/>
              </a:rPr>
              <a:t> </a:t>
            </a:r>
            <a:r>
              <a:rPr lang="de-DE" altLang="de-DE" sz="2400" dirty="0" err="1">
                <a:latin typeface="Arial" panose="020B0604020202020204" pitchFamily="34" charset="0"/>
                <a:ea typeface="ヒラギノ角ゴ Pro W3" pitchFamily="-84" charset="-128"/>
              </a:rPr>
              <a:t>building</a:t>
            </a:r>
            <a:r>
              <a:rPr lang="de-DE" altLang="de-DE" sz="2400" dirty="0">
                <a:latin typeface="Arial" panose="020B0604020202020204" pitchFamily="34" charset="0"/>
                <a:ea typeface="ヒラギノ角ゴ Pro W3" pitchFamily="-84" charset="-128"/>
              </a:rPr>
              <a:t> </a:t>
            </a:r>
            <a:r>
              <a:rPr lang="de-DE" altLang="de-DE" sz="2400" dirty="0" err="1">
                <a:latin typeface="Arial" panose="020B0604020202020204" pitchFamily="34" charset="0"/>
                <a:ea typeface="ヒラギノ角ゴ Pro W3" pitchFamily="-84" charset="-128"/>
              </a:rPr>
              <a:t>new</a:t>
            </a:r>
            <a:r>
              <a:rPr lang="de-DE" altLang="de-DE" sz="2400" dirty="0">
                <a:latin typeface="Arial" panose="020B0604020202020204" pitchFamily="34" charset="0"/>
                <a:ea typeface="ヒラギノ角ゴ Pro W3" pitchFamily="-84" charset="-128"/>
              </a:rPr>
              <a:t> permanent </a:t>
            </a:r>
            <a:r>
              <a:rPr lang="de-DE" altLang="de-DE" sz="2400" dirty="0" err="1">
                <a:latin typeface="Arial" panose="020B0604020202020204" pitchFamily="34" charset="0"/>
                <a:ea typeface="ヒラギノ角ゴ Pro W3" pitchFamily="-84" charset="-128"/>
              </a:rPr>
              <a:t>magnets</a:t>
            </a:r>
            <a:endParaRPr lang="es-ES" altLang="de-DE" sz="2400" dirty="0">
              <a:latin typeface="Arial" panose="020B0604020202020204" pitchFamily="34" charset="0"/>
              <a:ea typeface="ヒラギノ角ゴ Pro W3" pitchFamily="-84" charset="-128"/>
            </a:endParaRPr>
          </a:p>
        </p:txBody>
      </p:sp>
      <p:sp>
        <p:nvSpPr>
          <p:cNvPr id="14339" name="TextBox 9"/>
          <p:cNvSpPr txBox="1">
            <a:spLocks noChangeArrowheads="1"/>
          </p:cNvSpPr>
          <p:nvPr/>
        </p:nvSpPr>
        <p:spPr bwMode="auto">
          <a:xfrm>
            <a:off x="78581" y="1025183"/>
            <a:ext cx="6475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n-US" altLang="de-DE" sz="1800" b="1" dirty="0">
                <a:cs typeface="Arial" panose="020B0604020202020204" pitchFamily="34" charset="0"/>
              </a:rPr>
              <a:t>Goal: </a:t>
            </a:r>
            <a:r>
              <a:rPr lang="en-US" altLang="de-DE" sz="1800" dirty="0">
                <a:cs typeface="Arial" panose="020B0604020202020204" pitchFamily="34" charset="0"/>
              </a:rPr>
              <a:t>to develop a new generation of novel materials for </a:t>
            </a:r>
            <a:br>
              <a:rPr lang="en-US" altLang="de-DE" sz="1800" dirty="0">
                <a:cs typeface="Arial" panose="020B0604020202020204" pitchFamily="34" charset="0"/>
              </a:rPr>
            </a:br>
            <a:r>
              <a:rPr lang="en-US" altLang="de-DE" sz="1800" b="1" u="sng" dirty="0">
                <a:effectLst>
                  <a:outerShdw blurRad="38100" dist="38100" dir="2700000" algn="tl">
                    <a:srgbClr val="000000">
                      <a:alpha val="43137"/>
                    </a:srgbClr>
                  </a:outerShdw>
                </a:effectLst>
                <a:cs typeface="Arial" panose="020B0604020202020204" pitchFamily="34" charset="0"/>
              </a:rPr>
              <a:t>high performance permanent magnets</a:t>
            </a:r>
            <a:r>
              <a:rPr lang="en-US" altLang="de-DE" sz="1800" dirty="0">
                <a:cs typeface="Arial" panose="020B0604020202020204" pitchFamily="34" charset="0"/>
              </a:rPr>
              <a:t> </a:t>
            </a:r>
            <a:br>
              <a:rPr lang="en-US" altLang="de-DE" sz="1800" dirty="0">
                <a:cs typeface="Arial" panose="020B0604020202020204" pitchFamily="34" charset="0"/>
              </a:rPr>
            </a:br>
            <a:r>
              <a:rPr lang="en-US" altLang="de-DE" sz="1800" dirty="0">
                <a:cs typeface="Arial" panose="020B0604020202020204" pitchFamily="34" charset="0"/>
              </a:rPr>
              <a:t>which do </a:t>
            </a:r>
            <a:r>
              <a:rPr lang="en-US" altLang="de-DE" sz="1800" b="1" dirty="0">
                <a:cs typeface="Arial" panose="020B0604020202020204" pitchFamily="34" charset="0"/>
              </a:rPr>
              <a:t>not </a:t>
            </a:r>
            <a:r>
              <a:rPr lang="en-US" altLang="de-DE" sz="1800" dirty="0">
                <a:cs typeface="Arial" panose="020B0604020202020204" pitchFamily="34" charset="0"/>
              </a:rPr>
              <a:t>contain any </a:t>
            </a:r>
            <a:r>
              <a:rPr lang="en-US" altLang="de-DE" sz="1800" b="1" dirty="0">
                <a:cs typeface="Arial" panose="020B0604020202020204" pitchFamily="34" charset="0"/>
              </a:rPr>
              <a:t>rare-earth </a:t>
            </a:r>
            <a:r>
              <a:rPr lang="en-US" altLang="de-DE" sz="1800" dirty="0">
                <a:cs typeface="Arial" panose="020B0604020202020204" pitchFamily="34" charset="0"/>
              </a:rPr>
              <a:t>elements or </a:t>
            </a:r>
            <a:r>
              <a:rPr lang="en-US" altLang="de-DE" sz="1800" b="1" dirty="0">
                <a:cs typeface="Arial" panose="020B0604020202020204" pitchFamily="34" charset="0"/>
              </a:rPr>
              <a:t>platinum</a:t>
            </a:r>
            <a:r>
              <a:rPr lang="en-US" altLang="de-DE" sz="1800" dirty="0">
                <a:cs typeface="Arial" panose="020B0604020202020204" pitchFamily="34" charset="0"/>
              </a:rPr>
              <a:t>. </a:t>
            </a:r>
            <a:endParaRPr lang="es-ES" altLang="de-DE" sz="1800" dirty="0">
              <a:cs typeface="Arial" panose="020B0604020202020204" pitchFamily="34" charset="0"/>
            </a:endParaRPr>
          </a:p>
        </p:txBody>
      </p:sp>
      <p:pic>
        <p:nvPicPr>
          <p:cNvPr id="14340" name="Picture 2" descr="Screen Shot 2014-06-29 at 6.33.2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3537" y="972294"/>
            <a:ext cx="2416175" cy="211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10"/>
          <p:cNvSpPr txBox="1">
            <a:spLocks noChangeArrowheads="1"/>
          </p:cNvSpPr>
          <p:nvPr/>
        </p:nvSpPr>
        <p:spPr bwMode="auto">
          <a:xfrm>
            <a:off x="251963" y="2219627"/>
            <a:ext cx="5952931"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n-US" altLang="de-DE" sz="1600" dirty="0">
                <a:cs typeface="Arial" panose="020B0604020202020204" pitchFamily="34" charset="0"/>
              </a:rPr>
              <a:t>The figure of merit for a </a:t>
            </a:r>
            <a:r>
              <a:rPr lang="en-US" altLang="de-DE" sz="1600" dirty="0" err="1">
                <a:cs typeface="Arial" panose="020B0604020202020204" pitchFamily="34" charset="0"/>
              </a:rPr>
              <a:t>Ferromagnet</a:t>
            </a:r>
            <a:r>
              <a:rPr lang="en-US" altLang="de-DE" sz="1600" dirty="0">
                <a:cs typeface="Arial" panose="020B0604020202020204" pitchFamily="34" charset="0"/>
              </a:rPr>
              <a:t>: Energy Product </a:t>
            </a:r>
            <a:r>
              <a:rPr lang="en-US" altLang="de-DE" sz="1600" b="1" dirty="0">
                <a:cs typeface="Arial" panose="020B0604020202020204" pitchFamily="34" charset="0"/>
              </a:rPr>
              <a:t>(BH)max </a:t>
            </a:r>
            <a:endParaRPr lang="es-ES" altLang="de-DE" sz="1600" b="1" dirty="0">
              <a:cs typeface="Arial" panose="020B0604020202020204" pitchFamily="34" charset="0"/>
            </a:endParaRPr>
          </a:p>
        </p:txBody>
      </p:sp>
      <p:sp>
        <p:nvSpPr>
          <p:cNvPr id="14342" name="TextBox 11"/>
          <p:cNvSpPr txBox="1">
            <a:spLocks noChangeArrowheads="1"/>
          </p:cNvSpPr>
          <p:nvPr/>
        </p:nvSpPr>
        <p:spPr bwMode="auto">
          <a:xfrm>
            <a:off x="6473825" y="3189288"/>
            <a:ext cx="1052513" cy="338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n-US" altLang="de-DE" sz="1600">
                <a:cs typeface="Arial" panose="020B0604020202020204" pitchFamily="34" charset="0"/>
              </a:rPr>
              <a:t>Large </a:t>
            </a:r>
            <a:r>
              <a:rPr lang="en-GB" altLang="de-DE" sz="1600">
                <a:cs typeface="Arial" panose="020B0604020202020204" pitchFamily="34" charset="0"/>
              </a:rPr>
              <a:t>B</a:t>
            </a:r>
            <a:r>
              <a:rPr lang="en-GB" altLang="de-DE" sz="1600" baseline="-25000">
                <a:cs typeface="Arial" panose="020B0604020202020204" pitchFamily="34" charset="0"/>
              </a:rPr>
              <a:t>r </a:t>
            </a:r>
            <a:endParaRPr lang="en-US" altLang="de-DE" sz="1600" i="1">
              <a:cs typeface="Arial" panose="020B0604020202020204" pitchFamily="34" charset="0"/>
            </a:endParaRPr>
          </a:p>
        </p:txBody>
      </p:sp>
      <p:cxnSp>
        <p:nvCxnSpPr>
          <p:cNvPr id="17" name="Straight Arrow Connector 16"/>
          <p:cNvCxnSpPr/>
          <p:nvPr/>
        </p:nvCxnSpPr>
        <p:spPr>
          <a:xfrm>
            <a:off x="5494848" y="2673763"/>
            <a:ext cx="923875" cy="656709"/>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9229" name="Straight Arrow Connector 17"/>
          <p:cNvCxnSpPr>
            <a:cxnSpLocks noChangeShapeType="1"/>
          </p:cNvCxnSpPr>
          <p:nvPr/>
        </p:nvCxnSpPr>
        <p:spPr bwMode="auto">
          <a:xfrm flipH="1">
            <a:off x="2597150" y="2652103"/>
            <a:ext cx="2349754" cy="38002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4345" name="TextBox 32"/>
          <p:cNvSpPr txBox="1">
            <a:spLocks noChangeArrowheads="1"/>
          </p:cNvSpPr>
          <p:nvPr/>
        </p:nvSpPr>
        <p:spPr bwMode="auto">
          <a:xfrm>
            <a:off x="2000250" y="3132138"/>
            <a:ext cx="1052513" cy="338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n-US" altLang="de-DE" sz="1600">
                <a:cs typeface="Arial" panose="020B0604020202020204" pitchFamily="34" charset="0"/>
              </a:rPr>
              <a:t>Large </a:t>
            </a:r>
            <a:r>
              <a:rPr lang="en-GB" altLang="de-DE" sz="1600">
                <a:cs typeface="Arial" panose="020B0604020202020204" pitchFamily="34" charset="0"/>
              </a:rPr>
              <a:t>H</a:t>
            </a:r>
            <a:r>
              <a:rPr lang="en-GB" altLang="de-DE" sz="1600" baseline="-25000">
                <a:cs typeface="Arial" panose="020B0604020202020204" pitchFamily="34" charset="0"/>
              </a:rPr>
              <a:t>c</a:t>
            </a:r>
            <a:r>
              <a:rPr lang="en-US" altLang="de-DE" sz="1600" i="1">
                <a:cs typeface="Arial" panose="020B0604020202020204" pitchFamily="34" charset="0"/>
              </a:rPr>
              <a:t> </a:t>
            </a:r>
          </a:p>
        </p:txBody>
      </p:sp>
      <p:sp>
        <p:nvSpPr>
          <p:cNvPr id="8" name="Rectangle 7"/>
          <p:cNvSpPr>
            <a:spLocks noRot="1" noChangeAspect="1" noMove="1" noResize="1" noEditPoints="1" noAdjustHandles="1" noChangeArrowheads="1" noChangeShapeType="1" noTextEdit="1"/>
          </p:cNvSpPr>
          <p:nvPr/>
        </p:nvSpPr>
        <p:spPr>
          <a:xfrm>
            <a:off x="323653" y="4665189"/>
            <a:ext cx="1452129" cy="659540"/>
          </a:xfrm>
          <a:prstGeom prst="rect">
            <a:avLst/>
          </a:prstGeom>
          <a:blipFill rotWithShape="0">
            <a:blip r:embed="rId4"/>
            <a:stretch>
              <a:fillRect/>
            </a:stretch>
          </a:blipFill>
        </p:spPr>
        <p:txBody>
          <a:bodyPr/>
          <a:lstStyle/>
          <a:p>
            <a:pPr>
              <a:defRPr/>
            </a:pPr>
            <a:r>
              <a:rPr lang="es-ES">
                <a:noFill/>
              </a:rPr>
              <a:t> </a:t>
            </a:r>
          </a:p>
        </p:txBody>
      </p:sp>
      <p:sp>
        <p:nvSpPr>
          <p:cNvPr id="28" name="Rectangle 27"/>
          <p:cNvSpPr>
            <a:spLocks noRot="1" noChangeAspect="1" noMove="1" noResize="1" noEditPoints="1" noAdjustHandles="1" noChangeArrowheads="1" noChangeShapeType="1" noTextEdit="1"/>
          </p:cNvSpPr>
          <p:nvPr/>
        </p:nvSpPr>
        <p:spPr>
          <a:xfrm>
            <a:off x="286067" y="5450610"/>
            <a:ext cx="2050048" cy="396262"/>
          </a:xfrm>
          <a:prstGeom prst="rect">
            <a:avLst/>
          </a:prstGeom>
          <a:blipFill rotWithShape="0">
            <a:blip r:embed="rId5"/>
            <a:stretch>
              <a:fillRect b="-7692"/>
            </a:stretch>
          </a:blipFill>
        </p:spPr>
        <p:txBody>
          <a:bodyPr/>
          <a:lstStyle/>
          <a:p>
            <a:pPr>
              <a:defRPr/>
            </a:pPr>
            <a:r>
              <a:rPr lang="es-ES">
                <a:noFill/>
              </a:rPr>
              <a:t> </a:t>
            </a:r>
          </a:p>
        </p:txBody>
      </p:sp>
      <p:sp>
        <p:nvSpPr>
          <p:cNvPr id="30" name="Rectangle 29"/>
          <p:cNvSpPr>
            <a:spLocks noRot="1" noChangeAspect="1" noMove="1" noResize="1" noEditPoints="1" noAdjustHandles="1" noChangeArrowheads="1" noChangeShapeType="1" noTextEdit="1"/>
          </p:cNvSpPr>
          <p:nvPr/>
        </p:nvSpPr>
        <p:spPr>
          <a:xfrm>
            <a:off x="286067" y="6110071"/>
            <a:ext cx="2491323" cy="391902"/>
          </a:xfrm>
          <a:prstGeom prst="rect">
            <a:avLst/>
          </a:prstGeom>
          <a:blipFill rotWithShape="0">
            <a:blip r:embed="rId6"/>
            <a:stretch>
              <a:fillRect b="-9231"/>
            </a:stretch>
          </a:blipFill>
        </p:spPr>
        <p:txBody>
          <a:bodyPr/>
          <a:lstStyle/>
          <a:p>
            <a:pPr>
              <a:defRPr/>
            </a:pPr>
            <a:r>
              <a:rPr lang="es-ES">
                <a:noFill/>
              </a:rPr>
              <a:t> </a:t>
            </a:r>
          </a:p>
        </p:txBody>
      </p:sp>
      <p:sp>
        <p:nvSpPr>
          <p:cNvPr id="11" name="Down Arrow 10"/>
          <p:cNvSpPr>
            <a:spLocks noChangeArrowheads="1"/>
          </p:cNvSpPr>
          <p:nvPr/>
        </p:nvSpPr>
        <p:spPr bwMode="auto">
          <a:xfrm rot="-5400000">
            <a:off x="2890838" y="5310187"/>
            <a:ext cx="323850" cy="269875"/>
          </a:xfrm>
          <a:prstGeom prst="downArrow">
            <a:avLst>
              <a:gd name="adj1" fmla="val 50000"/>
              <a:gd name="adj2" fmla="val 50000"/>
            </a:avLst>
          </a:prstGeom>
          <a:solidFill>
            <a:srgbClr val="FF0000">
              <a:alpha val="38823"/>
            </a:srgbClr>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p>
            <a:pPr algn="ctr">
              <a:defRPr/>
            </a:pPr>
            <a:endParaRPr lang="es-ES">
              <a:solidFill>
                <a:schemeClr val="lt1"/>
              </a:solidFill>
              <a:latin typeface="+mn-lt"/>
              <a:ea typeface="+mn-ea"/>
            </a:endParaRPr>
          </a:p>
        </p:txBody>
      </p:sp>
      <p:sp>
        <p:nvSpPr>
          <p:cNvPr id="35" name="Rounded Rectangle 34"/>
          <p:cNvSpPr>
            <a:spLocks noChangeArrowheads="1"/>
          </p:cNvSpPr>
          <p:nvPr/>
        </p:nvSpPr>
        <p:spPr bwMode="auto">
          <a:xfrm>
            <a:off x="251963" y="4548187"/>
            <a:ext cx="2497137" cy="2009775"/>
          </a:xfrm>
          <a:prstGeom prst="roundRect">
            <a:avLst>
              <a:gd name="adj" fmla="val 16667"/>
            </a:avLst>
          </a:prstGeom>
          <a:noFill/>
          <a:ln w="1905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s-ES">
              <a:solidFill>
                <a:schemeClr val="lt1"/>
              </a:solidFill>
              <a:latin typeface="+mn-lt"/>
              <a:ea typeface="+mn-ea"/>
            </a:endParaRPr>
          </a:p>
        </p:txBody>
      </p:sp>
      <p:sp>
        <p:nvSpPr>
          <p:cNvPr id="14356" name="TextBox 11"/>
          <p:cNvSpPr txBox="1">
            <a:spLocks noChangeArrowheads="1"/>
          </p:cNvSpPr>
          <p:nvPr/>
        </p:nvSpPr>
        <p:spPr bwMode="auto">
          <a:xfrm>
            <a:off x="2793315" y="5607050"/>
            <a:ext cx="30569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buFontTx/>
              <a:buChar char="-"/>
            </a:pPr>
            <a:r>
              <a:rPr lang="de-DE" altLang="de-DE" sz="1600" dirty="0">
                <a:latin typeface="+mn-lt"/>
                <a:cs typeface="Arial" panose="020B0604020202020204" pitchFamily="34" charset="0"/>
              </a:rPr>
              <a:t>High </a:t>
            </a:r>
            <a:r>
              <a:rPr lang="de-DE" altLang="de-DE" sz="1600" dirty="0" err="1">
                <a:latin typeface="+mn-lt"/>
                <a:cs typeface="Arial" panose="020B0604020202020204" pitchFamily="34" charset="0"/>
              </a:rPr>
              <a:t>aspect</a:t>
            </a:r>
            <a:r>
              <a:rPr lang="de-DE" altLang="de-DE" sz="1600" dirty="0">
                <a:latin typeface="+mn-lt"/>
                <a:cs typeface="Arial" panose="020B0604020202020204" pitchFamily="34" charset="0"/>
              </a:rPr>
              <a:t> </a:t>
            </a:r>
            <a:r>
              <a:rPr lang="de-DE" altLang="de-DE" sz="1600" dirty="0" err="1">
                <a:latin typeface="+mn-lt"/>
                <a:cs typeface="Arial" panose="020B0604020202020204" pitchFamily="34" charset="0"/>
              </a:rPr>
              <a:t>ratio</a:t>
            </a:r>
            <a:endParaRPr lang="de-DE" altLang="de-DE" sz="1600" dirty="0">
              <a:latin typeface="+mn-lt"/>
              <a:cs typeface="Arial" panose="020B0604020202020204" pitchFamily="34" charset="0"/>
            </a:endParaRPr>
          </a:p>
          <a:p>
            <a:pPr>
              <a:buFontTx/>
              <a:buChar char="-"/>
            </a:pPr>
            <a:r>
              <a:rPr lang="de-DE" altLang="de-DE" sz="1600" dirty="0">
                <a:latin typeface="+mn-lt"/>
                <a:cs typeface="Arial" panose="020B0604020202020204" pitchFamily="34" charset="0"/>
              </a:rPr>
              <a:t>Easy </a:t>
            </a:r>
            <a:r>
              <a:rPr lang="de-DE" altLang="de-DE" sz="1600" dirty="0" err="1">
                <a:latin typeface="+mn-lt"/>
                <a:cs typeface="Arial" panose="020B0604020202020204" pitchFamily="34" charset="0"/>
              </a:rPr>
              <a:t>axis</a:t>
            </a:r>
            <a:r>
              <a:rPr lang="de-DE" altLang="de-DE" sz="1600" dirty="0">
                <a:latin typeface="+mn-lt"/>
                <a:cs typeface="Arial" panose="020B0604020202020204" pitchFamily="34" charset="0"/>
              </a:rPr>
              <a:t> II NWs </a:t>
            </a:r>
            <a:r>
              <a:rPr lang="de-DE" altLang="de-DE" sz="1600" dirty="0" err="1">
                <a:latin typeface="+mn-lt"/>
                <a:cs typeface="Arial" panose="020B0604020202020204" pitchFamily="34" charset="0"/>
              </a:rPr>
              <a:t>long</a:t>
            </a:r>
            <a:r>
              <a:rPr lang="de-DE" altLang="de-DE" sz="1600" dirty="0">
                <a:latin typeface="+mn-lt"/>
                <a:cs typeface="Arial" panose="020B0604020202020204" pitchFamily="34" charset="0"/>
              </a:rPr>
              <a:t> </a:t>
            </a:r>
            <a:r>
              <a:rPr lang="de-DE" altLang="de-DE" sz="1600" dirty="0" err="1">
                <a:latin typeface="+mn-lt"/>
                <a:cs typeface="Arial" panose="020B0604020202020204" pitchFamily="34" charset="0"/>
              </a:rPr>
              <a:t>axis</a:t>
            </a:r>
            <a:endParaRPr lang="de-DE" altLang="de-DE" sz="1600" dirty="0">
              <a:latin typeface="+mn-lt"/>
              <a:cs typeface="Arial" panose="020B0604020202020204" pitchFamily="34" charset="0"/>
            </a:endParaRPr>
          </a:p>
          <a:p>
            <a:pPr>
              <a:buFontTx/>
              <a:buChar char="-"/>
            </a:pPr>
            <a:r>
              <a:rPr lang="de-DE" altLang="de-DE" sz="1600" dirty="0">
                <a:latin typeface="+mn-lt"/>
                <a:cs typeface="Arial" panose="020B0604020202020204" pitchFamily="34" charset="0"/>
              </a:rPr>
              <a:t>Cover </a:t>
            </a:r>
            <a:r>
              <a:rPr lang="de-DE" altLang="de-DE" sz="1600" dirty="0" err="1">
                <a:latin typeface="+mn-lt"/>
                <a:cs typeface="Arial" panose="020B0604020202020204" pitchFamily="34" charset="0"/>
              </a:rPr>
              <a:t>with</a:t>
            </a:r>
            <a:r>
              <a:rPr lang="de-DE" altLang="de-DE" sz="1600" dirty="0">
                <a:latin typeface="+mn-lt"/>
                <a:cs typeface="Arial" panose="020B0604020202020204" pitchFamily="34" charset="0"/>
              </a:rPr>
              <a:t> an </a:t>
            </a:r>
            <a:r>
              <a:rPr lang="de-DE" altLang="de-DE" sz="1600" dirty="0" err="1">
                <a:latin typeface="+mn-lt"/>
                <a:cs typeface="Arial" panose="020B0604020202020204" pitchFamily="34" charset="0"/>
              </a:rPr>
              <a:t>Antiferromagnet</a:t>
            </a:r>
            <a:endParaRPr lang="es-ES" altLang="de-DE" sz="1600" dirty="0">
              <a:latin typeface="+mn-lt"/>
              <a:cs typeface="Arial" panose="020B0604020202020204" pitchFamily="34" charset="0"/>
            </a:endParaRPr>
          </a:p>
        </p:txBody>
      </p:sp>
      <p:sp>
        <p:nvSpPr>
          <p:cNvPr id="13" name="Can 12"/>
          <p:cNvSpPr>
            <a:spLocks noChangeArrowheads="1"/>
          </p:cNvSpPr>
          <p:nvPr/>
        </p:nvSpPr>
        <p:spPr bwMode="auto">
          <a:xfrm rot="4440000">
            <a:off x="4312444" y="4199732"/>
            <a:ext cx="141287" cy="1847850"/>
          </a:xfrm>
          <a:prstGeom prst="can">
            <a:avLst>
              <a:gd name="adj" fmla="val 69148"/>
            </a:avLst>
          </a:prstGeom>
          <a:gradFill rotWithShape="1">
            <a:gsLst>
              <a:gs pos="0">
                <a:srgbClr val="000000"/>
              </a:gs>
              <a:gs pos="100000">
                <a:srgbClr val="BCBCBC"/>
              </a:gs>
            </a:gsLst>
            <a:lin ang="20400000"/>
          </a:gradFill>
          <a:ln w="9525">
            <a:solidFill>
              <a:srgbClr val="000000"/>
            </a:solidFill>
            <a:round/>
            <a:headEnd/>
            <a:tailEnd/>
          </a:ln>
          <a:effectLst>
            <a:outerShdw blurRad="40000" dist="23000" dir="5400000" rotWithShape="0">
              <a:srgbClr val="808080">
                <a:alpha val="34998"/>
              </a:srgbClr>
            </a:outerShdw>
          </a:effectLst>
        </p:spPr>
        <p:txBody>
          <a:bodyPr anchor="ctr"/>
          <a:lstStyle/>
          <a:p>
            <a:pPr algn="ctr">
              <a:defRPr/>
            </a:pPr>
            <a:endParaRPr lang="es-ES">
              <a:solidFill>
                <a:schemeClr val="lt1"/>
              </a:solidFill>
              <a:latin typeface="+mn-lt"/>
              <a:ea typeface="+mn-ea"/>
            </a:endParaRPr>
          </a:p>
        </p:txBody>
      </p:sp>
      <p:cxnSp>
        <p:nvCxnSpPr>
          <p:cNvPr id="15" name="Straight Arrow Connector 14"/>
          <p:cNvCxnSpPr>
            <a:cxnSpLocks noChangeShapeType="1"/>
          </p:cNvCxnSpPr>
          <p:nvPr/>
        </p:nvCxnSpPr>
        <p:spPr bwMode="auto">
          <a:xfrm flipV="1">
            <a:off x="3663950" y="5099050"/>
            <a:ext cx="1579563" cy="454025"/>
          </a:xfrm>
          <a:prstGeom prst="straightConnector1">
            <a:avLst/>
          </a:prstGeom>
          <a:noFill/>
          <a:ln w="25400">
            <a:solidFill>
              <a:srgbClr val="FF0000"/>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359" name="TextBox 23"/>
          <p:cNvSpPr txBox="1">
            <a:spLocks noChangeArrowheads="1"/>
          </p:cNvSpPr>
          <p:nvPr/>
        </p:nvSpPr>
        <p:spPr bwMode="auto">
          <a:xfrm>
            <a:off x="8704263" y="6443663"/>
            <a:ext cx="425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s-ES" altLang="de-DE" sz="1800"/>
              <a:t>3</a:t>
            </a:r>
            <a:endParaRPr lang="en-US" altLang="de-DE" sz="1800"/>
          </a:p>
        </p:txBody>
      </p:sp>
      <p:sp>
        <p:nvSpPr>
          <p:cNvPr id="2" name="Textfeld 1"/>
          <p:cNvSpPr txBox="1"/>
          <p:nvPr/>
        </p:nvSpPr>
        <p:spPr>
          <a:xfrm>
            <a:off x="88419" y="3645610"/>
            <a:ext cx="5375275" cy="784391"/>
          </a:xfrm>
          <a:prstGeom prst="rect">
            <a:avLst/>
          </a:prstGeom>
          <a:ln/>
        </p:spPr>
        <p:style>
          <a:lnRef idx="2">
            <a:schemeClr val="accent2"/>
          </a:lnRef>
          <a:fillRef idx="1">
            <a:schemeClr val="lt1"/>
          </a:fillRef>
          <a:effectRef idx="0">
            <a:schemeClr val="accent2"/>
          </a:effectRef>
          <a:fontRef idx="minor">
            <a:schemeClr val="dk1"/>
          </a:fontRef>
        </p:style>
        <p:txBody>
          <a:bodyPr wrap="none" rtlCol="0" anchor="ctr" anchorCtr="0">
            <a:normAutofit/>
          </a:bodyPr>
          <a:lstStyle/>
          <a:p>
            <a:pPr algn="ctr"/>
            <a:r>
              <a:rPr lang="de-DE" dirty="0" err="1"/>
              <a:t>Magnetic</a:t>
            </a:r>
            <a:r>
              <a:rPr lang="de-DE" dirty="0"/>
              <a:t> </a:t>
            </a:r>
            <a:r>
              <a:rPr lang="de-DE" dirty="0" err="1"/>
              <a:t>anisotropy</a:t>
            </a:r>
            <a:r>
              <a:rPr lang="de-DE" dirty="0"/>
              <a:t> </a:t>
            </a:r>
            <a:r>
              <a:rPr lang="de-DE" dirty="0" err="1"/>
              <a:t>field</a:t>
            </a:r>
            <a:r>
              <a:rPr lang="de-DE" dirty="0"/>
              <a:t>: </a:t>
            </a:r>
            <a:br>
              <a:rPr lang="de-DE" dirty="0"/>
            </a:br>
            <a:r>
              <a:rPr lang="de-DE" dirty="0"/>
              <a:t>H</a:t>
            </a:r>
            <a:r>
              <a:rPr lang="de-DE" baseline="-25000" dirty="0"/>
              <a:t>an</a:t>
            </a:r>
            <a:r>
              <a:rPr lang="de-DE" dirty="0"/>
              <a:t>= </a:t>
            </a:r>
            <a:r>
              <a:rPr lang="de-DE" dirty="0" err="1"/>
              <a:t>H</a:t>
            </a:r>
            <a:r>
              <a:rPr lang="de-DE" baseline="-25000" dirty="0" err="1"/>
              <a:t>mc</a:t>
            </a:r>
            <a:r>
              <a:rPr lang="de-DE" dirty="0"/>
              <a:t>+ </a:t>
            </a:r>
            <a:r>
              <a:rPr lang="de-DE" dirty="0" err="1"/>
              <a:t>H</a:t>
            </a:r>
            <a:r>
              <a:rPr lang="de-DE" baseline="-25000" dirty="0" err="1"/>
              <a:t>shape</a:t>
            </a:r>
            <a:r>
              <a:rPr lang="de-DE" dirty="0"/>
              <a:t>+ </a:t>
            </a:r>
            <a:r>
              <a:rPr lang="de-DE" dirty="0" err="1"/>
              <a:t>H</a:t>
            </a:r>
            <a:r>
              <a:rPr lang="de-DE" baseline="-25000" dirty="0" err="1"/>
              <a:t>strain</a:t>
            </a:r>
            <a:r>
              <a:rPr lang="de-DE" dirty="0"/>
              <a:t> + </a:t>
            </a:r>
            <a:r>
              <a:rPr lang="de-DE" dirty="0" err="1"/>
              <a:t>H</a:t>
            </a:r>
            <a:r>
              <a:rPr lang="de-DE" baseline="-25000" dirty="0" err="1"/>
              <a:t>sur</a:t>
            </a:r>
            <a:r>
              <a:rPr lang="de-DE" baseline="-25000" dirty="0"/>
              <a:t>/</a:t>
            </a:r>
            <a:r>
              <a:rPr lang="de-DE" baseline="-25000" dirty="0" err="1"/>
              <a:t>interf</a:t>
            </a:r>
            <a:r>
              <a:rPr lang="de-DE" dirty="0"/>
              <a:t> + </a:t>
            </a:r>
            <a:r>
              <a:rPr lang="de-DE" dirty="0" err="1"/>
              <a:t>H</a:t>
            </a:r>
            <a:r>
              <a:rPr lang="de-DE" baseline="-25000" dirty="0" err="1"/>
              <a:t>exch</a:t>
            </a:r>
            <a:endParaRPr lang="de-DE" dirty="0"/>
          </a:p>
        </p:txBody>
      </p:sp>
      <p:sp>
        <p:nvSpPr>
          <p:cNvPr id="9" name="Ellipse 8"/>
          <p:cNvSpPr/>
          <p:nvPr/>
        </p:nvSpPr>
        <p:spPr>
          <a:xfrm>
            <a:off x="4133088" y="3963773"/>
            <a:ext cx="594360" cy="461034"/>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 name="Ellipse 32"/>
          <p:cNvSpPr/>
          <p:nvPr/>
        </p:nvSpPr>
        <p:spPr>
          <a:xfrm>
            <a:off x="1836974" y="3985973"/>
            <a:ext cx="594360" cy="405669"/>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 name="Ellipse 33"/>
          <p:cNvSpPr/>
          <p:nvPr/>
        </p:nvSpPr>
        <p:spPr>
          <a:xfrm>
            <a:off x="1298230" y="4001746"/>
            <a:ext cx="477552" cy="389896"/>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extfeld 9"/>
          <p:cNvSpPr txBox="1"/>
          <p:nvPr/>
        </p:nvSpPr>
        <p:spPr>
          <a:xfrm>
            <a:off x="7115867" y="6255903"/>
            <a:ext cx="1801121" cy="327976"/>
          </a:xfrm>
          <a:prstGeom prst="rect">
            <a:avLst/>
          </a:prstGeom>
          <a:noFill/>
        </p:spPr>
        <p:txBody>
          <a:bodyPr wrap="none" rtlCol="0" anchor="ctr" anchorCtr="0">
            <a:normAutofit/>
          </a:bodyPr>
          <a:lstStyle/>
          <a:p>
            <a:pPr algn="l"/>
            <a:r>
              <a:rPr lang="de-DE" sz="1400" dirty="0"/>
              <a:t>Slater-Pauling </a:t>
            </a:r>
            <a:r>
              <a:rPr lang="de-DE" sz="1400" dirty="0" err="1"/>
              <a:t>Curve</a:t>
            </a:r>
            <a:endParaRPr lang="de-DE" sz="1400" dirty="0"/>
          </a:p>
        </p:txBody>
      </p:sp>
    </p:spTree>
    <p:extLst>
      <p:ext uri="{BB962C8B-B14F-4D97-AF65-F5344CB8AC3E}">
        <p14:creationId xmlns:p14="http://schemas.microsoft.com/office/powerpoint/2010/main" val="1532910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32543"/>
            <a:ext cx="7535863" cy="865187"/>
          </a:xfrm>
        </p:spPr>
        <p:txBody>
          <a:bodyPr/>
          <a:lstStyle/>
          <a:p>
            <a:pPr algn="l"/>
            <a:r>
              <a:rPr lang="de-DE" altLang="de-DE" sz="1800" dirty="0" err="1">
                <a:latin typeface="Arial" panose="020B0604020202020204" pitchFamily="34" charset="0"/>
                <a:ea typeface="ヒラギノ角ゴ Pro W3" pitchFamily="-84" charset="-128"/>
              </a:rPr>
              <a:t>FeCo</a:t>
            </a:r>
            <a:r>
              <a:rPr lang="de-DE" altLang="de-DE" sz="1800" dirty="0">
                <a:latin typeface="Arial" panose="020B0604020202020204" pitchFamily="34" charset="0"/>
                <a:ea typeface="ヒラギノ角ゴ Pro W3" pitchFamily="-84" charset="-128"/>
              </a:rPr>
              <a:t> NWs: </a:t>
            </a:r>
            <a:r>
              <a:rPr lang="es-ES" altLang="de-DE" sz="1800" dirty="0">
                <a:latin typeface="Arial" panose="020B0604020202020204" pitchFamily="34" charset="0"/>
                <a:ea typeface="ヒラギノ角ゴ Pro W3" pitchFamily="-84" charset="-128"/>
              </a:rPr>
              <a:t>Micromagnetic modelling</a:t>
            </a:r>
          </a:p>
        </p:txBody>
      </p:sp>
      <p:pic>
        <p:nvPicPr>
          <p:cNvPr id="34818"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2275" y="2078038"/>
            <a:ext cx="4140200" cy="3544887"/>
          </a:xfrm>
          <a:ln>
            <a:solidFill>
              <a:schemeClr val="bg1"/>
            </a:solidFill>
          </a:ln>
        </p:spPr>
      </p:pic>
      <p:pic>
        <p:nvPicPr>
          <p:cNvPr id="3481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2108200"/>
            <a:ext cx="335597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8"/>
          <p:cNvSpPr txBox="1">
            <a:spLocks noChangeArrowheads="1"/>
          </p:cNvSpPr>
          <p:nvPr/>
        </p:nvSpPr>
        <p:spPr bwMode="auto">
          <a:xfrm>
            <a:off x="280988" y="1065213"/>
            <a:ext cx="8562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n-US" altLang="de-DE" sz="1600">
                <a:cs typeface="Arial" panose="020B0604020202020204" pitchFamily="34" charset="0"/>
              </a:rPr>
              <a:t>Comparison of magnetization reversal processes at the end surfaces between of (a) Co and (b) Fe nanopillars with D = 60 nm and Length = 1000nm.</a:t>
            </a:r>
            <a:endParaRPr lang="es-ES" altLang="de-DE" sz="1600">
              <a:cs typeface="Arial" panose="020B0604020202020204" pitchFamily="34" charset="0"/>
            </a:endParaRPr>
          </a:p>
        </p:txBody>
      </p:sp>
      <p:sp>
        <p:nvSpPr>
          <p:cNvPr id="34821" name="TextBox 1"/>
          <p:cNvSpPr txBox="1">
            <a:spLocks noChangeArrowheads="1"/>
          </p:cNvSpPr>
          <p:nvPr/>
        </p:nvSpPr>
        <p:spPr bwMode="auto">
          <a:xfrm>
            <a:off x="1243013" y="1633538"/>
            <a:ext cx="147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s-ES" altLang="de-DE" sz="1800">
                <a:cs typeface="Arial" panose="020B0604020202020204" pitchFamily="34" charset="0"/>
              </a:rPr>
              <a:t>(a) Cobalt</a:t>
            </a:r>
            <a:endParaRPr lang="en-US" altLang="de-DE" sz="1800">
              <a:cs typeface="Arial" panose="020B0604020202020204" pitchFamily="34" charset="0"/>
            </a:endParaRPr>
          </a:p>
        </p:txBody>
      </p:sp>
      <p:sp>
        <p:nvSpPr>
          <p:cNvPr id="34822" name="TextBox 7"/>
          <p:cNvSpPr txBox="1">
            <a:spLocks noChangeArrowheads="1"/>
          </p:cNvSpPr>
          <p:nvPr/>
        </p:nvSpPr>
        <p:spPr bwMode="auto">
          <a:xfrm>
            <a:off x="5884863" y="1690688"/>
            <a:ext cx="147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s-ES" altLang="de-DE" sz="1800">
                <a:cs typeface="Arial" panose="020B0604020202020204" pitchFamily="34" charset="0"/>
              </a:rPr>
              <a:t>(b) Iron</a:t>
            </a:r>
            <a:endParaRPr lang="en-US" altLang="de-DE" sz="1800">
              <a:cs typeface="Arial" panose="020B0604020202020204" pitchFamily="34" charset="0"/>
            </a:endParaRPr>
          </a:p>
        </p:txBody>
      </p:sp>
      <p:sp>
        <p:nvSpPr>
          <p:cNvPr id="34823" name="6 CuadroTexto"/>
          <p:cNvSpPr txBox="1">
            <a:spLocks noChangeArrowheads="1"/>
          </p:cNvSpPr>
          <p:nvPr/>
        </p:nvSpPr>
        <p:spPr bwMode="auto">
          <a:xfrm>
            <a:off x="0" y="6054846"/>
            <a:ext cx="9144000"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r>
              <a:rPr lang="es-ES" altLang="de-DE" sz="1600">
                <a:cs typeface="Arial" panose="020B0604020202020204" pitchFamily="34" charset="0"/>
              </a:rPr>
              <a:t>The vortex structure of the atomic magnetic moment at the tip of the NW reduces the coercive field!</a:t>
            </a:r>
          </a:p>
        </p:txBody>
      </p:sp>
      <p:sp>
        <p:nvSpPr>
          <p:cNvPr id="34824" name="TextBox 2"/>
          <p:cNvSpPr txBox="1">
            <a:spLocks noChangeArrowheads="1"/>
          </p:cNvSpPr>
          <p:nvPr/>
        </p:nvSpPr>
        <p:spPr bwMode="auto">
          <a:xfrm>
            <a:off x="600075" y="5629275"/>
            <a:ext cx="6729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s-ES" altLang="de-DE" sz="1800" dirty="0">
                <a:cs typeface="Arial" panose="020B0604020202020204" pitchFamily="34" charset="0"/>
              </a:rPr>
              <a:t>* Simulations courtesy of Prof. Joseph Fidler and Peter Toson. </a:t>
            </a:r>
          </a:p>
          <a:p>
            <a:endParaRPr lang="en-US" altLang="de-DE" sz="1800" dirty="0">
              <a:cs typeface="Arial" panose="020B0604020202020204" pitchFamily="34" charset="0"/>
            </a:endParaRPr>
          </a:p>
        </p:txBody>
      </p:sp>
      <p:sp>
        <p:nvSpPr>
          <p:cNvPr id="34825" name="Slide Number Placeholder 1"/>
          <p:cNvSpPr txBox="1">
            <a:spLocks/>
          </p:cNvSpPr>
          <p:nvPr/>
        </p:nvSpPr>
        <p:spPr bwMode="auto">
          <a:xfrm>
            <a:off x="8701088" y="6629729"/>
            <a:ext cx="442912" cy="27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s-ES" altLang="de-DE" sz="1000" dirty="0">
                <a:cs typeface="Arial" panose="020B0604020202020204" pitchFamily="34" charset="0"/>
              </a:rPr>
              <a:t>19</a:t>
            </a:r>
            <a:endParaRPr lang="ru-RU" altLang="de-DE" sz="1000" dirty="0">
              <a:cs typeface="Arial" panose="020B0604020202020204" pitchFamily="34" charset="0"/>
            </a:endParaRPr>
          </a:p>
        </p:txBody>
      </p:sp>
    </p:spTree>
    <p:extLst>
      <p:ext uri="{BB962C8B-B14F-4D97-AF65-F5344CB8AC3E}">
        <p14:creationId xmlns:p14="http://schemas.microsoft.com/office/powerpoint/2010/main" val="3324433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Título"/>
          <p:cNvSpPr>
            <a:spLocks noGrp="1"/>
          </p:cNvSpPr>
          <p:nvPr>
            <p:ph type="title"/>
          </p:nvPr>
        </p:nvSpPr>
        <p:spPr>
          <a:xfrm>
            <a:off x="-8509" y="3683"/>
            <a:ext cx="6840538" cy="865187"/>
          </a:xfrm>
        </p:spPr>
        <p:txBody>
          <a:bodyPr/>
          <a:lstStyle/>
          <a:p>
            <a:pPr eaLnBrk="1" hangingPunct="1"/>
            <a:r>
              <a:rPr lang="de-DE" altLang="de-DE" dirty="0" err="1">
                <a:latin typeface="Arial" panose="020B0604020202020204" pitchFamily="34" charset="0"/>
                <a:ea typeface="ヒラギノ角ゴ Pro W3" pitchFamily="-84" charset="-128"/>
              </a:rPr>
              <a:t>FeCo</a:t>
            </a:r>
            <a:r>
              <a:rPr lang="de-DE" altLang="de-DE" dirty="0">
                <a:latin typeface="Arial" panose="020B0604020202020204" pitchFamily="34" charset="0"/>
                <a:ea typeface="ヒラギノ角ゴ Pro W3" pitchFamily="-84" charset="-128"/>
              </a:rPr>
              <a:t> </a:t>
            </a:r>
            <a:r>
              <a:rPr lang="de-DE" altLang="de-DE" dirty="0" err="1">
                <a:latin typeface="Arial" panose="020B0604020202020204" pitchFamily="34" charset="0"/>
                <a:ea typeface="ヒラギノ角ゴ Pro W3" pitchFamily="-84" charset="-128"/>
              </a:rPr>
              <a:t>nanowires</a:t>
            </a:r>
            <a:r>
              <a:rPr lang="de-DE" altLang="de-DE" dirty="0">
                <a:latin typeface="Arial" panose="020B0604020202020204" pitchFamily="34" charset="0"/>
                <a:ea typeface="ヒラギノ角ゴ Pro W3" pitchFamily="-84" charset="-128"/>
              </a:rPr>
              <a:t>: </a:t>
            </a:r>
            <a:r>
              <a:rPr lang="de-DE" altLang="de-DE" dirty="0" err="1">
                <a:latin typeface="Arial" panose="020B0604020202020204" pitchFamily="34" charset="0"/>
                <a:ea typeface="ヒラギノ角ゴ Pro W3" pitchFamily="-84" charset="-128"/>
              </a:rPr>
              <a:t>motivation</a:t>
            </a:r>
            <a:endParaRPr lang="en-US" altLang="de-DE" dirty="0">
              <a:latin typeface="Arial" panose="020B0604020202020204" pitchFamily="34" charset="0"/>
              <a:ea typeface="ヒラギノ角ゴ Pro W3" pitchFamily="-84" charset="-128"/>
            </a:endParaRPr>
          </a:p>
        </p:txBody>
      </p:sp>
      <p:sp>
        <p:nvSpPr>
          <p:cNvPr id="28674" name="AutoShape 2" descr="https://webmail.uni-duisburg-essen.de/src/download.php?passed_id=1154&amp;mailbox=INBOX&amp;ent_id=2&amp;absolute_dl=tru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endParaRPr lang="es-ES" altLang="de-DE" sz="1800">
              <a:cs typeface="Arial" panose="020B0604020202020204" pitchFamily="34" charset="0"/>
            </a:endParaRPr>
          </a:p>
        </p:txBody>
      </p:sp>
      <p:sp>
        <p:nvSpPr>
          <p:cNvPr id="28675" name="AutoShape 4" descr="https://webmail.uni-duisburg-essen.de/src/download.php?passed_id=1154&amp;mailbox=INBOX&amp;ent_id=2&amp;absolute_dl=tru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endParaRPr lang="es-ES" altLang="de-DE" sz="1800">
              <a:cs typeface="Arial" panose="020B0604020202020204" pitchFamily="34" charset="0"/>
            </a:endParaRPr>
          </a:p>
        </p:txBody>
      </p:sp>
      <p:cxnSp>
        <p:nvCxnSpPr>
          <p:cNvPr id="4" name="Straight Connector 3"/>
          <p:cNvCxnSpPr>
            <a:cxnSpLocks noChangeShapeType="1"/>
          </p:cNvCxnSpPr>
          <p:nvPr/>
        </p:nvCxnSpPr>
        <p:spPr bwMode="auto">
          <a:xfrm>
            <a:off x="2592388" y="1384300"/>
            <a:ext cx="22225" cy="488791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8677"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850" y="1539875"/>
            <a:ext cx="2205038" cy="16557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8678" name="TextBox 9"/>
          <p:cNvSpPr txBox="1">
            <a:spLocks noChangeArrowheads="1"/>
          </p:cNvSpPr>
          <p:nvPr/>
        </p:nvSpPr>
        <p:spPr bwMode="auto">
          <a:xfrm>
            <a:off x="160338" y="3332163"/>
            <a:ext cx="22764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100">
                <a:cs typeface="Arial" panose="020B0604020202020204" pitchFamily="34" charset="0"/>
              </a:rPr>
              <a:t>Electrochemically prepared.</a:t>
            </a:r>
          </a:p>
          <a:p>
            <a:r>
              <a:rPr lang="de-DE" altLang="de-DE" sz="1100">
                <a:cs typeface="Arial" panose="020B0604020202020204" pitchFamily="34" charset="0"/>
              </a:rPr>
              <a:t>Collaboration with Prof. Vázquez</a:t>
            </a:r>
            <a:endParaRPr lang="es-ES" altLang="de-DE" sz="1100">
              <a:cs typeface="Arial" panose="020B0604020202020204" pitchFamily="34" charset="0"/>
            </a:endParaRPr>
          </a:p>
        </p:txBody>
      </p:sp>
      <p:sp>
        <p:nvSpPr>
          <p:cNvPr id="22537" name="Rectangle 1"/>
          <p:cNvSpPr>
            <a:spLocks noChangeArrowheads="1"/>
          </p:cNvSpPr>
          <p:nvPr/>
        </p:nvSpPr>
        <p:spPr bwMode="auto">
          <a:xfrm>
            <a:off x="2651125" y="1685925"/>
            <a:ext cx="6353175" cy="4308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800" b="1">
                <a:solidFill>
                  <a:srgbClr val="004C93"/>
                </a:solidFill>
                <a:latin typeface="Arial" panose="020B0604020202020204" pitchFamily="34" charset="0"/>
                <a:ea typeface="ヒラギノ角ゴ Pro W3" pitchFamily="-84" charset="-128"/>
                <a:cs typeface="Arial" panose="020B0604020202020204" pitchFamily="34" charset="0"/>
              </a:defRPr>
            </a:lvl1pPr>
            <a:lvl2pPr marL="742950" indent="-285750">
              <a:spcBef>
                <a:spcPct val="20000"/>
              </a:spcBef>
              <a:buFont typeface="Arial" panose="020B0604020202020204" pitchFamily="34" charset="0"/>
              <a:buChar char="–"/>
              <a:defRPr sz="1600">
                <a:solidFill>
                  <a:srgbClr val="000000"/>
                </a:solidFill>
                <a:latin typeface="Arial" panose="020B0604020202020204" pitchFamily="34" charset="0"/>
                <a:ea typeface="ヒラギノ角ゴ Pro W3" pitchFamily="-84" charset="-128"/>
                <a:cs typeface="Arial" panose="020B0604020202020204" pitchFamily="34" charset="0"/>
              </a:defRPr>
            </a:lvl2pPr>
            <a:lvl3pPr marL="1143000" indent="-228600">
              <a:spcBef>
                <a:spcPct val="20000"/>
              </a:spcBef>
              <a:spcAft>
                <a:spcPts val="600"/>
              </a:spcAft>
              <a:buClr>
                <a:schemeClr val="tx2"/>
              </a:buClr>
              <a:buFont typeface="Lucida Grande" pitchFamily="-84" charset="0"/>
              <a:buChar char="▪"/>
              <a:defRPr sz="1600">
                <a:solidFill>
                  <a:schemeClr val="tx1"/>
                </a:solidFill>
                <a:latin typeface="Arial" panose="020B0604020202020204" pitchFamily="34" charset="0"/>
                <a:ea typeface="ヒラギノ角ゴ Pro W3" pitchFamily="-8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8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itchFamily="-8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8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8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8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itchFamily="-84" charset="-128"/>
              </a:defRPr>
            </a:lvl9pPr>
          </a:lstStyle>
          <a:p>
            <a:pPr algn="just">
              <a:spcBef>
                <a:spcPct val="0"/>
              </a:spcBef>
              <a:spcAft>
                <a:spcPct val="0"/>
              </a:spcAft>
              <a:buFontTx/>
              <a:buNone/>
              <a:defRPr/>
            </a:pPr>
            <a:endParaRPr lang="en-US" altLang="es-ES" sz="2000" dirty="0">
              <a:solidFill>
                <a:schemeClr val="tx1"/>
              </a:solidFill>
            </a:endParaRPr>
          </a:p>
          <a:p>
            <a:pPr marL="342900" indent="-342900" algn="just">
              <a:spcBef>
                <a:spcPct val="0"/>
              </a:spcBef>
              <a:spcAft>
                <a:spcPct val="0"/>
              </a:spcAft>
              <a:defRPr/>
            </a:pPr>
            <a:r>
              <a:rPr lang="en-US" altLang="es-ES" sz="2000" dirty="0">
                <a:solidFill>
                  <a:schemeClr val="tx1"/>
                </a:solidFill>
              </a:rPr>
              <a:t>Goal: </a:t>
            </a:r>
            <a:r>
              <a:rPr lang="en-US" altLang="es-ES" sz="1800" dirty="0">
                <a:solidFill>
                  <a:schemeClr val="tx1"/>
                </a:solidFill>
              </a:rPr>
              <a:t>to increase the </a:t>
            </a:r>
            <a:r>
              <a:rPr lang="en-US" altLang="es-ES" sz="1800" dirty="0" err="1">
                <a:solidFill>
                  <a:schemeClr val="tx1"/>
                </a:solidFill>
              </a:rPr>
              <a:t>coercivity</a:t>
            </a:r>
            <a:r>
              <a:rPr lang="en-US" altLang="es-ES" sz="1800" dirty="0">
                <a:solidFill>
                  <a:schemeClr val="tx1"/>
                </a:solidFill>
              </a:rPr>
              <a:t> in </a:t>
            </a:r>
            <a:r>
              <a:rPr lang="en-US" altLang="es-ES" sz="1800" dirty="0" err="1">
                <a:solidFill>
                  <a:schemeClr val="tx1"/>
                </a:solidFill>
              </a:rPr>
              <a:t>FeCo</a:t>
            </a:r>
            <a:r>
              <a:rPr lang="en-US" altLang="es-ES" sz="1800" dirty="0">
                <a:solidFill>
                  <a:schemeClr val="tx1"/>
                </a:solidFill>
              </a:rPr>
              <a:t> NWs</a:t>
            </a:r>
          </a:p>
          <a:p>
            <a:pPr algn="just">
              <a:spcBef>
                <a:spcPct val="0"/>
              </a:spcBef>
              <a:spcAft>
                <a:spcPct val="0"/>
              </a:spcAft>
              <a:buFontTx/>
              <a:buNone/>
              <a:defRPr/>
            </a:pPr>
            <a:endParaRPr lang="en-US" altLang="es-ES" sz="1800" dirty="0">
              <a:solidFill>
                <a:schemeClr val="tx1"/>
              </a:solidFill>
            </a:endParaRPr>
          </a:p>
          <a:p>
            <a:pPr algn="just">
              <a:spcBef>
                <a:spcPct val="0"/>
              </a:spcBef>
              <a:spcAft>
                <a:spcPct val="0"/>
              </a:spcAft>
              <a:buFontTx/>
              <a:buNone/>
              <a:defRPr/>
            </a:pPr>
            <a:endParaRPr lang="en-US" altLang="es-ES" sz="1800" dirty="0">
              <a:solidFill>
                <a:schemeClr val="tx1"/>
              </a:solidFill>
            </a:endParaRPr>
          </a:p>
          <a:p>
            <a:pPr algn="just">
              <a:spcBef>
                <a:spcPct val="0"/>
              </a:spcBef>
              <a:spcAft>
                <a:spcPct val="0"/>
              </a:spcAft>
              <a:buFontTx/>
              <a:buNone/>
              <a:defRPr/>
            </a:pPr>
            <a:endParaRPr lang="es-ES" altLang="es-ES" sz="1800" dirty="0">
              <a:solidFill>
                <a:schemeClr val="tx1"/>
              </a:solidFill>
            </a:endParaRPr>
          </a:p>
          <a:p>
            <a:pPr marL="357188" indent="-357188" algn="just">
              <a:spcBef>
                <a:spcPct val="0"/>
              </a:spcBef>
              <a:spcAft>
                <a:spcPct val="0"/>
              </a:spcAft>
              <a:defRPr/>
            </a:pPr>
            <a:r>
              <a:rPr lang="en-US" altLang="es-ES" sz="1800" dirty="0" err="1">
                <a:solidFill>
                  <a:schemeClr val="tx1"/>
                </a:solidFill>
              </a:rPr>
              <a:t>Micromagnetic</a:t>
            </a:r>
            <a:r>
              <a:rPr lang="en-US" altLang="es-ES" sz="1800" dirty="0">
                <a:solidFill>
                  <a:schemeClr val="tx1"/>
                </a:solidFill>
              </a:rPr>
              <a:t> simulations: </a:t>
            </a:r>
          </a:p>
          <a:p>
            <a:pPr algn="just">
              <a:spcBef>
                <a:spcPct val="0"/>
              </a:spcBef>
              <a:spcAft>
                <a:spcPct val="0"/>
              </a:spcAft>
              <a:buFont typeface="Arial" panose="020B0604020202020204" pitchFamily="34" charset="0"/>
              <a:buNone/>
              <a:defRPr/>
            </a:pPr>
            <a:r>
              <a:rPr lang="en-US" altLang="es-ES" sz="1800" b="0" dirty="0">
                <a:solidFill>
                  <a:schemeClr val="tx1"/>
                </a:solidFill>
              </a:rPr>
              <a:t>	</a:t>
            </a:r>
            <a:r>
              <a:rPr lang="en-US" altLang="es-ES" sz="1600" b="0" dirty="0">
                <a:solidFill>
                  <a:schemeClr val="tx1"/>
                </a:solidFill>
              </a:rPr>
              <a:t>inhomogeneous magnetization reversal processes and 	nucleation at the tips leads to reduction of coercive field 	values.</a:t>
            </a:r>
          </a:p>
          <a:p>
            <a:pPr algn="just">
              <a:spcBef>
                <a:spcPct val="0"/>
              </a:spcBef>
              <a:spcAft>
                <a:spcPct val="0"/>
              </a:spcAft>
              <a:buFontTx/>
              <a:buNone/>
              <a:defRPr/>
            </a:pPr>
            <a:endParaRPr lang="es-ES" altLang="es-ES" sz="1800" b="0" dirty="0">
              <a:solidFill>
                <a:schemeClr val="tx1"/>
              </a:solidFill>
            </a:endParaRPr>
          </a:p>
          <a:p>
            <a:pPr algn="just">
              <a:spcBef>
                <a:spcPct val="0"/>
              </a:spcBef>
              <a:spcAft>
                <a:spcPct val="0"/>
              </a:spcAft>
              <a:buFontTx/>
              <a:buNone/>
              <a:defRPr/>
            </a:pPr>
            <a:endParaRPr lang="en-US" altLang="es-ES" sz="1800" b="0" dirty="0">
              <a:solidFill>
                <a:schemeClr val="tx1"/>
              </a:solidFill>
            </a:endParaRPr>
          </a:p>
          <a:p>
            <a:pPr algn="just">
              <a:spcBef>
                <a:spcPct val="0"/>
              </a:spcBef>
              <a:spcAft>
                <a:spcPct val="0"/>
              </a:spcAft>
              <a:buFontTx/>
              <a:buNone/>
              <a:defRPr/>
            </a:pPr>
            <a:endParaRPr lang="en-US" altLang="es-ES" sz="1800" b="0" dirty="0">
              <a:solidFill>
                <a:schemeClr val="tx1"/>
              </a:solidFill>
            </a:endParaRPr>
          </a:p>
          <a:p>
            <a:pPr marL="285750" indent="-285750" algn="just">
              <a:spcBef>
                <a:spcPct val="0"/>
              </a:spcBef>
              <a:spcAft>
                <a:spcPct val="0"/>
              </a:spcAft>
              <a:defRPr/>
            </a:pPr>
            <a:r>
              <a:rPr lang="en-US" altLang="es-ES" sz="1800" b="0" dirty="0">
                <a:solidFill>
                  <a:schemeClr val="tx1"/>
                </a:solidFill>
              </a:rPr>
              <a:t>To increase the </a:t>
            </a:r>
            <a:r>
              <a:rPr lang="en-US" altLang="es-ES" sz="1800" b="0" dirty="0" err="1">
                <a:solidFill>
                  <a:schemeClr val="tx1"/>
                </a:solidFill>
              </a:rPr>
              <a:t>coercivity</a:t>
            </a:r>
            <a:r>
              <a:rPr lang="en-US" altLang="es-ES" sz="1800" b="0" dirty="0">
                <a:solidFill>
                  <a:schemeClr val="tx1"/>
                </a:solidFill>
              </a:rPr>
              <a:t> </a:t>
            </a:r>
            <a:r>
              <a:rPr lang="en-US" altLang="es-ES" sz="1800" b="0" dirty="0">
                <a:solidFill>
                  <a:schemeClr val="tx1"/>
                </a:solidFill>
                <a:sym typeface="Wingdings" panose="05000000000000000000" pitchFamily="2" charset="2"/>
              </a:rPr>
              <a:t> </a:t>
            </a:r>
            <a:r>
              <a:rPr lang="en-US" altLang="es-ES" sz="1800" dirty="0">
                <a:solidFill>
                  <a:schemeClr val="tx1"/>
                </a:solidFill>
              </a:rPr>
              <a:t>cap the tips with Ni</a:t>
            </a:r>
            <a:r>
              <a:rPr lang="en-US" altLang="es-ES" sz="1800" baseline="-25000" dirty="0">
                <a:solidFill>
                  <a:schemeClr val="tx1"/>
                </a:solidFill>
              </a:rPr>
              <a:t>50</a:t>
            </a:r>
            <a:r>
              <a:rPr lang="en-US" altLang="es-ES" sz="1800" dirty="0">
                <a:solidFill>
                  <a:schemeClr val="tx1"/>
                </a:solidFill>
              </a:rPr>
              <a:t>Mn</a:t>
            </a:r>
            <a:r>
              <a:rPr lang="en-US" altLang="es-ES" sz="1800" baseline="-25000" dirty="0">
                <a:solidFill>
                  <a:schemeClr val="tx1"/>
                </a:solidFill>
              </a:rPr>
              <a:t>50</a:t>
            </a:r>
            <a:r>
              <a:rPr lang="en-US" altLang="es-ES" sz="1800" dirty="0">
                <a:solidFill>
                  <a:schemeClr val="tx1"/>
                </a:solidFill>
              </a:rPr>
              <a:t>.</a:t>
            </a:r>
            <a:r>
              <a:rPr lang="en-US" altLang="es-ES" sz="1800" b="0" dirty="0">
                <a:solidFill>
                  <a:schemeClr val="tx1"/>
                </a:solidFill>
              </a:rPr>
              <a:t>     	</a:t>
            </a:r>
            <a:r>
              <a:rPr lang="en-US" altLang="es-ES" sz="1600" b="0" dirty="0">
                <a:solidFill>
                  <a:schemeClr val="tx1"/>
                </a:solidFill>
              </a:rPr>
              <a:t>(</a:t>
            </a:r>
            <a:r>
              <a:rPr lang="en-US" altLang="es-ES" sz="1600" b="0" dirty="0" err="1">
                <a:solidFill>
                  <a:schemeClr val="tx1"/>
                </a:solidFill>
              </a:rPr>
              <a:t>Antiferromagnet</a:t>
            </a:r>
            <a:r>
              <a:rPr lang="en-US" altLang="es-ES" sz="1600" b="0" dirty="0">
                <a:solidFill>
                  <a:schemeClr val="tx1"/>
                </a:solidFill>
              </a:rPr>
              <a:t> with high </a:t>
            </a:r>
            <a:r>
              <a:rPr lang="en-US" altLang="es-ES" sz="1600" b="0" dirty="0" err="1">
                <a:solidFill>
                  <a:schemeClr val="tx1"/>
                </a:solidFill>
              </a:rPr>
              <a:t>magnetocrystalline</a:t>
            </a:r>
            <a:r>
              <a:rPr lang="en-US" altLang="es-ES" sz="1600" b="0" dirty="0">
                <a:solidFill>
                  <a:schemeClr val="tx1"/>
                </a:solidFill>
              </a:rPr>
              <a:t> anisotropy)</a:t>
            </a:r>
          </a:p>
          <a:p>
            <a:pPr>
              <a:spcBef>
                <a:spcPct val="0"/>
              </a:spcBef>
              <a:spcAft>
                <a:spcPct val="0"/>
              </a:spcAft>
              <a:buFontTx/>
              <a:buNone/>
              <a:defRPr/>
            </a:pPr>
            <a:endParaRPr lang="es-ES" altLang="es-ES" sz="1800" b="0" dirty="0">
              <a:solidFill>
                <a:schemeClr val="tx1"/>
              </a:solidFill>
            </a:endParaRPr>
          </a:p>
        </p:txBody>
      </p:sp>
      <p:sp>
        <p:nvSpPr>
          <p:cNvPr id="28680" name="Slide Number Placeholder 1"/>
          <p:cNvSpPr txBox="1">
            <a:spLocks/>
          </p:cNvSpPr>
          <p:nvPr/>
        </p:nvSpPr>
        <p:spPr bwMode="auto">
          <a:xfrm>
            <a:off x="8701088" y="6492875"/>
            <a:ext cx="4429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s-ES" altLang="de-DE" sz="1800">
                <a:cs typeface="Arial" panose="020B0604020202020204" pitchFamily="34" charset="0"/>
              </a:rPr>
              <a:t>14</a:t>
            </a:r>
            <a:endParaRPr lang="ru-RU" altLang="de-DE" sz="1800">
              <a:cs typeface="Arial" panose="020B0604020202020204" pitchFamily="34" charset="0"/>
            </a:endParaRPr>
          </a:p>
        </p:txBody>
      </p:sp>
      <p:pic>
        <p:nvPicPr>
          <p:cNvPr id="2868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75" y="4033838"/>
            <a:ext cx="20701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196849" y="831343"/>
            <a:ext cx="2181225" cy="708532"/>
          </a:xfrm>
          <a:prstGeom prst="rect">
            <a:avLst/>
          </a:prstGeom>
          <a:noFill/>
        </p:spPr>
        <p:txBody>
          <a:bodyPr wrap="none" rtlCol="0" anchor="ctr" anchorCtr="0">
            <a:normAutofit/>
          </a:bodyPr>
          <a:lstStyle/>
          <a:p>
            <a:pPr algn="l"/>
            <a:r>
              <a:rPr lang="de-DE" sz="1600" dirty="0" err="1"/>
              <a:t>Porous</a:t>
            </a:r>
            <a:r>
              <a:rPr lang="de-DE" sz="1600" dirty="0"/>
              <a:t> </a:t>
            </a:r>
            <a:r>
              <a:rPr lang="de-DE" sz="1600" dirty="0" err="1"/>
              <a:t>Anodized</a:t>
            </a:r>
            <a:r>
              <a:rPr lang="de-DE" sz="1600" dirty="0"/>
              <a:t> </a:t>
            </a:r>
            <a:br>
              <a:rPr lang="de-DE" sz="1600" dirty="0"/>
            </a:br>
            <a:r>
              <a:rPr lang="de-DE" sz="1600" dirty="0" err="1"/>
              <a:t>Alumina</a:t>
            </a:r>
            <a:r>
              <a:rPr lang="de-DE" sz="1600" dirty="0"/>
              <a:t> Templates</a:t>
            </a:r>
          </a:p>
        </p:txBody>
      </p:sp>
    </p:spTree>
    <p:extLst>
      <p:ext uri="{BB962C8B-B14F-4D97-AF65-F5344CB8AC3E}">
        <p14:creationId xmlns:p14="http://schemas.microsoft.com/office/powerpoint/2010/main" val="304903273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24" y="942880"/>
            <a:ext cx="6975407" cy="591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20"/>
          <p:cNvPicPr>
            <a:picLocks noChangeAspect="1"/>
          </p:cNvPicPr>
          <p:nvPr/>
        </p:nvPicPr>
        <p:blipFill>
          <a:blip r:embed="rId5">
            <a:extLst>
              <a:ext uri="{28A0092B-C50C-407E-A947-70E740481C1C}">
                <a14:useLocalDpi xmlns:a14="http://schemas.microsoft.com/office/drawing/2010/main" val="0"/>
              </a:ext>
            </a:extLst>
          </a:blip>
          <a:srcRect l="42291" t="16409" r="38853" b="47922"/>
          <a:stretch>
            <a:fillRect/>
          </a:stretch>
        </p:blipFill>
        <p:spPr bwMode="auto">
          <a:xfrm>
            <a:off x="6756400" y="2981325"/>
            <a:ext cx="8699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0"/>
          <p:cNvPicPr>
            <a:picLocks noChangeAspect="1"/>
          </p:cNvPicPr>
          <p:nvPr/>
        </p:nvPicPr>
        <p:blipFill>
          <a:blip r:embed="rId5">
            <a:extLst>
              <a:ext uri="{28A0092B-C50C-407E-A947-70E740481C1C}">
                <a14:useLocalDpi xmlns:a14="http://schemas.microsoft.com/office/drawing/2010/main" val="0"/>
              </a:ext>
            </a:extLst>
          </a:blip>
          <a:srcRect l="42291" t="59412" r="38853" b="3630"/>
          <a:stretch>
            <a:fillRect/>
          </a:stretch>
        </p:blipFill>
        <p:spPr bwMode="auto">
          <a:xfrm>
            <a:off x="7605713" y="2960688"/>
            <a:ext cx="912812"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0"/>
          <p:cNvPicPr>
            <a:picLocks noChangeAspect="1"/>
          </p:cNvPicPr>
          <p:nvPr/>
        </p:nvPicPr>
        <p:blipFill>
          <a:blip r:embed="rId5">
            <a:extLst>
              <a:ext uri="{28A0092B-C50C-407E-A947-70E740481C1C}">
                <a14:useLocalDpi xmlns:a14="http://schemas.microsoft.com/office/drawing/2010/main" val="0"/>
              </a:ext>
            </a:extLst>
          </a:blip>
          <a:srcRect l="61250" t="59807" r="20833" b="3632"/>
          <a:stretch>
            <a:fillRect/>
          </a:stretch>
        </p:blipFill>
        <p:spPr bwMode="auto">
          <a:xfrm>
            <a:off x="7550150" y="4408488"/>
            <a:ext cx="87153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0"/>
          <p:cNvPicPr>
            <a:picLocks noChangeAspect="1"/>
          </p:cNvPicPr>
          <p:nvPr/>
        </p:nvPicPr>
        <p:blipFill>
          <a:blip r:embed="rId5">
            <a:extLst>
              <a:ext uri="{28A0092B-C50C-407E-A947-70E740481C1C}">
                <a14:useLocalDpi xmlns:a14="http://schemas.microsoft.com/office/drawing/2010/main" val="0"/>
              </a:ext>
            </a:extLst>
          </a:blip>
          <a:srcRect l="61771" t="16209" r="20833" b="48318"/>
          <a:stretch>
            <a:fillRect/>
          </a:stretch>
        </p:blipFill>
        <p:spPr bwMode="auto">
          <a:xfrm>
            <a:off x="6689725" y="4430713"/>
            <a:ext cx="8048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0"/>
          <p:cNvPicPr>
            <a:picLocks noChangeAspect="1"/>
          </p:cNvPicPr>
          <p:nvPr/>
        </p:nvPicPr>
        <p:blipFill>
          <a:blip r:embed="rId5">
            <a:extLst>
              <a:ext uri="{28A0092B-C50C-407E-A947-70E740481C1C}">
                <a14:useLocalDpi xmlns:a14="http://schemas.microsoft.com/office/drawing/2010/main" val="0"/>
              </a:ext>
            </a:extLst>
          </a:blip>
          <a:srcRect l="79187" t="57495" r="2911" b="3632"/>
          <a:stretch>
            <a:fillRect/>
          </a:stretch>
        </p:blipFill>
        <p:spPr bwMode="auto">
          <a:xfrm>
            <a:off x="7605713" y="5762625"/>
            <a:ext cx="8921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itle 1"/>
          <p:cNvSpPr>
            <a:spLocks noGrp="1"/>
          </p:cNvSpPr>
          <p:nvPr>
            <p:ph type="title"/>
          </p:nvPr>
        </p:nvSpPr>
        <p:spPr>
          <a:xfrm>
            <a:off x="0" y="6161"/>
            <a:ext cx="7494588" cy="865187"/>
          </a:xfrm>
        </p:spPr>
        <p:txBody>
          <a:bodyPr>
            <a:normAutofit/>
          </a:bodyPr>
          <a:lstStyle/>
          <a:p>
            <a:r>
              <a:rPr lang="de-DE" altLang="de-DE" dirty="0" err="1">
                <a:latin typeface="Arial" panose="020B0604020202020204" pitchFamily="34" charset="0"/>
                <a:ea typeface="ヒラギノ角ゴ Pro W3" pitchFamily="-84" charset="-128"/>
              </a:rPr>
              <a:t>FeCo</a:t>
            </a:r>
            <a:r>
              <a:rPr lang="de-DE" altLang="de-DE" dirty="0">
                <a:latin typeface="Arial" panose="020B0604020202020204" pitchFamily="34" charset="0"/>
                <a:ea typeface="ヒラギノ角ゴ Pro W3" pitchFamily="-84" charset="-128"/>
              </a:rPr>
              <a:t> NWs: </a:t>
            </a:r>
            <a:r>
              <a:rPr lang="de-DE" altLang="de-DE" dirty="0" err="1">
                <a:latin typeface="Arial" panose="020B0604020202020204" pitchFamily="34" charset="0"/>
                <a:ea typeface="ヒラギノ角ゴ Pro W3" pitchFamily="-84" charset="-128"/>
              </a:rPr>
              <a:t>magnetic</a:t>
            </a:r>
            <a:r>
              <a:rPr lang="de-DE" altLang="de-DE" dirty="0">
                <a:latin typeface="Arial" panose="020B0604020202020204" pitchFamily="34" charset="0"/>
                <a:ea typeface="ヒラギノ角ゴ Pro W3" pitchFamily="-84" charset="-128"/>
              </a:rPr>
              <a:t> </a:t>
            </a:r>
            <a:r>
              <a:rPr lang="de-DE" altLang="de-DE" dirty="0" err="1">
                <a:latin typeface="Arial" panose="020B0604020202020204" pitchFamily="34" charset="0"/>
                <a:ea typeface="ヒラギノ角ゴ Pro W3" pitchFamily="-84" charset="-128"/>
              </a:rPr>
              <a:t>hysteresis</a:t>
            </a:r>
            <a:r>
              <a:rPr lang="de-DE" altLang="de-DE" dirty="0">
                <a:latin typeface="Arial" panose="020B0604020202020204" pitchFamily="34" charset="0"/>
                <a:ea typeface="ヒラギノ角ゴ Pro W3" pitchFamily="-84" charset="-128"/>
              </a:rPr>
              <a:t> </a:t>
            </a:r>
            <a:r>
              <a:rPr lang="de-DE" altLang="de-DE" sz="2200" dirty="0">
                <a:latin typeface="Arial" panose="020B0604020202020204" pitchFamily="34" charset="0"/>
                <a:ea typeface="ヒラギノ角ゴ Pro W3" pitchFamily="-84" charset="-128"/>
              </a:rPr>
              <a:t>(40 nm) </a:t>
            </a:r>
            <a:endParaRPr lang="es-ES" altLang="de-DE" sz="2200" dirty="0">
              <a:latin typeface="Arial" panose="020B0604020202020204" pitchFamily="34" charset="0"/>
              <a:ea typeface="ヒラギノ角ゴ Pro W3" pitchFamily="-84" charset="-128"/>
            </a:endParaRPr>
          </a:p>
        </p:txBody>
      </p:sp>
      <p:sp>
        <p:nvSpPr>
          <p:cNvPr id="12" name="Oval 11"/>
          <p:cNvSpPr>
            <a:spLocks noChangeArrowheads="1"/>
          </p:cNvSpPr>
          <p:nvPr/>
        </p:nvSpPr>
        <p:spPr bwMode="auto">
          <a:xfrm>
            <a:off x="2444579" y="3379147"/>
            <a:ext cx="427038" cy="654050"/>
          </a:xfrm>
          <a:prstGeom prst="ellipse">
            <a:avLst/>
          </a:prstGeom>
          <a:noFill/>
          <a:ln w="38100">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s-ES" b="1" dirty="0">
              <a:solidFill>
                <a:schemeClr val="lt1"/>
              </a:solidFill>
              <a:latin typeface="+mn-lt"/>
              <a:ea typeface="+mn-ea"/>
            </a:endParaRPr>
          </a:p>
        </p:txBody>
      </p:sp>
      <p:sp>
        <p:nvSpPr>
          <p:cNvPr id="17" name="Oval 16"/>
          <p:cNvSpPr>
            <a:spLocks noChangeArrowheads="1"/>
          </p:cNvSpPr>
          <p:nvPr/>
        </p:nvSpPr>
        <p:spPr bwMode="auto">
          <a:xfrm>
            <a:off x="4386262" y="3382573"/>
            <a:ext cx="423070" cy="650624"/>
          </a:xfrm>
          <a:prstGeom prst="ellipse">
            <a:avLst/>
          </a:prstGeom>
          <a:noFill/>
          <a:ln w="38100">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s-ES" b="1" dirty="0">
              <a:solidFill>
                <a:schemeClr val="lt1"/>
              </a:solidFill>
              <a:latin typeface="+mn-lt"/>
              <a:ea typeface="+mn-ea"/>
            </a:endParaRPr>
          </a:p>
        </p:txBody>
      </p:sp>
      <p:sp>
        <p:nvSpPr>
          <p:cNvPr id="39946" name="TextBox 12"/>
          <p:cNvSpPr txBox="1">
            <a:spLocks noChangeArrowheads="1"/>
          </p:cNvSpPr>
          <p:nvPr/>
        </p:nvSpPr>
        <p:spPr bwMode="auto">
          <a:xfrm>
            <a:off x="4622905" y="4073488"/>
            <a:ext cx="1263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l-GR" altLang="de-DE" sz="1600" b="1" dirty="0">
                <a:solidFill>
                  <a:srgbClr val="FF33CC"/>
                </a:solidFill>
                <a:cs typeface="Arial" panose="020B0604020202020204" pitchFamily="34" charset="0"/>
              </a:rPr>
              <a:t>Δ</a:t>
            </a:r>
            <a:r>
              <a:rPr lang="de-DE" altLang="de-DE" sz="1600" b="1" dirty="0">
                <a:solidFill>
                  <a:srgbClr val="FF33CC"/>
                </a:solidFill>
                <a:cs typeface="Arial" panose="020B0604020202020204" pitchFamily="34" charset="0"/>
              </a:rPr>
              <a:t>=12mT</a:t>
            </a:r>
          </a:p>
          <a:p>
            <a:pPr>
              <a:buFont typeface="Arial" panose="020B0604020202020204" pitchFamily="34" charset="0"/>
              <a:buNone/>
            </a:pPr>
            <a:r>
              <a:rPr lang="el-GR" altLang="de-DE" sz="1600" b="1" dirty="0">
                <a:solidFill>
                  <a:srgbClr val="0066FF"/>
                </a:solidFill>
                <a:cs typeface="Arial" panose="020B0604020202020204" pitchFamily="34" charset="0"/>
              </a:rPr>
              <a:t>Δ</a:t>
            </a:r>
            <a:r>
              <a:rPr lang="de-DE" altLang="de-DE" sz="1600" b="1" dirty="0">
                <a:solidFill>
                  <a:srgbClr val="0066FF"/>
                </a:solidFill>
                <a:cs typeface="Arial" panose="020B0604020202020204" pitchFamily="34" charset="0"/>
              </a:rPr>
              <a:t>=52mT</a:t>
            </a:r>
          </a:p>
          <a:p>
            <a:pPr>
              <a:buFont typeface="Arial" panose="020B0604020202020204" pitchFamily="34" charset="0"/>
              <a:buNone/>
            </a:pPr>
            <a:r>
              <a:rPr lang="el-GR" altLang="de-DE" sz="1600" b="1" dirty="0">
                <a:solidFill>
                  <a:srgbClr val="00B050"/>
                </a:solidFill>
                <a:cs typeface="Arial" panose="020B0604020202020204" pitchFamily="34" charset="0"/>
              </a:rPr>
              <a:t>Δ</a:t>
            </a:r>
            <a:r>
              <a:rPr lang="de-DE" altLang="de-DE" sz="1600" b="1" dirty="0">
                <a:solidFill>
                  <a:srgbClr val="00B050"/>
                </a:solidFill>
                <a:cs typeface="Arial" panose="020B0604020202020204" pitchFamily="34" charset="0"/>
              </a:rPr>
              <a:t>=52mT</a:t>
            </a:r>
            <a:endParaRPr lang="es-ES" altLang="de-DE" sz="1800" dirty="0">
              <a:cs typeface="Arial" panose="020B0604020202020204" pitchFamily="34" charset="0"/>
            </a:endParaRPr>
          </a:p>
        </p:txBody>
      </p:sp>
      <p:sp>
        <p:nvSpPr>
          <p:cNvPr id="39947" name="TextBox 19"/>
          <p:cNvSpPr txBox="1">
            <a:spLocks noChangeArrowheads="1"/>
          </p:cNvSpPr>
          <p:nvPr/>
        </p:nvSpPr>
        <p:spPr bwMode="auto">
          <a:xfrm>
            <a:off x="1622425" y="2104232"/>
            <a:ext cx="1341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buFont typeface="Arial" panose="020B0604020202020204" pitchFamily="34" charset="0"/>
              <a:buNone/>
            </a:pPr>
            <a:r>
              <a:rPr lang="el-GR" altLang="de-DE" sz="1600" b="1" dirty="0">
                <a:solidFill>
                  <a:srgbClr val="00B050"/>
                </a:solidFill>
                <a:cs typeface="Arial" panose="020B0604020202020204" pitchFamily="34" charset="0"/>
              </a:rPr>
              <a:t>Δ</a:t>
            </a:r>
            <a:r>
              <a:rPr lang="de-DE" altLang="de-DE" sz="1600" b="1" dirty="0">
                <a:solidFill>
                  <a:srgbClr val="00B050"/>
                </a:solidFill>
                <a:cs typeface="Arial" panose="020B0604020202020204" pitchFamily="34" charset="0"/>
              </a:rPr>
              <a:t>=60mT</a:t>
            </a:r>
          </a:p>
          <a:p>
            <a:r>
              <a:rPr lang="el-GR" altLang="de-DE" sz="1600" b="1" dirty="0">
                <a:solidFill>
                  <a:srgbClr val="0066FF"/>
                </a:solidFill>
                <a:cs typeface="Arial" panose="020B0604020202020204" pitchFamily="34" charset="0"/>
              </a:rPr>
              <a:t>Δ</a:t>
            </a:r>
            <a:r>
              <a:rPr lang="de-DE" altLang="de-DE" sz="1600" b="1" dirty="0">
                <a:solidFill>
                  <a:srgbClr val="0066FF"/>
                </a:solidFill>
                <a:cs typeface="Arial" panose="020B0604020202020204" pitchFamily="34" charset="0"/>
              </a:rPr>
              <a:t>=60mT</a:t>
            </a:r>
          </a:p>
          <a:p>
            <a:pPr>
              <a:buFont typeface="Arial" panose="020B0604020202020204" pitchFamily="34" charset="0"/>
              <a:buNone/>
            </a:pPr>
            <a:r>
              <a:rPr lang="el-GR" altLang="de-DE" sz="1600" b="1" dirty="0">
                <a:solidFill>
                  <a:srgbClr val="FF33CC"/>
                </a:solidFill>
                <a:cs typeface="Arial" panose="020B0604020202020204" pitchFamily="34" charset="0"/>
              </a:rPr>
              <a:t>Δ</a:t>
            </a:r>
            <a:r>
              <a:rPr lang="de-DE" altLang="de-DE" sz="1600" b="1" dirty="0">
                <a:solidFill>
                  <a:srgbClr val="FF33CC"/>
                </a:solidFill>
                <a:cs typeface="Arial" panose="020B0604020202020204" pitchFamily="34" charset="0"/>
              </a:rPr>
              <a:t>=15mT</a:t>
            </a:r>
            <a:endParaRPr lang="es-ES" altLang="de-DE" sz="1800" dirty="0">
              <a:cs typeface="Arial" panose="020B0604020202020204" pitchFamily="34" charset="0"/>
            </a:endParaRPr>
          </a:p>
        </p:txBody>
      </p:sp>
      <p:cxnSp>
        <p:nvCxnSpPr>
          <p:cNvPr id="16" name="Straight Arrow Connector 15"/>
          <p:cNvCxnSpPr>
            <a:cxnSpLocks noChangeShapeType="1"/>
          </p:cNvCxnSpPr>
          <p:nvPr/>
        </p:nvCxnSpPr>
        <p:spPr bwMode="auto">
          <a:xfrm flipH="1" flipV="1">
            <a:off x="2454151" y="3085306"/>
            <a:ext cx="153987" cy="320675"/>
          </a:xfrm>
          <a:prstGeom prst="straightConnector1">
            <a:avLst/>
          </a:prstGeom>
          <a:noFill/>
          <a:ln w="25400">
            <a:solidFill>
              <a:srgbClr val="FF0000"/>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3" name="Straight Arrow Connector 22"/>
          <p:cNvCxnSpPr>
            <a:cxnSpLocks noChangeShapeType="1"/>
          </p:cNvCxnSpPr>
          <p:nvPr/>
        </p:nvCxnSpPr>
        <p:spPr bwMode="auto">
          <a:xfrm>
            <a:off x="4789768" y="3882479"/>
            <a:ext cx="130175" cy="222250"/>
          </a:xfrm>
          <a:prstGeom prst="straightConnector1">
            <a:avLst/>
          </a:prstGeom>
          <a:noFill/>
          <a:ln w="25400">
            <a:solidFill>
              <a:srgbClr val="FF0000"/>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57" name="56 Rectángulo"/>
          <p:cNvSpPr>
            <a:spLocks noChangeArrowheads="1"/>
          </p:cNvSpPr>
          <p:nvPr/>
        </p:nvSpPr>
        <p:spPr bwMode="auto">
          <a:xfrm>
            <a:off x="6623050" y="2919413"/>
            <a:ext cx="1922463" cy="973137"/>
          </a:xfrm>
          <a:prstGeom prst="rect">
            <a:avLst/>
          </a:prstGeom>
          <a:noFill/>
          <a:ln w="38100">
            <a:solidFill>
              <a:srgbClr val="FF33CC"/>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s-ES">
              <a:solidFill>
                <a:schemeClr val="lt1"/>
              </a:solidFill>
              <a:latin typeface="+mn-lt"/>
              <a:ea typeface="+mn-ea"/>
            </a:endParaRPr>
          </a:p>
        </p:txBody>
      </p:sp>
      <p:sp>
        <p:nvSpPr>
          <p:cNvPr id="58" name="57 Rectángulo"/>
          <p:cNvSpPr>
            <a:spLocks noChangeArrowheads="1"/>
          </p:cNvSpPr>
          <p:nvPr/>
        </p:nvSpPr>
        <p:spPr bwMode="auto">
          <a:xfrm>
            <a:off x="6634163" y="4365625"/>
            <a:ext cx="1855787" cy="958850"/>
          </a:xfrm>
          <a:prstGeom prst="rect">
            <a:avLst/>
          </a:prstGeom>
          <a:noFill/>
          <a:ln w="38100">
            <a:solidFill>
              <a:srgbClr val="0066FF"/>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s-ES">
              <a:solidFill>
                <a:schemeClr val="lt1"/>
              </a:solidFill>
              <a:latin typeface="+mn-lt"/>
              <a:ea typeface="+mn-ea"/>
            </a:endParaRPr>
          </a:p>
        </p:txBody>
      </p:sp>
      <p:sp>
        <p:nvSpPr>
          <p:cNvPr id="65" name="56 Rectángulo"/>
          <p:cNvSpPr>
            <a:spLocks noChangeArrowheads="1"/>
          </p:cNvSpPr>
          <p:nvPr/>
        </p:nvSpPr>
        <p:spPr bwMode="auto">
          <a:xfrm>
            <a:off x="6619875" y="5762625"/>
            <a:ext cx="1878013" cy="1060450"/>
          </a:xfrm>
          <a:prstGeom prst="rect">
            <a:avLst/>
          </a:prstGeom>
          <a:noFill/>
          <a:ln w="38100">
            <a:solidFill>
              <a:srgbClr val="00B05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s-ES">
              <a:solidFill>
                <a:schemeClr val="lt1"/>
              </a:solidFill>
              <a:latin typeface="+mn-lt"/>
              <a:ea typeface="+mn-ea"/>
            </a:endParaRPr>
          </a:p>
        </p:txBody>
      </p:sp>
      <p:grpSp>
        <p:nvGrpSpPr>
          <p:cNvPr id="39953" name="Group 12"/>
          <p:cNvGrpSpPr>
            <a:grpSpLocks/>
          </p:cNvGrpSpPr>
          <p:nvPr/>
        </p:nvGrpSpPr>
        <p:grpSpPr bwMode="auto">
          <a:xfrm>
            <a:off x="6326188" y="2527300"/>
            <a:ext cx="2386012" cy="369888"/>
            <a:chOff x="6454775" y="1030014"/>
            <a:chExt cx="2385220" cy="369332"/>
          </a:xfrm>
        </p:grpSpPr>
        <p:grpSp>
          <p:nvGrpSpPr>
            <p:cNvPr id="39980" name="Group 9"/>
            <p:cNvGrpSpPr>
              <a:grpSpLocks/>
            </p:cNvGrpSpPr>
            <p:nvPr/>
          </p:nvGrpSpPr>
          <p:grpSpPr bwMode="auto">
            <a:xfrm>
              <a:off x="6454775" y="1030014"/>
              <a:ext cx="308769" cy="369332"/>
              <a:chOff x="5826124" y="687943"/>
              <a:chExt cx="308769" cy="369332"/>
            </a:xfrm>
          </p:grpSpPr>
          <p:sp>
            <p:nvSpPr>
              <p:cNvPr id="9" name="Oval 8"/>
              <p:cNvSpPr>
                <a:spLocks noChangeArrowheads="1"/>
              </p:cNvSpPr>
              <p:nvPr/>
            </p:nvSpPr>
            <p:spPr bwMode="auto">
              <a:xfrm>
                <a:off x="5849928" y="749763"/>
                <a:ext cx="285655" cy="294831"/>
              </a:xfrm>
              <a:prstGeom prst="ellipse">
                <a:avLst/>
              </a:prstGeom>
              <a:solidFill>
                <a:srgbClr val="FF33CC"/>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s-ES">
                  <a:solidFill>
                    <a:schemeClr val="lt1"/>
                  </a:solidFill>
                  <a:latin typeface="+mn-lt"/>
                  <a:ea typeface="+mn-ea"/>
                </a:endParaRPr>
              </a:p>
            </p:txBody>
          </p:sp>
          <p:sp>
            <p:nvSpPr>
              <p:cNvPr id="39983" name="TextBox 6"/>
              <p:cNvSpPr txBox="1">
                <a:spLocks noChangeArrowheads="1"/>
              </p:cNvSpPr>
              <p:nvPr/>
            </p:nvSpPr>
            <p:spPr bwMode="auto">
              <a:xfrm>
                <a:off x="5826124" y="687943"/>
                <a:ext cx="24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800">
                    <a:solidFill>
                      <a:schemeClr val="bg1"/>
                    </a:solidFill>
                    <a:cs typeface="Arial" panose="020B0604020202020204" pitchFamily="34" charset="0"/>
                  </a:rPr>
                  <a:t>1</a:t>
                </a:r>
                <a:endParaRPr lang="es-ES" altLang="de-DE" sz="1800">
                  <a:solidFill>
                    <a:schemeClr val="bg1"/>
                  </a:solidFill>
                  <a:cs typeface="Arial" panose="020B0604020202020204" pitchFamily="34" charset="0"/>
                </a:endParaRPr>
              </a:p>
            </p:txBody>
          </p:sp>
        </p:grpSp>
        <p:sp>
          <p:nvSpPr>
            <p:cNvPr id="39981" name="TextBox 10"/>
            <p:cNvSpPr txBox="1">
              <a:spLocks noChangeArrowheads="1"/>
            </p:cNvSpPr>
            <p:nvPr/>
          </p:nvSpPr>
          <p:spPr bwMode="auto">
            <a:xfrm>
              <a:off x="6763545" y="1053824"/>
              <a:ext cx="2076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600">
                  <a:cs typeface="Arial" panose="020B0604020202020204" pitchFamily="34" charset="0"/>
                </a:rPr>
                <a:t>After removing Au</a:t>
              </a:r>
              <a:endParaRPr lang="es-ES" altLang="de-DE" sz="1600">
                <a:cs typeface="Arial" panose="020B0604020202020204" pitchFamily="34" charset="0"/>
              </a:endParaRPr>
            </a:p>
          </p:txBody>
        </p:sp>
      </p:grpSp>
      <p:grpSp>
        <p:nvGrpSpPr>
          <p:cNvPr id="39954" name="Group 67"/>
          <p:cNvGrpSpPr>
            <a:grpSpLocks/>
          </p:cNvGrpSpPr>
          <p:nvPr/>
        </p:nvGrpSpPr>
        <p:grpSpPr bwMode="auto">
          <a:xfrm>
            <a:off x="6364288" y="3932238"/>
            <a:ext cx="3365500" cy="369887"/>
            <a:chOff x="6579537" y="1042067"/>
            <a:chExt cx="2962530" cy="369332"/>
          </a:xfrm>
        </p:grpSpPr>
        <p:grpSp>
          <p:nvGrpSpPr>
            <p:cNvPr id="39976" name="Group 68"/>
            <p:cNvGrpSpPr>
              <a:grpSpLocks/>
            </p:cNvGrpSpPr>
            <p:nvPr/>
          </p:nvGrpSpPr>
          <p:grpSpPr bwMode="auto">
            <a:xfrm>
              <a:off x="6579537" y="1042067"/>
              <a:ext cx="269941" cy="369332"/>
              <a:chOff x="5950886" y="699996"/>
              <a:chExt cx="269941" cy="369332"/>
            </a:xfrm>
          </p:grpSpPr>
          <p:sp>
            <p:nvSpPr>
              <p:cNvPr id="71" name="Oval 70"/>
              <p:cNvSpPr>
                <a:spLocks noChangeArrowheads="1"/>
              </p:cNvSpPr>
              <p:nvPr/>
            </p:nvSpPr>
            <p:spPr bwMode="auto">
              <a:xfrm>
                <a:off x="5957873" y="749134"/>
                <a:ext cx="262715" cy="294832"/>
              </a:xfrm>
              <a:prstGeom prst="ellipse">
                <a:avLst/>
              </a:prstGeom>
              <a:solidFill>
                <a:srgbClr val="0066FF"/>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s-ES">
                  <a:solidFill>
                    <a:schemeClr val="lt1"/>
                  </a:solidFill>
                  <a:latin typeface="+mn-lt"/>
                  <a:ea typeface="+mn-ea"/>
                </a:endParaRPr>
              </a:p>
            </p:txBody>
          </p:sp>
          <p:sp>
            <p:nvSpPr>
              <p:cNvPr id="39979" name="TextBox 71"/>
              <p:cNvSpPr txBox="1">
                <a:spLocks noChangeArrowheads="1"/>
              </p:cNvSpPr>
              <p:nvPr/>
            </p:nvSpPr>
            <p:spPr bwMode="auto">
              <a:xfrm>
                <a:off x="5950886" y="699996"/>
                <a:ext cx="24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800">
                    <a:solidFill>
                      <a:schemeClr val="bg1"/>
                    </a:solidFill>
                    <a:cs typeface="Arial" panose="020B0604020202020204" pitchFamily="34" charset="0"/>
                  </a:rPr>
                  <a:t>2</a:t>
                </a:r>
                <a:endParaRPr lang="es-ES" altLang="de-DE" sz="1800">
                  <a:solidFill>
                    <a:schemeClr val="bg1"/>
                  </a:solidFill>
                  <a:cs typeface="Arial" panose="020B0604020202020204" pitchFamily="34" charset="0"/>
                </a:endParaRPr>
              </a:p>
            </p:txBody>
          </p:sp>
        </p:grpSp>
        <p:sp>
          <p:nvSpPr>
            <p:cNvPr id="39977" name="TextBox 69"/>
            <p:cNvSpPr txBox="1">
              <a:spLocks noChangeArrowheads="1"/>
            </p:cNvSpPr>
            <p:nvPr/>
          </p:nvSpPr>
          <p:spPr bwMode="auto">
            <a:xfrm>
              <a:off x="6763545" y="1053823"/>
              <a:ext cx="27785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600">
                  <a:cs typeface="Arial" panose="020B0604020202020204" pitchFamily="34" charset="0"/>
                </a:rPr>
                <a:t> After removing membrane</a:t>
              </a:r>
              <a:endParaRPr lang="es-ES" altLang="de-DE" sz="1600">
                <a:cs typeface="Arial" panose="020B0604020202020204" pitchFamily="34" charset="0"/>
              </a:endParaRPr>
            </a:p>
          </p:txBody>
        </p:sp>
      </p:grpSp>
      <p:grpSp>
        <p:nvGrpSpPr>
          <p:cNvPr id="39955" name="Group 72"/>
          <p:cNvGrpSpPr>
            <a:grpSpLocks/>
          </p:cNvGrpSpPr>
          <p:nvPr/>
        </p:nvGrpSpPr>
        <p:grpSpPr bwMode="auto">
          <a:xfrm>
            <a:off x="6427788" y="5407025"/>
            <a:ext cx="3471862" cy="369888"/>
            <a:chOff x="6477794" y="1055415"/>
            <a:chExt cx="3055506" cy="369332"/>
          </a:xfrm>
        </p:grpSpPr>
        <p:grpSp>
          <p:nvGrpSpPr>
            <p:cNvPr id="39972" name="Group 73"/>
            <p:cNvGrpSpPr>
              <a:grpSpLocks/>
            </p:cNvGrpSpPr>
            <p:nvPr/>
          </p:nvGrpSpPr>
          <p:grpSpPr bwMode="auto">
            <a:xfrm>
              <a:off x="6477794" y="1055415"/>
              <a:ext cx="262659" cy="369332"/>
              <a:chOff x="5849143" y="713344"/>
              <a:chExt cx="262659" cy="369332"/>
            </a:xfrm>
          </p:grpSpPr>
          <p:sp>
            <p:nvSpPr>
              <p:cNvPr id="76" name="Oval 75"/>
              <p:cNvSpPr>
                <a:spLocks noChangeArrowheads="1"/>
              </p:cNvSpPr>
              <p:nvPr/>
            </p:nvSpPr>
            <p:spPr bwMode="auto">
              <a:xfrm>
                <a:off x="5849143" y="749802"/>
                <a:ext cx="262659" cy="294831"/>
              </a:xfrm>
              <a:prstGeom prst="ellipse">
                <a:avLst/>
              </a:prstGeom>
              <a:solidFill>
                <a:srgbClr val="00B05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s-ES">
                  <a:solidFill>
                    <a:schemeClr val="lt1"/>
                  </a:solidFill>
                  <a:latin typeface="+mn-lt"/>
                  <a:ea typeface="+mn-ea"/>
                </a:endParaRPr>
              </a:p>
            </p:txBody>
          </p:sp>
          <p:sp>
            <p:nvSpPr>
              <p:cNvPr id="39975" name="TextBox 76"/>
              <p:cNvSpPr txBox="1">
                <a:spLocks noChangeArrowheads="1"/>
              </p:cNvSpPr>
              <p:nvPr/>
            </p:nvSpPr>
            <p:spPr bwMode="auto">
              <a:xfrm>
                <a:off x="5852413" y="713344"/>
                <a:ext cx="24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800">
                    <a:solidFill>
                      <a:schemeClr val="bg1"/>
                    </a:solidFill>
                    <a:cs typeface="Arial" panose="020B0604020202020204" pitchFamily="34" charset="0"/>
                  </a:rPr>
                  <a:t>3</a:t>
                </a:r>
                <a:endParaRPr lang="es-ES" altLang="de-DE" sz="1800">
                  <a:solidFill>
                    <a:schemeClr val="bg1"/>
                  </a:solidFill>
                  <a:cs typeface="Arial" panose="020B0604020202020204" pitchFamily="34" charset="0"/>
                </a:endParaRPr>
              </a:p>
            </p:txBody>
          </p:sp>
        </p:grpSp>
        <p:sp>
          <p:nvSpPr>
            <p:cNvPr id="39973" name="TextBox 74"/>
            <p:cNvSpPr txBox="1">
              <a:spLocks noChangeArrowheads="1"/>
            </p:cNvSpPr>
            <p:nvPr/>
          </p:nvSpPr>
          <p:spPr bwMode="auto">
            <a:xfrm>
              <a:off x="6754778" y="1069870"/>
              <a:ext cx="27785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600">
                  <a:cs typeface="Arial" panose="020B0604020202020204" pitchFamily="34" charset="0"/>
                </a:rPr>
                <a:t>After depositing NiMn</a:t>
              </a:r>
              <a:endParaRPr lang="es-ES" altLang="de-DE" sz="1600">
                <a:cs typeface="Arial" panose="020B0604020202020204" pitchFamily="34" charset="0"/>
              </a:endParaRPr>
            </a:p>
          </p:txBody>
        </p:sp>
      </p:grpSp>
      <p:sp>
        <p:nvSpPr>
          <p:cNvPr id="39957" name="TextBox 1"/>
          <p:cNvSpPr txBox="1">
            <a:spLocks noChangeArrowheads="1"/>
          </p:cNvSpPr>
          <p:nvPr/>
        </p:nvSpPr>
        <p:spPr bwMode="auto">
          <a:xfrm>
            <a:off x="4615046" y="924529"/>
            <a:ext cx="2103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n-US" altLang="de-DE" sz="1800" dirty="0">
                <a:solidFill>
                  <a:srgbClr val="FF0000"/>
                </a:solidFill>
                <a:cs typeface="Arial" panose="020B0604020202020204" pitchFamily="34" charset="0"/>
              </a:rPr>
              <a:t>II NW long axis</a:t>
            </a:r>
          </a:p>
        </p:txBody>
      </p:sp>
      <p:pic>
        <p:nvPicPr>
          <p:cNvPr id="39958" name="Picture 20"/>
          <p:cNvPicPr>
            <a:picLocks noChangeAspect="1"/>
          </p:cNvPicPr>
          <p:nvPr/>
        </p:nvPicPr>
        <p:blipFill>
          <a:blip r:embed="rId5">
            <a:extLst>
              <a:ext uri="{28A0092B-C50C-407E-A947-70E740481C1C}">
                <a14:useLocalDpi xmlns:a14="http://schemas.microsoft.com/office/drawing/2010/main" val="0"/>
              </a:ext>
            </a:extLst>
          </a:blip>
          <a:srcRect l="79187" t="16838" b="47656"/>
          <a:stretch>
            <a:fillRect/>
          </a:stretch>
        </p:blipFill>
        <p:spPr bwMode="auto">
          <a:xfrm>
            <a:off x="6648450" y="5830888"/>
            <a:ext cx="10064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9"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13650" y="1547813"/>
            <a:ext cx="8842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0" name="Picture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56400" y="1589088"/>
            <a:ext cx="817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56 Rectángulo"/>
          <p:cNvSpPr>
            <a:spLocks noChangeArrowheads="1"/>
          </p:cNvSpPr>
          <p:nvPr/>
        </p:nvSpPr>
        <p:spPr bwMode="auto">
          <a:xfrm>
            <a:off x="6634163" y="1546225"/>
            <a:ext cx="1922462" cy="973138"/>
          </a:xfrm>
          <a:prstGeom prst="rect">
            <a:avLst/>
          </a:prstGeom>
          <a:noFill/>
          <a:ln w="38100">
            <a:solidFill>
              <a:schemeClr val="tx1"/>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s-ES">
              <a:solidFill>
                <a:schemeClr val="lt1"/>
              </a:solidFill>
              <a:latin typeface="+mn-lt"/>
              <a:ea typeface="+mn-ea"/>
            </a:endParaRPr>
          </a:p>
        </p:txBody>
      </p:sp>
      <p:grpSp>
        <p:nvGrpSpPr>
          <p:cNvPr id="39962" name="Group 12"/>
          <p:cNvGrpSpPr>
            <a:grpSpLocks/>
          </p:cNvGrpSpPr>
          <p:nvPr/>
        </p:nvGrpSpPr>
        <p:grpSpPr bwMode="auto">
          <a:xfrm>
            <a:off x="6335713" y="1176338"/>
            <a:ext cx="2376487" cy="369887"/>
            <a:chOff x="6464297" y="1039525"/>
            <a:chExt cx="2375698" cy="369332"/>
          </a:xfrm>
        </p:grpSpPr>
        <p:grpSp>
          <p:nvGrpSpPr>
            <p:cNvPr id="39968" name="Group 9"/>
            <p:cNvGrpSpPr>
              <a:grpSpLocks/>
            </p:cNvGrpSpPr>
            <p:nvPr/>
          </p:nvGrpSpPr>
          <p:grpSpPr bwMode="auto">
            <a:xfrm>
              <a:off x="6464297" y="1039525"/>
              <a:ext cx="290396" cy="369332"/>
              <a:chOff x="5835646" y="697454"/>
              <a:chExt cx="290396" cy="369332"/>
            </a:xfrm>
          </p:grpSpPr>
          <p:sp>
            <p:nvSpPr>
              <p:cNvPr id="127" name="Oval 126"/>
              <p:cNvSpPr>
                <a:spLocks noChangeArrowheads="1"/>
              </p:cNvSpPr>
              <p:nvPr/>
            </p:nvSpPr>
            <p:spPr bwMode="auto">
              <a:xfrm>
                <a:off x="5840406" y="740252"/>
                <a:ext cx="285656" cy="294832"/>
              </a:xfrm>
              <a:prstGeom prst="ellipse">
                <a:avLst/>
              </a:prstGeom>
              <a:solidFill>
                <a:schemeClr val="tx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s-ES">
                  <a:solidFill>
                    <a:schemeClr val="lt1"/>
                  </a:solidFill>
                  <a:latin typeface="+mn-lt"/>
                  <a:ea typeface="+mn-ea"/>
                </a:endParaRPr>
              </a:p>
            </p:txBody>
          </p:sp>
          <p:sp>
            <p:nvSpPr>
              <p:cNvPr id="39971" name="TextBox 6"/>
              <p:cNvSpPr txBox="1">
                <a:spLocks noChangeArrowheads="1"/>
              </p:cNvSpPr>
              <p:nvPr/>
            </p:nvSpPr>
            <p:spPr bwMode="auto">
              <a:xfrm>
                <a:off x="5835646" y="697454"/>
                <a:ext cx="24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800">
                    <a:solidFill>
                      <a:schemeClr val="bg1"/>
                    </a:solidFill>
                    <a:cs typeface="Arial" panose="020B0604020202020204" pitchFamily="34" charset="0"/>
                  </a:rPr>
                  <a:t>0</a:t>
                </a:r>
                <a:endParaRPr lang="es-ES" altLang="de-DE" sz="1800">
                  <a:solidFill>
                    <a:schemeClr val="bg1"/>
                  </a:solidFill>
                  <a:cs typeface="Arial" panose="020B0604020202020204" pitchFamily="34" charset="0"/>
                </a:endParaRPr>
              </a:p>
            </p:txBody>
          </p:sp>
        </p:grpSp>
        <p:sp>
          <p:nvSpPr>
            <p:cNvPr id="39969" name="TextBox 10"/>
            <p:cNvSpPr txBox="1">
              <a:spLocks noChangeArrowheads="1"/>
            </p:cNvSpPr>
            <p:nvPr/>
          </p:nvSpPr>
          <p:spPr bwMode="auto">
            <a:xfrm>
              <a:off x="6763545" y="1053824"/>
              <a:ext cx="2076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600" dirty="0">
                  <a:cs typeface="Arial" panose="020B0604020202020204" pitchFamily="34" charset="0"/>
                </a:rPr>
                <a:t>Initial </a:t>
              </a:r>
              <a:r>
                <a:rPr lang="de-DE" altLang="de-DE" sz="1600" dirty="0" err="1">
                  <a:cs typeface="Arial" panose="020B0604020202020204" pitchFamily="34" charset="0"/>
                </a:rPr>
                <a:t>state</a:t>
              </a:r>
              <a:endParaRPr lang="es-ES" altLang="de-DE" sz="1600" dirty="0">
                <a:cs typeface="Arial" panose="020B0604020202020204" pitchFamily="34" charset="0"/>
              </a:endParaRPr>
            </a:p>
          </p:txBody>
        </p:sp>
      </p:grpSp>
      <p:graphicFrame>
        <p:nvGraphicFramePr>
          <p:cNvPr id="39964" name="Object 1"/>
          <p:cNvGraphicFramePr>
            <a:graphicFrameLocks noChangeAspect="1"/>
          </p:cNvGraphicFramePr>
          <p:nvPr/>
        </p:nvGraphicFramePr>
        <p:xfrm>
          <a:off x="555624" y="5929810"/>
          <a:ext cx="1843088" cy="714375"/>
        </p:xfrm>
        <a:graphic>
          <a:graphicData uri="http://schemas.openxmlformats.org/presentationml/2006/ole">
            <mc:AlternateContent xmlns:mc="http://schemas.openxmlformats.org/markup-compatibility/2006">
              <mc:Choice xmlns:v="urn:schemas-microsoft-com:vml" Requires="v">
                <p:oleObj spid="_x0000_s220210" name="Equation" r:id="rId8" imgW="1079500" imgH="419100" progId="Equation.DSMT4">
                  <p:embed/>
                </p:oleObj>
              </mc:Choice>
              <mc:Fallback>
                <p:oleObj name="Equation" r:id="rId8" imgW="1079500" imgH="4191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624" y="5929810"/>
                        <a:ext cx="18430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65" name="Rectangle 1"/>
          <p:cNvSpPr>
            <a:spLocks noChangeArrowheads="1"/>
          </p:cNvSpPr>
          <p:nvPr/>
        </p:nvSpPr>
        <p:spPr bwMode="auto">
          <a:xfrm>
            <a:off x="4429125" y="6344673"/>
            <a:ext cx="2117725" cy="411163"/>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eaLnBrk="1" hangingPunct="1">
              <a:lnSpc>
                <a:spcPct val="115000"/>
              </a:lnSpc>
              <a:spcAft>
                <a:spcPts val="1000"/>
              </a:spcAft>
            </a:pPr>
            <a:r>
              <a:rPr lang="en-GB" altLang="de-DE" sz="1800" b="1">
                <a:cs typeface="Arial" panose="020B0604020202020204" pitchFamily="34" charset="0"/>
              </a:rPr>
              <a:t>H</a:t>
            </a:r>
            <a:r>
              <a:rPr lang="en-GB" altLang="de-DE" sz="1800" b="1" baseline="-25000">
                <a:cs typeface="Arial" panose="020B0604020202020204" pitchFamily="34" charset="0"/>
              </a:rPr>
              <a:t>exch</a:t>
            </a:r>
            <a:r>
              <a:rPr lang="en-GB" altLang="de-DE" sz="1800">
                <a:cs typeface="Arial" panose="020B0604020202020204" pitchFamily="34" charset="0"/>
              </a:rPr>
              <a:t> (10K) = 6 mT</a:t>
            </a:r>
            <a:endParaRPr lang="es-ES" altLang="de-DE" sz="1800" b="1">
              <a:cs typeface="Arial" panose="020B0604020202020204" pitchFamily="34" charset="0"/>
            </a:endParaRPr>
          </a:p>
        </p:txBody>
      </p:sp>
      <p:cxnSp>
        <p:nvCxnSpPr>
          <p:cNvPr id="4" name="Straight Arrow Connector 3"/>
          <p:cNvCxnSpPr>
            <a:cxnSpLocks noChangeShapeType="1"/>
          </p:cNvCxnSpPr>
          <p:nvPr/>
        </p:nvCxnSpPr>
        <p:spPr bwMode="auto">
          <a:xfrm flipV="1">
            <a:off x="5068888" y="5022850"/>
            <a:ext cx="1452562" cy="1192213"/>
          </a:xfrm>
          <a:prstGeom prst="straightConnector1">
            <a:avLst/>
          </a:prstGeom>
          <a:noFill/>
          <a:ln w="25400">
            <a:solidFill>
              <a:srgbClr val="0066FF"/>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9967" name="Slide Number Placeholder 1"/>
          <p:cNvSpPr txBox="1">
            <a:spLocks/>
          </p:cNvSpPr>
          <p:nvPr/>
        </p:nvSpPr>
        <p:spPr bwMode="auto">
          <a:xfrm>
            <a:off x="8701088" y="6697366"/>
            <a:ext cx="369760" cy="16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s-ES" altLang="de-DE" sz="900" dirty="0">
                <a:cs typeface="Arial" panose="020B0604020202020204" pitchFamily="34" charset="0"/>
              </a:rPr>
              <a:t>24</a:t>
            </a:r>
            <a:endParaRPr lang="ru-RU" altLang="de-DE" sz="900" dirty="0">
              <a:cs typeface="Arial" panose="020B0604020202020204" pitchFamily="34" charset="0"/>
            </a:endParaRPr>
          </a:p>
        </p:txBody>
      </p:sp>
    </p:spTree>
    <p:extLst>
      <p:ext uri="{BB962C8B-B14F-4D97-AF65-F5344CB8AC3E}">
        <p14:creationId xmlns:p14="http://schemas.microsoft.com/office/powerpoint/2010/main" val="226917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0"/>
          <p:cNvPicPr>
            <a:picLocks noChangeAspect="1"/>
          </p:cNvPicPr>
          <p:nvPr/>
        </p:nvPicPr>
        <p:blipFill>
          <a:blip r:embed="rId3">
            <a:extLst>
              <a:ext uri="{28A0092B-C50C-407E-A947-70E740481C1C}">
                <a14:useLocalDpi xmlns:a14="http://schemas.microsoft.com/office/drawing/2010/main" val="0"/>
              </a:ext>
            </a:extLst>
          </a:blip>
          <a:srcRect l="42291" t="16409" r="38853" b="47922"/>
          <a:stretch>
            <a:fillRect/>
          </a:stretch>
        </p:blipFill>
        <p:spPr bwMode="auto">
          <a:xfrm>
            <a:off x="6926072" y="2654300"/>
            <a:ext cx="8699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0"/>
          <p:cNvPicPr>
            <a:picLocks noChangeAspect="1"/>
          </p:cNvPicPr>
          <p:nvPr/>
        </p:nvPicPr>
        <p:blipFill>
          <a:blip r:embed="rId3">
            <a:extLst>
              <a:ext uri="{28A0092B-C50C-407E-A947-70E740481C1C}">
                <a14:useLocalDpi xmlns:a14="http://schemas.microsoft.com/office/drawing/2010/main" val="0"/>
              </a:ext>
            </a:extLst>
          </a:blip>
          <a:srcRect l="42291" t="59412" r="38853" b="3630"/>
          <a:stretch>
            <a:fillRect/>
          </a:stretch>
        </p:blipFill>
        <p:spPr bwMode="auto">
          <a:xfrm>
            <a:off x="7775385" y="2633663"/>
            <a:ext cx="912812"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0"/>
          <p:cNvPicPr>
            <a:picLocks noChangeAspect="1"/>
          </p:cNvPicPr>
          <p:nvPr/>
        </p:nvPicPr>
        <p:blipFill>
          <a:blip r:embed="rId3">
            <a:extLst>
              <a:ext uri="{28A0092B-C50C-407E-A947-70E740481C1C}">
                <a14:useLocalDpi xmlns:a14="http://schemas.microsoft.com/office/drawing/2010/main" val="0"/>
              </a:ext>
            </a:extLst>
          </a:blip>
          <a:srcRect l="61250" t="59807" r="20833" b="3632"/>
          <a:stretch>
            <a:fillRect/>
          </a:stretch>
        </p:blipFill>
        <p:spPr bwMode="auto">
          <a:xfrm>
            <a:off x="7719822" y="4081463"/>
            <a:ext cx="87153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0"/>
          <p:cNvPicPr>
            <a:picLocks noChangeAspect="1"/>
          </p:cNvPicPr>
          <p:nvPr/>
        </p:nvPicPr>
        <p:blipFill>
          <a:blip r:embed="rId3">
            <a:extLst>
              <a:ext uri="{28A0092B-C50C-407E-A947-70E740481C1C}">
                <a14:useLocalDpi xmlns:a14="http://schemas.microsoft.com/office/drawing/2010/main" val="0"/>
              </a:ext>
            </a:extLst>
          </a:blip>
          <a:srcRect l="61771" t="16209" r="20833" b="48318"/>
          <a:stretch>
            <a:fillRect/>
          </a:stretch>
        </p:blipFill>
        <p:spPr bwMode="auto">
          <a:xfrm>
            <a:off x="6859397" y="4103688"/>
            <a:ext cx="8048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0"/>
          <p:cNvPicPr>
            <a:picLocks noChangeAspect="1"/>
          </p:cNvPicPr>
          <p:nvPr/>
        </p:nvPicPr>
        <p:blipFill>
          <a:blip r:embed="rId3">
            <a:extLst>
              <a:ext uri="{28A0092B-C50C-407E-A947-70E740481C1C}">
                <a14:useLocalDpi xmlns:a14="http://schemas.microsoft.com/office/drawing/2010/main" val="0"/>
              </a:ext>
            </a:extLst>
          </a:blip>
          <a:srcRect l="79187" t="57495" r="2911" b="3632"/>
          <a:stretch>
            <a:fillRect/>
          </a:stretch>
        </p:blipFill>
        <p:spPr bwMode="auto">
          <a:xfrm>
            <a:off x="7775385" y="5435600"/>
            <a:ext cx="8921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itle 1"/>
          <p:cNvSpPr>
            <a:spLocks noGrp="1"/>
          </p:cNvSpPr>
          <p:nvPr>
            <p:ph type="title"/>
          </p:nvPr>
        </p:nvSpPr>
        <p:spPr>
          <a:xfrm>
            <a:off x="0" y="6161"/>
            <a:ext cx="7494588" cy="865187"/>
          </a:xfrm>
        </p:spPr>
        <p:txBody>
          <a:bodyPr>
            <a:normAutofit/>
          </a:bodyPr>
          <a:lstStyle/>
          <a:p>
            <a:r>
              <a:rPr lang="de-DE" altLang="de-DE" dirty="0" err="1">
                <a:latin typeface="Arial" panose="020B0604020202020204" pitchFamily="34" charset="0"/>
                <a:ea typeface="ヒラギノ角ゴ Pro W3" pitchFamily="-84" charset="-128"/>
              </a:rPr>
              <a:t>FeCo</a:t>
            </a:r>
            <a:r>
              <a:rPr lang="de-DE" altLang="de-DE" dirty="0">
                <a:latin typeface="Arial" panose="020B0604020202020204" pitchFamily="34" charset="0"/>
                <a:ea typeface="ヒラギノ角ゴ Pro W3" pitchFamily="-84" charset="-128"/>
              </a:rPr>
              <a:t> NWs: </a:t>
            </a:r>
            <a:r>
              <a:rPr lang="de-DE" altLang="de-DE" dirty="0" err="1">
                <a:latin typeface="Arial" panose="020B0604020202020204" pitchFamily="34" charset="0"/>
                <a:ea typeface="ヒラギノ角ゴ Pro W3" pitchFamily="-84" charset="-128"/>
              </a:rPr>
              <a:t>conclusion</a:t>
            </a:r>
            <a:r>
              <a:rPr lang="de-DE" altLang="de-DE" dirty="0">
                <a:latin typeface="Arial" panose="020B0604020202020204" pitchFamily="34" charset="0"/>
                <a:ea typeface="ヒラギノ角ゴ Pro W3" pitchFamily="-84" charset="-128"/>
              </a:rPr>
              <a:t> </a:t>
            </a:r>
            <a:endParaRPr lang="es-ES" altLang="de-DE" sz="2200" dirty="0">
              <a:latin typeface="Arial" panose="020B0604020202020204" pitchFamily="34" charset="0"/>
              <a:ea typeface="ヒラギノ角ゴ Pro W3" pitchFamily="-84" charset="-128"/>
            </a:endParaRPr>
          </a:p>
        </p:txBody>
      </p:sp>
      <p:sp>
        <p:nvSpPr>
          <p:cNvPr id="57" name="56 Rectángulo"/>
          <p:cNvSpPr>
            <a:spLocks noChangeArrowheads="1"/>
          </p:cNvSpPr>
          <p:nvPr/>
        </p:nvSpPr>
        <p:spPr bwMode="auto">
          <a:xfrm>
            <a:off x="6792722" y="2592388"/>
            <a:ext cx="1922463" cy="973137"/>
          </a:xfrm>
          <a:prstGeom prst="rect">
            <a:avLst/>
          </a:prstGeom>
          <a:noFill/>
          <a:ln w="38100">
            <a:solidFill>
              <a:srgbClr val="FF33CC"/>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s-ES">
              <a:solidFill>
                <a:schemeClr val="lt1"/>
              </a:solidFill>
              <a:latin typeface="+mn-lt"/>
              <a:ea typeface="+mn-ea"/>
            </a:endParaRPr>
          </a:p>
        </p:txBody>
      </p:sp>
      <p:sp>
        <p:nvSpPr>
          <p:cNvPr id="58" name="57 Rectángulo"/>
          <p:cNvSpPr>
            <a:spLocks noChangeArrowheads="1"/>
          </p:cNvSpPr>
          <p:nvPr/>
        </p:nvSpPr>
        <p:spPr bwMode="auto">
          <a:xfrm>
            <a:off x="6803835" y="4038600"/>
            <a:ext cx="1855787" cy="958850"/>
          </a:xfrm>
          <a:prstGeom prst="rect">
            <a:avLst/>
          </a:prstGeom>
          <a:noFill/>
          <a:ln w="38100">
            <a:solidFill>
              <a:srgbClr val="0066FF"/>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s-ES">
              <a:solidFill>
                <a:schemeClr val="lt1"/>
              </a:solidFill>
              <a:latin typeface="+mn-lt"/>
              <a:ea typeface="+mn-ea"/>
            </a:endParaRPr>
          </a:p>
        </p:txBody>
      </p:sp>
      <p:sp>
        <p:nvSpPr>
          <p:cNvPr id="65" name="56 Rectángulo"/>
          <p:cNvSpPr>
            <a:spLocks noChangeArrowheads="1"/>
          </p:cNvSpPr>
          <p:nvPr/>
        </p:nvSpPr>
        <p:spPr bwMode="auto">
          <a:xfrm>
            <a:off x="6789547" y="5435600"/>
            <a:ext cx="1878013" cy="1060450"/>
          </a:xfrm>
          <a:prstGeom prst="rect">
            <a:avLst/>
          </a:prstGeom>
          <a:noFill/>
          <a:ln w="38100">
            <a:solidFill>
              <a:srgbClr val="00B05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s-ES">
              <a:solidFill>
                <a:schemeClr val="lt1"/>
              </a:solidFill>
              <a:latin typeface="+mn-lt"/>
              <a:ea typeface="+mn-ea"/>
            </a:endParaRPr>
          </a:p>
        </p:txBody>
      </p:sp>
      <p:grpSp>
        <p:nvGrpSpPr>
          <p:cNvPr id="39953" name="Group 12"/>
          <p:cNvGrpSpPr>
            <a:grpSpLocks/>
          </p:cNvGrpSpPr>
          <p:nvPr/>
        </p:nvGrpSpPr>
        <p:grpSpPr bwMode="auto">
          <a:xfrm>
            <a:off x="6495860" y="2200275"/>
            <a:ext cx="2386012" cy="369888"/>
            <a:chOff x="6454775" y="1030014"/>
            <a:chExt cx="2385220" cy="369332"/>
          </a:xfrm>
        </p:grpSpPr>
        <p:grpSp>
          <p:nvGrpSpPr>
            <p:cNvPr id="39980" name="Group 9"/>
            <p:cNvGrpSpPr>
              <a:grpSpLocks/>
            </p:cNvGrpSpPr>
            <p:nvPr/>
          </p:nvGrpSpPr>
          <p:grpSpPr bwMode="auto">
            <a:xfrm>
              <a:off x="6454775" y="1030014"/>
              <a:ext cx="308769" cy="369332"/>
              <a:chOff x="5826124" y="687943"/>
              <a:chExt cx="308769" cy="369332"/>
            </a:xfrm>
          </p:grpSpPr>
          <p:sp>
            <p:nvSpPr>
              <p:cNvPr id="9" name="Oval 8"/>
              <p:cNvSpPr>
                <a:spLocks noChangeArrowheads="1"/>
              </p:cNvSpPr>
              <p:nvPr/>
            </p:nvSpPr>
            <p:spPr bwMode="auto">
              <a:xfrm>
                <a:off x="5849928" y="749763"/>
                <a:ext cx="285655" cy="294831"/>
              </a:xfrm>
              <a:prstGeom prst="ellipse">
                <a:avLst/>
              </a:prstGeom>
              <a:solidFill>
                <a:srgbClr val="FF33CC"/>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s-ES">
                  <a:solidFill>
                    <a:schemeClr val="lt1"/>
                  </a:solidFill>
                  <a:latin typeface="+mn-lt"/>
                  <a:ea typeface="+mn-ea"/>
                </a:endParaRPr>
              </a:p>
            </p:txBody>
          </p:sp>
          <p:sp>
            <p:nvSpPr>
              <p:cNvPr id="39983" name="TextBox 6"/>
              <p:cNvSpPr txBox="1">
                <a:spLocks noChangeArrowheads="1"/>
              </p:cNvSpPr>
              <p:nvPr/>
            </p:nvSpPr>
            <p:spPr bwMode="auto">
              <a:xfrm>
                <a:off x="5826124" y="687943"/>
                <a:ext cx="24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800">
                    <a:solidFill>
                      <a:schemeClr val="bg1"/>
                    </a:solidFill>
                    <a:cs typeface="Arial" panose="020B0604020202020204" pitchFamily="34" charset="0"/>
                  </a:rPr>
                  <a:t>1</a:t>
                </a:r>
                <a:endParaRPr lang="es-ES" altLang="de-DE" sz="1800">
                  <a:solidFill>
                    <a:schemeClr val="bg1"/>
                  </a:solidFill>
                  <a:cs typeface="Arial" panose="020B0604020202020204" pitchFamily="34" charset="0"/>
                </a:endParaRPr>
              </a:p>
            </p:txBody>
          </p:sp>
        </p:grpSp>
        <p:sp>
          <p:nvSpPr>
            <p:cNvPr id="39981" name="TextBox 10"/>
            <p:cNvSpPr txBox="1">
              <a:spLocks noChangeArrowheads="1"/>
            </p:cNvSpPr>
            <p:nvPr/>
          </p:nvSpPr>
          <p:spPr bwMode="auto">
            <a:xfrm>
              <a:off x="6763545" y="1053824"/>
              <a:ext cx="2076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600">
                  <a:cs typeface="Arial" panose="020B0604020202020204" pitchFamily="34" charset="0"/>
                </a:rPr>
                <a:t>After removing Au</a:t>
              </a:r>
              <a:endParaRPr lang="es-ES" altLang="de-DE" sz="1600">
                <a:cs typeface="Arial" panose="020B0604020202020204" pitchFamily="34" charset="0"/>
              </a:endParaRPr>
            </a:p>
          </p:txBody>
        </p:sp>
      </p:grpSp>
      <p:grpSp>
        <p:nvGrpSpPr>
          <p:cNvPr id="39954" name="Group 67"/>
          <p:cNvGrpSpPr>
            <a:grpSpLocks/>
          </p:cNvGrpSpPr>
          <p:nvPr/>
        </p:nvGrpSpPr>
        <p:grpSpPr bwMode="auto">
          <a:xfrm>
            <a:off x="6533960" y="3605213"/>
            <a:ext cx="3365500" cy="369887"/>
            <a:chOff x="6579537" y="1042067"/>
            <a:chExt cx="2962530" cy="369332"/>
          </a:xfrm>
        </p:grpSpPr>
        <p:grpSp>
          <p:nvGrpSpPr>
            <p:cNvPr id="39976" name="Group 68"/>
            <p:cNvGrpSpPr>
              <a:grpSpLocks/>
            </p:cNvGrpSpPr>
            <p:nvPr/>
          </p:nvGrpSpPr>
          <p:grpSpPr bwMode="auto">
            <a:xfrm>
              <a:off x="6579537" y="1042067"/>
              <a:ext cx="269941" cy="369332"/>
              <a:chOff x="5950886" y="699996"/>
              <a:chExt cx="269941" cy="369332"/>
            </a:xfrm>
          </p:grpSpPr>
          <p:sp>
            <p:nvSpPr>
              <p:cNvPr id="71" name="Oval 70"/>
              <p:cNvSpPr>
                <a:spLocks noChangeArrowheads="1"/>
              </p:cNvSpPr>
              <p:nvPr/>
            </p:nvSpPr>
            <p:spPr bwMode="auto">
              <a:xfrm>
                <a:off x="5957873" y="749134"/>
                <a:ext cx="262715" cy="294832"/>
              </a:xfrm>
              <a:prstGeom prst="ellipse">
                <a:avLst/>
              </a:prstGeom>
              <a:solidFill>
                <a:srgbClr val="0066FF"/>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s-ES">
                  <a:solidFill>
                    <a:schemeClr val="lt1"/>
                  </a:solidFill>
                  <a:latin typeface="+mn-lt"/>
                  <a:ea typeface="+mn-ea"/>
                </a:endParaRPr>
              </a:p>
            </p:txBody>
          </p:sp>
          <p:sp>
            <p:nvSpPr>
              <p:cNvPr id="39979" name="TextBox 71"/>
              <p:cNvSpPr txBox="1">
                <a:spLocks noChangeArrowheads="1"/>
              </p:cNvSpPr>
              <p:nvPr/>
            </p:nvSpPr>
            <p:spPr bwMode="auto">
              <a:xfrm>
                <a:off x="5950886" y="699996"/>
                <a:ext cx="24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800" dirty="0">
                    <a:solidFill>
                      <a:schemeClr val="bg1"/>
                    </a:solidFill>
                    <a:cs typeface="Arial" panose="020B0604020202020204" pitchFamily="34" charset="0"/>
                  </a:rPr>
                  <a:t>2</a:t>
                </a:r>
                <a:endParaRPr lang="es-ES" altLang="de-DE" sz="1800" dirty="0">
                  <a:solidFill>
                    <a:schemeClr val="bg1"/>
                  </a:solidFill>
                  <a:cs typeface="Arial" panose="020B0604020202020204" pitchFamily="34" charset="0"/>
                </a:endParaRPr>
              </a:p>
            </p:txBody>
          </p:sp>
        </p:grpSp>
        <p:sp>
          <p:nvSpPr>
            <p:cNvPr id="39977" name="TextBox 69"/>
            <p:cNvSpPr txBox="1">
              <a:spLocks noChangeArrowheads="1"/>
            </p:cNvSpPr>
            <p:nvPr/>
          </p:nvSpPr>
          <p:spPr bwMode="auto">
            <a:xfrm>
              <a:off x="6763545" y="1053823"/>
              <a:ext cx="27785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600">
                  <a:cs typeface="Arial" panose="020B0604020202020204" pitchFamily="34" charset="0"/>
                </a:rPr>
                <a:t> After removing membrane</a:t>
              </a:r>
              <a:endParaRPr lang="es-ES" altLang="de-DE" sz="1600">
                <a:cs typeface="Arial" panose="020B0604020202020204" pitchFamily="34" charset="0"/>
              </a:endParaRPr>
            </a:p>
          </p:txBody>
        </p:sp>
      </p:grpSp>
      <p:grpSp>
        <p:nvGrpSpPr>
          <p:cNvPr id="39955" name="Group 72"/>
          <p:cNvGrpSpPr>
            <a:grpSpLocks/>
          </p:cNvGrpSpPr>
          <p:nvPr/>
        </p:nvGrpSpPr>
        <p:grpSpPr bwMode="auto">
          <a:xfrm>
            <a:off x="6597460" y="5080000"/>
            <a:ext cx="3471862" cy="369888"/>
            <a:chOff x="6477794" y="1055415"/>
            <a:chExt cx="3055506" cy="369332"/>
          </a:xfrm>
        </p:grpSpPr>
        <p:grpSp>
          <p:nvGrpSpPr>
            <p:cNvPr id="39972" name="Group 73"/>
            <p:cNvGrpSpPr>
              <a:grpSpLocks/>
            </p:cNvGrpSpPr>
            <p:nvPr/>
          </p:nvGrpSpPr>
          <p:grpSpPr bwMode="auto">
            <a:xfrm>
              <a:off x="6477794" y="1055415"/>
              <a:ext cx="262659" cy="369332"/>
              <a:chOff x="5849143" y="713344"/>
              <a:chExt cx="262659" cy="369332"/>
            </a:xfrm>
          </p:grpSpPr>
          <p:sp>
            <p:nvSpPr>
              <p:cNvPr id="76" name="Oval 75"/>
              <p:cNvSpPr>
                <a:spLocks noChangeArrowheads="1"/>
              </p:cNvSpPr>
              <p:nvPr/>
            </p:nvSpPr>
            <p:spPr bwMode="auto">
              <a:xfrm>
                <a:off x="5849143" y="749802"/>
                <a:ext cx="262659" cy="294831"/>
              </a:xfrm>
              <a:prstGeom prst="ellipse">
                <a:avLst/>
              </a:prstGeom>
              <a:solidFill>
                <a:srgbClr val="00B05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s-ES">
                  <a:solidFill>
                    <a:schemeClr val="lt1"/>
                  </a:solidFill>
                  <a:latin typeface="+mn-lt"/>
                  <a:ea typeface="+mn-ea"/>
                </a:endParaRPr>
              </a:p>
            </p:txBody>
          </p:sp>
          <p:sp>
            <p:nvSpPr>
              <p:cNvPr id="39975" name="TextBox 76"/>
              <p:cNvSpPr txBox="1">
                <a:spLocks noChangeArrowheads="1"/>
              </p:cNvSpPr>
              <p:nvPr/>
            </p:nvSpPr>
            <p:spPr bwMode="auto">
              <a:xfrm>
                <a:off x="5852413" y="713344"/>
                <a:ext cx="24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800">
                    <a:solidFill>
                      <a:schemeClr val="bg1"/>
                    </a:solidFill>
                    <a:cs typeface="Arial" panose="020B0604020202020204" pitchFamily="34" charset="0"/>
                  </a:rPr>
                  <a:t>3</a:t>
                </a:r>
                <a:endParaRPr lang="es-ES" altLang="de-DE" sz="1800">
                  <a:solidFill>
                    <a:schemeClr val="bg1"/>
                  </a:solidFill>
                  <a:cs typeface="Arial" panose="020B0604020202020204" pitchFamily="34" charset="0"/>
                </a:endParaRPr>
              </a:p>
            </p:txBody>
          </p:sp>
        </p:grpSp>
        <p:sp>
          <p:nvSpPr>
            <p:cNvPr id="39973" name="TextBox 74"/>
            <p:cNvSpPr txBox="1">
              <a:spLocks noChangeArrowheads="1"/>
            </p:cNvSpPr>
            <p:nvPr/>
          </p:nvSpPr>
          <p:spPr bwMode="auto">
            <a:xfrm>
              <a:off x="6754778" y="1069870"/>
              <a:ext cx="27785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600">
                  <a:cs typeface="Arial" panose="020B0604020202020204" pitchFamily="34" charset="0"/>
                </a:rPr>
                <a:t>After depositing NiMn</a:t>
              </a:r>
              <a:endParaRPr lang="es-ES" altLang="de-DE" sz="1600">
                <a:cs typeface="Arial" panose="020B0604020202020204" pitchFamily="34" charset="0"/>
              </a:endParaRPr>
            </a:p>
          </p:txBody>
        </p:sp>
      </p:grpSp>
      <p:sp>
        <p:nvSpPr>
          <p:cNvPr id="17428" name="TextBox 8"/>
          <p:cNvSpPr txBox="1">
            <a:spLocks noChangeArrowheads="1"/>
          </p:cNvSpPr>
          <p:nvPr/>
        </p:nvSpPr>
        <p:spPr bwMode="auto">
          <a:xfrm>
            <a:off x="668215" y="4008139"/>
            <a:ext cx="5507099" cy="1200150"/>
          </a:xfrm>
          <a:prstGeom prst="rect">
            <a:avLst/>
          </a:prstGeom>
          <a:solidFill>
            <a:schemeClr val="bg1"/>
          </a:solidFill>
          <a:ln w="3175">
            <a:solidFill>
              <a:schemeClr val="tx1"/>
            </a:solidFill>
            <a:miter lim="800000"/>
            <a:headEnd/>
            <a:tailEnd/>
          </a:ln>
        </p:spPr>
        <p:txBody>
          <a:bodyPr wrap="squar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de-DE" altLang="de-DE" sz="1800" b="1" dirty="0">
              <a:solidFill>
                <a:srgbClr val="FF0000"/>
              </a:solidFill>
              <a:cs typeface="Arial" panose="020B0604020202020204" pitchFamily="34" charset="0"/>
            </a:endParaRPr>
          </a:p>
          <a:p>
            <a:pPr algn="ctr"/>
            <a:r>
              <a:rPr lang="de-DE" altLang="de-DE" sz="1800" b="1" dirty="0">
                <a:solidFill>
                  <a:srgbClr val="FF0000"/>
                </a:solidFill>
                <a:cs typeface="Arial" panose="020B0604020202020204" pitchFamily="34" charset="0"/>
              </a:rPr>
              <a:t>NO INCREASE IN COERCIVITY AFTER COVER WITH </a:t>
            </a:r>
            <a:r>
              <a:rPr lang="de-DE" altLang="de-DE" sz="1800" b="1" dirty="0" err="1">
                <a:solidFill>
                  <a:srgbClr val="FF0000"/>
                </a:solidFill>
                <a:cs typeface="Arial" panose="020B0604020202020204" pitchFamily="34" charset="0"/>
              </a:rPr>
              <a:t>NiMn</a:t>
            </a:r>
            <a:r>
              <a:rPr lang="de-DE" altLang="de-DE" sz="1800" b="1" dirty="0">
                <a:solidFill>
                  <a:srgbClr val="FF0000"/>
                </a:solidFill>
                <a:cs typeface="Arial" panose="020B0604020202020204" pitchFamily="34" charset="0"/>
              </a:rPr>
              <a:t> ALLOY due </a:t>
            </a:r>
            <a:r>
              <a:rPr lang="de-DE" altLang="de-DE" sz="1800" b="1" dirty="0" err="1">
                <a:solidFill>
                  <a:srgbClr val="FF0000"/>
                </a:solidFill>
                <a:cs typeface="Arial" panose="020B0604020202020204" pitchFamily="34" charset="0"/>
              </a:rPr>
              <a:t>to</a:t>
            </a:r>
            <a:r>
              <a:rPr lang="de-DE" altLang="de-DE" sz="1800" b="1" dirty="0">
                <a:solidFill>
                  <a:srgbClr val="FF0000"/>
                </a:solidFill>
                <a:cs typeface="Arial" panose="020B0604020202020204" pitchFamily="34" charset="0"/>
              </a:rPr>
              <a:t> </a:t>
            </a:r>
            <a:r>
              <a:rPr lang="de-DE" altLang="de-DE" sz="1800" b="1" dirty="0" err="1">
                <a:solidFill>
                  <a:srgbClr val="FF0000"/>
                </a:solidFill>
                <a:cs typeface="Arial" panose="020B0604020202020204" pitchFamily="34" charset="0"/>
              </a:rPr>
              <a:t>oxide</a:t>
            </a:r>
            <a:r>
              <a:rPr lang="de-DE" altLang="de-DE" sz="1800" b="1" dirty="0">
                <a:solidFill>
                  <a:srgbClr val="FF0000"/>
                </a:solidFill>
                <a:cs typeface="Arial" panose="020B0604020202020204" pitchFamily="34" charset="0"/>
              </a:rPr>
              <a:t> !</a:t>
            </a:r>
          </a:p>
          <a:p>
            <a:pPr algn="ctr"/>
            <a:endParaRPr lang="es-ES" altLang="de-DE" sz="1800" b="1" dirty="0">
              <a:solidFill>
                <a:srgbClr val="FF0000"/>
              </a:solidFill>
              <a:cs typeface="Arial" panose="020B0604020202020204" pitchFamily="34" charset="0"/>
            </a:endParaRPr>
          </a:p>
        </p:txBody>
      </p:sp>
      <p:pic>
        <p:nvPicPr>
          <p:cNvPr id="39958" name="Picture 20"/>
          <p:cNvPicPr>
            <a:picLocks noChangeAspect="1"/>
          </p:cNvPicPr>
          <p:nvPr/>
        </p:nvPicPr>
        <p:blipFill>
          <a:blip r:embed="rId3">
            <a:extLst>
              <a:ext uri="{28A0092B-C50C-407E-A947-70E740481C1C}">
                <a14:useLocalDpi xmlns:a14="http://schemas.microsoft.com/office/drawing/2010/main" val="0"/>
              </a:ext>
            </a:extLst>
          </a:blip>
          <a:srcRect l="79187" t="16838" b="47656"/>
          <a:stretch>
            <a:fillRect/>
          </a:stretch>
        </p:blipFill>
        <p:spPr bwMode="auto">
          <a:xfrm>
            <a:off x="6818122" y="5503863"/>
            <a:ext cx="10064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9"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3322" y="1220788"/>
            <a:ext cx="8842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0"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6072" y="1262063"/>
            <a:ext cx="817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56 Rectángulo"/>
          <p:cNvSpPr>
            <a:spLocks noChangeArrowheads="1"/>
          </p:cNvSpPr>
          <p:nvPr/>
        </p:nvSpPr>
        <p:spPr bwMode="auto">
          <a:xfrm>
            <a:off x="6803835" y="1219200"/>
            <a:ext cx="1922462" cy="973138"/>
          </a:xfrm>
          <a:prstGeom prst="rect">
            <a:avLst/>
          </a:prstGeom>
          <a:noFill/>
          <a:ln w="38100">
            <a:solidFill>
              <a:schemeClr val="tx1"/>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s-ES">
              <a:solidFill>
                <a:schemeClr val="lt1"/>
              </a:solidFill>
              <a:latin typeface="+mn-lt"/>
              <a:ea typeface="+mn-ea"/>
            </a:endParaRPr>
          </a:p>
        </p:txBody>
      </p:sp>
      <p:grpSp>
        <p:nvGrpSpPr>
          <p:cNvPr id="39962" name="Group 12"/>
          <p:cNvGrpSpPr>
            <a:grpSpLocks/>
          </p:cNvGrpSpPr>
          <p:nvPr/>
        </p:nvGrpSpPr>
        <p:grpSpPr bwMode="auto">
          <a:xfrm>
            <a:off x="6505385" y="849313"/>
            <a:ext cx="2376487" cy="369887"/>
            <a:chOff x="6464297" y="1039525"/>
            <a:chExt cx="2375698" cy="369332"/>
          </a:xfrm>
        </p:grpSpPr>
        <p:grpSp>
          <p:nvGrpSpPr>
            <p:cNvPr id="39968" name="Group 9"/>
            <p:cNvGrpSpPr>
              <a:grpSpLocks/>
            </p:cNvGrpSpPr>
            <p:nvPr/>
          </p:nvGrpSpPr>
          <p:grpSpPr bwMode="auto">
            <a:xfrm>
              <a:off x="6464297" y="1039525"/>
              <a:ext cx="290396" cy="369332"/>
              <a:chOff x="5835646" y="697454"/>
              <a:chExt cx="290396" cy="369332"/>
            </a:xfrm>
          </p:grpSpPr>
          <p:sp>
            <p:nvSpPr>
              <p:cNvPr id="127" name="Oval 126"/>
              <p:cNvSpPr>
                <a:spLocks noChangeArrowheads="1"/>
              </p:cNvSpPr>
              <p:nvPr/>
            </p:nvSpPr>
            <p:spPr bwMode="auto">
              <a:xfrm>
                <a:off x="5840406" y="740252"/>
                <a:ext cx="285656" cy="294832"/>
              </a:xfrm>
              <a:prstGeom prst="ellipse">
                <a:avLst/>
              </a:prstGeom>
              <a:solidFill>
                <a:schemeClr val="tx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s-ES">
                  <a:solidFill>
                    <a:schemeClr val="lt1"/>
                  </a:solidFill>
                  <a:latin typeface="+mn-lt"/>
                  <a:ea typeface="+mn-ea"/>
                </a:endParaRPr>
              </a:p>
            </p:txBody>
          </p:sp>
          <p:sp>
            <p:nvSpPr>
              <p:cNvPr id="39971" name="TextBox 6"/>
              <p:cNvSpPr txBox="1">
                <a:spLocks noChangeArrowheads="1"/>
              </p:cNvSpPr>
              <p:nvPr/>
            </p:nvSpPr>
            <p:spPr bwMode="auto">
              <a:xfrm>
                <a:off x="5835646" y="697454"/>
                <a:ext cx="24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800">
                    <a:solidFill>
                      <a:schemeClr val="bg1"/>
                    </a:solidFill>
                    <a:cs typeface="Arial" panose="020B0604020202020204" pitchFamily="34" charset="0"/>
                  </a:rPr>
                  <a:t>0</a:t>
                </a:r>
                <a:endParaRPr lang="es-ES" altLang="de-DE" sz="1800">
                  <a:solidFill>
                    <a:schemeClr val="bg1"/>
                  </a:solidFill>
                  <a:cs typeface="Arial" panose="020B0604020202020204" pitchFamily="34" charset="0"/>
                </a:endParaRPr>
              </a:p>
            </p:txBody>
          </p:sp>
        </p:grpSp>
        <p:sp>
          <p:nvSpPr>
            <p:cNvPr id="39969" name="TextBox 10"/>
            <p:cNvSpPr txBox="1">
              <a:spLocks noChangeArrowheads="1"/>
            </p:cNvSpPr>
            <p:nvPr/>
          </p:nvSpPr>
          <p:spPr bwMode="auto">
            <a:xfrm>
              <a:off x="6763545" y="1053824"/>
              <a:ext cx="2076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600" dirty="0">
                  <a:cs typeface="Arial" panose="020B0604020202020204" pitchFamily="34" charset="0"/>
                </a:rPr>
                <a:t>Initial </a:t>
              </a:r>
              <a:r>
                <a:rPr lang="de-DE" altLang="de-DE" sz="1600" dirty="0" err="1">
                  <a:cs typeface="Arial" panose="020B0604020202020204" pitchFamily="34" charset="0"/>
                </a:rPr>
                <a:t>state</a:t>
              </a:r>
              <a:endParaRPr lang="es-ES" altLang="de-DE" sz="1600" dirty="0">
                <a:cs typeface="Arial" panose="020B0604020202020204" pitchFamily="34" charset="0"/>
              </a:endParaRPr>
            </a:p>
          </p:txBody>
        </p:sp>
      </p:grpSp>
      <p:sp>
        <p:nvSpPr>
          <p:cNvPr id="39967" name="Slide Number Placeholder 1"/>
          <p:cNvSpPr txBox="1">
            <a:spLocks/>
          </p:cNvSpPr>
          <p:nvPr/>
        </p:nvSpPr>
        <p:spPr bwMode="auto">
          <a:xfrm>
            <a:off x="8774240" y="6697366"/>
            <a:ext cx="369760" cy="16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s-ES" altLang="de-DE" sz="900" dirty="0">
                <a:cs typeface="Arial" panose="020B0604020202020204" pitchFamily="34" charset="0"/>
              </a:rPr>
              <a:t>24</a:t>
            </a:r>
            <a:endParaRPr lang="ru-RU" altLang="de-DE" sz="900" dirty="0">
              <a:cs typeface="Arial" panose="020B0604020202020204" pitchFamily="34" charset="0"/>
            </a:endParaRPr>
          </a:p>
        </p:txBody>
      </p:sp>
      <p:sp>
        <p:nvSpPr>
          <p:cNvPr id="48" name="TextBox 8"/>
          <p:cNvSpPr txBox="1">
            <a:spLocks noChangeArrowheads="1"/>
          </p:cNvSpPr>
          <p:nvPr/>
        </p:nvSpPr>
        <p:spPr bwMode="auto">
          <a:xfrm>
            <a:off x="819943" y="2212975"/>
            <a:ext cx="5311775" cy="923330"/>
          </a:xfrm>
          <a:prstGeom prst="rect">
            <a:avLst/>
          </a:prstGeom>
          <a:solidFill>
            <a:schemeClr val="bg1"/>
          </a:solidFill>
          <a:ln w="3175">
            <a:solidFill>
              <a:schemeClr val="tx1"/>
            </a:solidFill>
            <a:miter lim="800000"/>
            <a:headEnd/>
            <a:tailEnd/>
          </a:ln>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endParaRPr lang="de-DE" altLang="de-DE" sz="1800" b="1" dirty="0">
              <a:solidFill>
                <a:srgbClr val="FF0000"/>
              </a:solidFill>
              <a:cs typeface="Arial" panose="020B0604020202020204" pitchFamily="34" charset="0"/>
            </a:endParaRPr>
          </a:p>
          <a:p>
            <a:pPr algn="ctr"/>
            <a:r>
              <a:rPr lang="de-DE" altLang="de-DE" sz="1800" b="1" dirty="0">
                <a:solidFill>
                  <a:srgbClr val="FF0000"/>
                </a:solidFill>
                <a:cs typeface="Arial" panose="020B0604020202020204" pitchFamily="34" charset="0"/>
              </a:rPr>
              <a:t>INCREASE IN COERCIVITY </a:t>
            </a:r>
            <a:r>
              <a:rPr lang="de-DE" altLang="de-DE" sz="1800" b="1" dirty="0" err="1">
                <a:solidFill>
                  <a:srgbClr val="FF0000"/>
                </a:solidFill>
                <a:cs typeface="Arial" panose="020B0604020202020204" pitchFamily="34" charset="0"/>
              </a:rPr>
              <a:t>of</a:t>
            </a:r>
            <a:r>
              <a:rPr lang="de-DE" altLang="de-DE" sz="1800" b="1" dirty="0">
                <a:solidFill>
                  <a:srgbClr val="FF0000"/>
                </a:solidFill>
                <a:cs typeface="Arial" panose="020B0604020202020204" pitchFamily="34" charset="0"/>
              </a:rPr>
              <a:t> 20 % !</a:t>
            </a:r>
          </a:p>
          <a:p>
            <a:pPr algn="ctr"/>
            <a:endParaRPr lang="es-ES" altLang="de-DE" sz="1800" b="1" dirty="0">
              <a:solidFill>
                <a:srgbClr val="FF0000"/>
              </a:solidFill>
              <a:cs typeface="Arial" panose="020B0604020202020204" pitchFamily="34" charset="0"/>
            </a:endParaRPr>
          </a:p>
        </p:txBody>
      </p:sp>
      <p:grpSp>
        <p:nvGrpSpPr>
          <p:cNvPr id="51" name="Group 68"/>
          <p:cNvGrpSpPr>
            <a:grpSpLocks/>
          </p:cNvGrpSpPr>
          <p:nvPr/>
        </p:nvGrpSpPr>
        <p:grpSpPr bwMode="auto">
          <a:xfrm>
            <a:off x="918020" y="2487369"/>
            <a:ext cx="306659" cy="369887"/>
            <a:chOff x="5950886" y="699996"/>
            <a:chExt cx="269941" cy="369332"/>
          </a:xfrm>
        </p:grpSpPr>
        <p:sp>
          <p:nvSpPr>
            <p:cNvPr id="53" name="Oval 70"/>
            <p:cNvSpPr>
              <a:spLocks noChangeArrowheads="1"/>
            </p:cNvSpPr>
            <p:nvPr/>
          </p:nvSpPr>
          <p:spPr bwMode="auto">
            <a:xfrm>
              <a:off x="5957873" y="749134"/>
              <a:ext cx="262715" cy="294832"/>
            </a:xfrm>
            <a:prstGeom prst="ellipse">
              <a:avLst/>
            </a:prstGeom>
            <a:solidFill>
              <a:srgbClr val="0066FF"/>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s-ES">
                <a:solidFill>
                  <a:schemeClr val="lt1"/>
                </a:solidFill>
                <a:latin typeface="+mn-lt"/>
                <a:ea typeface="+mn-ea"/>
              </a:endParaRPr>
            </a:p>
          </p:txBody>
        </p:sp>
        <p:sp>
          <p:nvSpPr>
            <p:cNvPr id="54" name="TextBox 71"/>
            <p:cNvSpPr txBox="1">
              <a:spLocks noChangeArrowheads="1"/>
            </p:cNvSpPr>
            <p:nvPr/>
          </p:nvSpPr>
          <p:spPr bwMode="auto">
            <a:xfrm>
              <a:off x="5950886" y="699996"/>
              <a:ext cx="24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800" dirty="0">
                  <a:solidFill>
                    <a:schemeClr val="bg1"/>
                  </a:solidFill>
                  <a:cs typeface="Arial" panose="020B0604020202020204" pitchFamily="34" charset="0"/>
                </a:rPr>
                <a:t>2</a:t>
              </a:r>
              <a:endParaRPr lang="es-ES" altLang="de-DE" sz="1800" dirty="0">
                <a:solidFill>
                  <a:schemeClr val="bg1"/>
                </a:solidFill>
                <a:cs typeface="Arial" panose="020B0604020202020204" pitchFamily="34" charset="0"/>
              </a:endParaRPr>
            </a:p>
          </p:txBody>
        </p:sp>
      </p:grpSp>
      <p:grpSp>
        <p:nvGrpSpPr>
          <p:cNvPr id="56" name="Group 73"/>
          <p:cNvGrpSpPr>
            <a:grpSpLocks/>
          </p:cNvGrpSpPr>
          <p:nvPr/>
        </p:nvGrpSpPr>
        <p:grpSpPr bwMode="auto">
          <a:xfrm>
            <a:off x="867256" y="4638675"/>
            <a:ext cx="298450" cy="369888"/>
            <a:chOff x="5849143" y="713344"/>
            <a:chExt cx="262659" cy="369332"/>
          </a:xfrm>
        </p:grpSpPr>
        <p:sp>
          <p:nvSpPr>
            <p:cNvPr id="60" name="Oval 75"/>
            <p:cNvSpPr>
              <a:spLocks noChangeArrowheads="1"/>
            </p:cNvSpPr>
            <p:nvPr/>
          </p:nvSpPr>
          <p:spPr bwMode="auto">
            <a:xfrm>
              <a:off x="5849143" y="749802"/>
              <a:ext cx="262659" cy="294831"/>
            </a:xfrm>
            <a:prstGeom prst="ellipse">
              <a:avLst/>
            </a:prstGeom>
            <a:solidFill>
              <a:srgbClr val="00B05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s-ES">
                <a:solidFill>
                  <a:schemeClr val="lt1"/>
                </a:solidFill>
                <a:latin typeface="+mn-lt"/>
                <a:ea typeface="+mn-ea"/>
              </a:endParaRPr>
            </a:p>
          </p:txBody>
        </p:sp>
        <p:sp>
          <p:nvSpPr>
            <p:cNvPr id="61" name="TextBox 76"/>
            <p:cNvSpPr txBox="1">
              <a:spLocks noChangeArrowheads="1"/>
            </p:cNvSpPr>
            <p:nvPr/>
          </p:nvSpPr>
          <p:spPr bwMode="auto">
            <a:xfrm>
              <a:off x="5852414" y="713344"/>
              <a:ext cx="24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800" dirty="0">
                  <a:solidFill>
                    <a:schemeClr val="bg1"/>
                  </a:solidFill>
                  <a:cs typeface="Arial" panose="020B0604020202020204" pitchFamily="34" charset="0"/>
                </a:rPr>
                <a:t>3</a:t>
              </a:r>
              <a:endParaRPr lang="es-ES" altLang="de-DE" sz="1800" dirty="0">
                <a:solidFill>
                  <a:schemeClr val="bg1"/>
                </a:solidFill>
                <a:cs typeface="Arial" panose="020B0604020202020204" pitchFamily="34" charset="0"/>
              </a:endParaRPr>
            </a:p>
          </p:txBody>
        </p:sp>
      </p:grpSp>
      <p:sp>
        <p:nvSpPr>
          <p:cNvPr id="2" name="Rechteck 1"/>
          <p:cNvSpPr/>
          <p:nvPr/>
        </p:nvSpPr>
        <p:spPr>
          <a:xfrm>
            <a:off x="573559" y="5773632"/>
            <a:ext cx="4870244" cy="584775"/>
          </a:xfrm>
          <a:prstGeom prst="rect">
            <a:avLst/>
          </a:prstGeom>
        </p:spPr>
        <p:txBody>
          <a:bodyPr wrap="none">
            <a:spAutoFit/>
          </a:bodyPr>
          <a:lstStyle/>
          <a:p>
            <a:r>
              <a:rPr lang="en-GB" sz="1600" dirty="0">
                <a:latin typeface="+mn-lt"/>
              </a:rPr>
              <a:t>E. M Palmero et al. </a:t>
            </a:r>
            <a:r>
              <a:rPr lang="en-GB" sz="1600" dirty="0">
                <a:latin typeface="+mn-lt"/>
                <a:ea typeface="Times New Roman" panose="02020603050405020304" pitchFamily="18" charset="0"/>
              </a:rPr>
              <a:t>Nanotechnology </a:t>
            </a:r>
            <a:r>
              <a:rPr lang="en-GB" sz="1600" b="1" dirty="0">
                <a:latin typeface="+mn-lt"/>
                <a:ea typeface="Times New Roman" panose="02020603050405020304" pitchFamily="18" charset="0"/>
              </a:rPr>
              <a:t>27</a:t>
            </a:r>
            <a:r>
              <a:rPr lang="en-GB" sz="1600" dirty="0">
                <a:latin typeface="+mn-lt"/>
                <a:ea typeface="Times New Roman" panose="02020603050405020304" pitchFamily="18" charset="0"/>
              </a:rPr>
              <a:t> (2016) 365704</a:t>
            </a:r>
          </a:p>
          <a:p>
            <a:r>
              <a:rPr lang="en-GB" sz="1600" dirty="0" err="1">
                <a:latin typeface="+mn-lt"/>
              </a:rPr>
              <a:t>Fz</a:t>
            </a:r>
            <a:r>
              <a:rPr lang="en-GB" sz="1600" dirty="0">
                <a:latin typeface="+mn-lt"/>
              </a:rPr>
              <a:t>. Wang et al., Nanotechnology </a:t>
            </a:r>
            <a:r>
              <a:rPr lang="en-GB" sz="1600" b="1" dirty="0">
                <a:latin typeface="+mn-lt"/>
              </a:rPr>
              <a:t>xx </a:t>
            </a:r>
            <a:r>
              <a:rPr lang="en-GB" sz="1600" dirty="0">
                <a:latin typeface="+mn-lt"/>
              </a:rPr>
              <a:t>(2017) in print</a:t>
            </a:r>
            <a:endParaRPr lang="de-DE" sz="1600" dirty="0">
              <a:latin typeface="+mn-lt"/>
            </a:endParaRPr>
          </a:p>
        </p:txBody>
      </p:sp>
    </p:spTree>
    <p:extLst>
      <p:ext uri="{BB962C8B-B14F-4D97-AF65-F5344CB8AC3E}">
        <p14:creationId xmlns:p14="http://schemas.microsoft.com/office/powerpoint/2010/main" val="2115077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43244562-3051-41D5-B947-1F49C4005B7B}" type="datetime1">
              <a:rPr lang="de-DE" smtClean="0"/>
              <a:pPr/>
              <a:t>30.06.22</a:t>
            </a:fld>
            <a:r>
              <a:rPr lang="de-DE"/>
              <a:t> / </a:t>
            </a:r>
            <a:fld id="{D11982DD-923D-4490-B400-9E6FF9C0DB46}" type="slidenum">
              <a:rPr lang="de-DE" smtClean="0"/>
              <a:pPr/>
              <a:t>38</a:t>
            </a:fld>
            <a:endParaRPr lang="de-DE" dirty="0"/>
          </a:p>
        </p:txBody>
      </p:sp>
      <p:sp>
        <p:nvSpPr>
          <p:cNvPr id="268290" name="Rectangle 2"/>
          <p:cNvSpPr>
            <a:spLocks noGrp="1" noChangeArrowheads="1"/>
          </p:cNvSpPr>
          <p:nvPr>
            <p:ph type="title"/>
          </p:nvPr>
        </p:nvSpPr>
        <p:spPr/>
        <p:txBody>
          <a:bodyPr/>
          <a:lstStyle/>
          <a:p>
            <a:r>
              <a:rPr lang="de-DE" sz="3200" b="0" dirty="0" err="1"/>
              <a:t>Types</a:t>
            </a:r>
            <a:r>
              <a:rPr lang="de-DE" sz="3200" b="0" dirty="0"/>
              <a:t> </a:t>
            </a:r>
            <a:r>
              <a:rPr lang="de-DE" sz="3200" b="0" dirty="0" err="1"/>
              <a:t>of</a:t>
            </a:r>
            <a:r>
              <a:rPr lang="de-DE" sz="3200" b="0" dirty="0"/>
              <a:t> </a:t>
            </a:r>
            <a:r>
              <a:rPr lang="de-DE" sz="3200" b="0" dirty="0" err="1"/>
              <a:t>Skyrmions</a:t>
            </a:r>
            <a:endParaRPr lang="de-DE" sz="3200" b="0" dirty="0"/>
          </a:p>
        </p:txBody>
      </p:sp>
      <p:pic>
        <p:nvPicPr>
          <p:cNvPr id="11" name="Grafik 10" descr="Image"/>
          <p:cNvPicPr/>
          <p:nvPr/>
        </p:nvPicPr>
        <p:blipFill>
          <a:blip r:embed="rId2">
            <a:extLst>
              <a:ext uri="{28A0092B-C50C-407E-A947-70E740481C1C}">
                <a14:useLocalDpi xmlns:a14="http://schemas.microsoft.com/office/drawing/2010/main" val="0"/>
              </a:ext>
            </a:extLst>
          </a:blip>
          <a:srcRect/>
          <a:stretch>
            <a:fillRect/>
          </a:stretch>
        </p:blipFill>
        <p:spPr bwMode="auto">
          <a:xfrm>
            <a:off x="295592" y="1909914"/>
            <a:ext cx="3676015" cy="4353910"/>
          </a:xfrm>
          <a:prstGeom prst="rect">
            <a:avLst/>
          </a:prstGeom>
          <a:noFill/>
          <a:ln>
            <a:noFill/>
          </a:ln>
        </p:spPr>
      </p:pic>
      <p:sp>
        <p:nvSpPr>
          <p:cNvPr id="4" name="Rechteck 3"/>
          <p:cNvSpPr/>
          <p:nvPr/>
        </p:nvSpPr>
        <p:spPr>
          <a:xfrm>
            <a:off x="3971607" y="2096179"/>
            <a:ext cx="4992414" cy="3785652"/>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Configuration </a:t>
            </a:r>
            <a:br>
              <a:rPr lang="en-US" sz="2400" b="1" dirty="0">
                <a:latin typeface="Calibri" panose="020F0502020204030204" pitchFamily="34" charset="0"/>
                <a:ea typeface="Calibri" panose="020F0502020204030204" pitchFamily="34" charset="0"/>
                <a:cs typeface="Times New Roman" panose="02020603050405020304" pitchFamily="18" charset="0"/>
              </a:rPr>
            </a:b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(a) “radial” </a:t>
            </a:r>
            <a:r>
              <a:rPr lang="en-US" sz="2400" dirty="0" err="1">
                <a:latin typeface="Calibri" panose="020F0502020204030204" pitchFamily="34" charset="0"/>
                <a:ea typeface="Calibri" panose="020F0502020204030204" pitchFamily="34" charset="0"/>
                <a:cs typeface="Times New Roman" panose="02020603050405020304" pitchFamily="18" charset="0"/>
              </a:rPr>
              <a:t>Skyrmion</a:t>
            </a:r>
            <a:r>
              <a:rPr lang="en-US" sz="2400" dirty="0">
                <a:latin typeface="Calibri" panose="020F0502020204030204" pitchFamily="34" charset="0"/>
                <a:ea typeface="Calibri" panose="020F0502020204030204" pitchFamily="34" charset="0"/>
                <a:cs typeface="Times New Roman" panose="02020603050405020304" pitchFamily="18" charset="0"/>
              </a:rPr>
              <a:t> </a:t>
            </a:r>
          </a:p>
          <a:p>
            <a:r>
              <a:rPr lang="en-US" sz="2400" dirty="0">
                <a:latin typeface="Calibri" panose="020F0502020204030204" pitchFamily="34" charset="0"/>
                <a:ea typeface="Calibri" panose="020F0502020204030204" pitchFamily="34" charset="0"/>
                <a:cs typeface="Times New Roman" panose="02020603050405020304" pitchFamily="18" charset="0"/>
              </a:rPr>
              <a:t>(b) “chiral” </a:t>
            </a:r>
            <a:r>
              <a:rPr lang="en-US" sz="2400" dirty="0" err="1">
                <a:latin typeface="Calibri" panose="020F0502020204030204" pitchFamily="34" charset="0"/>
                <a:ea typeface="Calibri" panose="020F0502020204030204" pitchFamily="34" charset="0"/>
                <a:cs typeface="Times New Roman" panose="02020603050405020304" pitchFamily="18" charset="0"/>
              </a:rPr>
              <a:t>Skyrmion</a:t>
            </a:r>
            <a:r>
              <a:rPr lang="en-US" sz="2400" dirty="0">
                <a:latin typeface="Calibri" panose="020F0502020204030204" pitchFamily="34" charset="0"/>
                <a:ea typeface="Calibri" panose="020F0502020204030204" pitchFamily="34" charset="0"/>
                <a:cs typeface="Times New Roman" panose="02020603050405020304" pitchFamily="18" charset="0"/>
              </a:rPr>
              <a:t> </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spiral rotation of the vectors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(in a Neel or Bloch domain wall style)</a:t>
            </a:r>
            <a:br>
              <a:rPr lang="en-US" sz="2400" dirty="0">
                <a:latin typeface="Calibri" panose="020F0502020204030204" pitchFamily="34" charset="0"/>
                <a:ea typeface="Calibri" panose="020F0502020204030204" pitchFamily="34" charset="0"/>
                <a:cs typeface="Times New Roman" panose="02020603050405020304" pitchFamily="18" charset="0"/>
              </a:rPr>
            </a:br>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Both have a </a:t>
            </a:r>
            <a:r>
              <a:rPr lang="en-US" sz="2400" dirty="0" err="1">
                <a:latin typeface="Calibri" panose="020F0502020204030204" pitchFamily="34" charset="0"/>
                <a:ea typeface="Calibri" panose="020F0502020204030204" pitchFamily="34" charset="0"/>
                <a:cs typeface="Times New Roman" panose="02020603050405020304" pitchFamily="18" charset="0"/>
              </a:rPr>
              <a:t>skyrmion</a:t>
            </a:r>
            <a:r>
              <a:rPr lang="en-US" sz="2400" dirty="0">
                <a:latin typeface="Calibri" panose="020F0502020204030204" pitchFamily="34" charset="0"/>
                <a:ea typeface="Calibri" panose="020F0502020204030204" pitchFamily="34" charset="0"/>
                <a:cs typeface="Times New Roman" panose="02020603050405020304" pitchFamily="18" charset="0"/>
              </a:rPr>
              <a:t> number of 1 !</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eck 5"/>
          <p:cNvSpPr/>
          <p:nvPr/>
        </p:nvSpPr>
        <p:spPr>
          <a:xfrm>
            <a:off x="295592" y="1047107"/>
            <a:ext cx="8094524" cy="369332"/>
          </a:xfrm>
          <a:prstGeom prst="rect">
            <a:avLst/>
          </a:prstGeom>
        </p:spPr>
        <p:txBody>
          <a:bodyPr wrap="none">
            <a:spAutoFit/>
          </a:bodyPr>
          <a:lstStyle/>
          <a:p>
            <a:r>
              <a:rPr lang="en-US" dirty="0"/>
              <a:t>Observed in different magnetic systems: </a:t>
            </a:r>
            <a:r>
              <a:rPr lang="en-US" b="1" dirty="0" err="1"/>
              <a:t>FeGe</a:t>
            </a:r>
            <a:r>
              <a:rPr lang="en-US" dirty="0"/>
              <a:t> , </a:t>
            </a:r>
            <a:r>
              <a:rPr lang="de-DE" dirty="0"/>
              <a:t>Fe</a:t>
            </a:r>
            <a:r>
              <a:rPr lang="de-DE" baseline="-25000" dirty="0"/>
              <a:t>0.5</a:t>
            </a:r>
            <a:r>
              <a:rPr lang="de-DE" dirty="0"/>
              <a:t>Co</a:t>
            </a:r>
            <a:r>
              <a:rPr lang="de-DE" baseline="-25000" dirty="0"/>
              <a:t>0.5</a:t>
            </a:r>
            <a:r>
              <a:rPr lang="de-DE" dirty="0"/>
              <a:t>Si film, </a:t>
            </a:r>
            <a:r>
              <a:rPr lang="en-US" dirty="0" err="1"/>
              <a:t>MnSi</a:t>
            </a:r>
            <a:r>
              <a:rPr lang="en-US" dirty="0"/>
              <a:t>, ….</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de-DE" dirty="0"/>
          </a:p>
        </p:txBody>
      </p:sp>
      <p:sp>
        <p:nvSpPr>
          <p:cNvPr id="7" name="Rechteck 6"/>
          <p:cNvSpPr/>
          <p:nvPr/>
        </p:nvSpPr>
        <p:spPr>
          <a:xfrm>
            <a:off x="295591" y="1371588"/>
            <a:ext cx="8522587" cy="400110"/>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In magnetic materials that exhibit the </a:t>
            </a:r>
            <a:r>
              <a:rPr lang="en-US" sz="2000" b="1" dirty="0" err="1">
                <a:latin typeface="Calibri" panose="020F0502020204030204" pitchFamily="34" charset="0"/>
                <a:ea typeface="Calibri" panose="020F0502020204030204" pitchFamily="34" charset="0"/>
                <a:cs typeface="Times New Roman" panose="02020603050405020304" pitchFamily="18" charset="0"/>
              </a:rPr>
              <a:t>Dzyaloshinskii</a:t>
            </a:r>
            <a:r>
              <a:rPr lang="en-US" sz="2000" b="1" dirty="0">
                <a:latin typeface="Calibri" panose="020F0502020204030204" pitchFamily="34" charset="0"/>
                <a:ea typeface="Calibri" panose="020F0502020204030204" pitchFamily="34" charset="0"/>
                <a:cs typeface="Times New Roman" panose="02020603050405020304" pitchFamily="18" charset="0"/>
              </a:rPr>
              <a:t>-Moriya</a:t>
            </a:r>
            <a:r>
              <a:rPr lang="en-US" sz="2000" dirty="0">
                <a:latin typeface="Calibri" panose="020F0502020204030204" pitchFamily="34" charset="0"/>
                <a:ea typeface="Calibri" panose="020F0502020204030204" pitchFamily="34" charset="0"/>
                <a:cs typeface="Times New Roman" panose="02020603050405020304" pitchFamily="18" charset="0"/>
              </a:rPr>
              <a:t> Interaction (DMI). </a:t>
            </a:r>
            <a:endParaRPr lang="de-DE" sz="2000" dirty="0"/>
          </a:p>
        </p:txBody>
      </p:sp>
    </p:spTree>
    <p:extLst>
      <p:ext uri="{BB962C8B-B14F-4D97-AF65-F5344CB8AC3E}">
        <p14:creationId xmlns:p14="http://schemas.microsoft.com/office/powerpoint/2010/main" val="3413756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1A03872F-177E-44A2-9EC1-4FE42EEF5F9C}" type="datetime1">
              <a:rPr lang="de-DE" smtClean="0"/>
              <a:pPr/>
              <a:t>30.06.22</a:t>
            </a:fld>
            <a:r>
              <a:rPr lang="de-DE"/>
              <a:t> / </a:t>
            </a:r>
            <a:fld id="{D11982DD-923D-4490-B400-9E6FF9C0DB46}" type="slidenum">
              <a:rPr lang="de-DE" smtClean="0"/>
              <a:pPr/>
              <a:t>39</a:t>
            </a:fld>
            <a:endParaRPr lang="de-DE" dirty="0"/>
          </a:p>
        </p:txBody>
      </p:sp>
      <p:sp>
        <p:nvSpPr>
          <p:cNvPr id="3" name="Titel 2"/>
          <p:cNvSpPr>
            <a:spLocks noGrp="1"/>
          </p:cNvSpPr>
          <p:nvPr>
            <p:ph type="title"/>
          </p:nvPr>
        </p:nvSpPr>
        <p:spPr/>
        <p:txBody>
          <a:bodyPr/>
          <a:lstStyle/>
          <a:p>
            <a:r>
              <a:rPr lang="de-DE" dirty="0" err="1"/>
              <a:t>FeGe</a:t>
            </a:r>
            <a:r>
              <a:rPr lang="de-DE" dirty="0"/>
              <a:t> (B20 </a:t>
            </a:r>
            <a:r>
              <a:rPr lang="de-DE" dirty="0" err="1"/>
              <a:t>compound</a:t>
            </a:r>
            <a:r>
              <a:rPr lang="de-DE" dirty="0"/>
              <a:t>)</a:t>
            </a:r>
          </a:p>
        </p:txBody>
      </p:sp>
      <p:sp>
        <p:nvSpPr>
          <p:cNvPr id="4" name="Textfeld 3"/>
          <p:cNvSpPr txBox="1"/>
          <p:nvPr/>
        </p:nvSpPr>
        <p:spPr>
          <a:xfrm>
            <a:off x="240057" y="901905"/>
            <a:ext cx="7789846" cy="1677139"/>
          </a:xfrm>
          <a:prstGeom prst="rect">
            <a:avLst/>
          </a:prstGeom>
          <a:noFill/>
        </p:spPr>
        <p:txBody>
          <a:bodyPr wrap="none" rtlCol="0" anchor="ctr" anchorCtr="0">
            <a:normAutofit/>
          </a:bodyPr>
          <a:lstStyle/>
          <a:p>
            <a:pPr marL="342900" indent="-342900">
              <a:buFont typeface="Arial" panose="020B0604020202020204" pitchFamily="34" charset="0"/>
              <a:buChar char="•"/>
            </a:pPr>
            <a:r>
              <a:rPr lang="de-DE" sz="2000" dirty="0" err="1"/>
              <a:t>FeGe</a:t>
            </a:r>
            <a:r>
              <a:rPr lang="de-DE" sz="2000" dirty="0"/>
              <a:t> </a:t>
            </a:r>
            <a:r>
              <a:rPr lang="de-DE" sz="2000" dirty="0" err="1"/>
              <a:t>is</a:t>
            </a:r>
            <a:r>
              <a:rPr lang="de-DE" sz="2000" dirty="0"/>
              <a:t> a </a:t>
            </a:r>
            <a:r>
              <a:rPr lang="de-DE" sz="2000" dirty="0" err="1"/>
              <a:t>typical</a:t>
            </a:r>
            <a:r>
              <a:rPr lang="de-DE" sz="2000" dirty="0"/>
              <a:t> </a:t>
            </a:r>
            <a:r>
              <a:rPr lang="de-DE" sz="2000" dirty="0" err="1"/>
              <a:t>helical</a:t>
            </a:r>
            <a:r>
              <a:rPr lang="de-DE" sz="2000" dirty="0"/>
              <a:t> </a:t>
            </a:r>
            <a:r>
              <a:rPr lang="de-DE" sz="2000" dirty="0" err="1"/>
              <a:t>magnet</a:t>
            </a:r>
            <a:r>
              <a:rPr lang="de-DE" sz="2000" dirty="0"/>
              <a:t> </a:t>
            </a:r>
          </a:p>
          <a:p>
            <a:pPr marL="342900" indent="-342900">
              <a:buFont typeface="Arial" panose="020B0604020202020204" pitchFamily="34" charset="0"/>
              <a:buChar char="•"/>
            </a:pPr>
            <a:r>
              <a:rPr lang="de-DE" sz="2000" dirty="0" err="1"/>
              <a:t>Skyrmion</a:t>
            </a:r>
            <a:r>
              <a:rPr lang="de-DE" sz="2000" dirty="0"/>
              <a:t> </a:t>
            </a:r>
            <a:r>
              <a:rPr lang="de-DE" sz="2000" dirty="0" err="1"/>
              <a:t>phase</a:t>
            </a:r>
            <a:r>
              <a:rPr lang="de-DE" sz="2000" dirty="0"/>
              <a:t> </a:t>
            </a:r>
            <a:r>
              <a:rPr lang="de-DE" sz="2000" dirty="0" err="1"/>
              <a:t>near</a:t>
            </a:r>
            <a:r>
              <a:rPr lang="de-DE" sz="2000" dirty="0"/>
              <a:t> </a:t>
            </a:r>
            <a:r>
              <a:rPr lang="de-DE" sz="2000" dirty="0" err="1"/>
              <a:t>room</a:t>
            </a:r>
            <a:r>
              <a:rPr lang="de-DE" sz="2000" dirty="0"/>
              <a:t> </a:t>
            </a:r>
            <a:r>
              <a:rPr lang="de-DE" sz="2000" dirty="0" err="1"/>
              <a:t>temperature</a:t>
            </a:r>
            <a:endParaRPr lang="de-DE" sz="2000" dirty="0"/>
          </a:p>
          <a:p>
            <a:pPr marL="342900" indent="-342900">
              <a:buFont typeface="Arial" panose="020B0604020202020204" pitchFamily="34" charset="0"/>
              <a:buChar char="•"/>
            </a:pPr>
            <a:r>
              <a:rPr lang="de-DE" sz="2000" dirty="0" err="1"/>
              <a:t>Bulk</a:t>
            </a:r>
            <a:r>
              <a:rPr lang="de-DE" sz="2000" dirty="0"/>
              <a:t> </a:t>
            </a:r>
            <a:r>
              <a:rPr lang="de-DE" sz="2000" dirty="0" err="1"/>
              <a:t>FeGe</a:t>
            </a:r>
            <a:r>
              <a:rPr lang="de-DE" sz="2000" dirty="0"/>
              <a:t>:</a:t>
            </a:r>
            <a:br>
              <a:rPr lang="de-DE" sz="2000" dirty="0"/>
            </a:br>
            <a:r>
              <a:rPr lang="de-DE" dirty="0" err="1"/>
              <a:t>exhibits</a:t>
            </a:r>
            <a:r>
              <a:rPr lang="de-DE" dirty="0"/>
              <a:t> a </a:t>
            </a:r>
            <a:r>
              <a:rPr lang="de-DE" dirty="0" err="1"/>
              <a:t>paramagnetic</a:t>
            </a:r>
            <a:r>
              <a:rPr lang="de-DE" dirty="0"/>
              <a:t> </a:t>
            </a:r>
            <a:r>
              <a:rPr lang="de-DE" dirty="0" err="1"/>
              <a:t>to</a:t>
            </a:r>
            <a:r>
              <a:rPr lang="de-DE" dirty="0"/>
              <a:t> </a:t>
            </a:r>
            <a:r>
              <a:rPr lang="de-DE" dirty="0" err="1"/>
              <a:t>helimagnetic</a:t>
            </a:r>
            <a:r>
              <a:rPr lang="de-DE" dirty="0"/>
              <a:t> </a:t>
            </a:r>
            <a:r>
              <a:rPr lang="de-DE" dirty="0" err="1"/>
              <a:t>transition</a:t>
            </a:r>
            <a:br>
              <a:rPr lang="de-DE" dirty="0"/>
            </a:br>
            <a:r>
              <a:rPr lang="de-DE" dirty="0"/>
              <a:t>at a Curie </a:t>
            </a:r>
            <a:r>
              <a:rPr lang="de-DE" dirty="0" err="1"/>
              <a:t>temperature</a:t>
            </a:r>
            <a:r>
              <a:rPr lang="de-DE" dirty="0"/>
              <a:t> </a:t>
            </a:r>
            <a:r>
              <a:rPr lang="de-DE" i="1" dirty="0" err="1"/>
              <a:t>T</a:t>
            </a:r>
            <a:r>
              <a:rPr lang="de-DE" i="1" baseline="-25000" dirty="0" err="1"/>
              <a:t>c</a:t>
            </a:r>
            <a:r>
              <a:rPr lang="de-DE" dirty="0"/>
              <a:t>~ 280 K at </a:t>
            </a:r>
            <a:r>
              <a:rPr lang="de-DE" dirty="0" err="1"/>
              <a:t>zero</a:t>
            </a:r>
            <a:r>
              <a:rPr lang="de-DE" dirty="0"/>
              <a:t> </a:t>
            </a:r>
            <a:r>
              <a:rPr lang="de-DE" dirty="0" err="1"/>
              <a:t>magnetic</a:t>
            </a:r>
            <a:r>
              <a:rPr lang="de-DE" dirty="0"/>
              <a:t> </a:t>
            </a:r>
            <a:r>
              <a:rPr lang="de-DE" dirty="0" err="1"/>
              <a:t>field</a:t>
            </a:r>
            <a:r>
              <a:rPr lang="de-DE" dirty="0"/>
              <a:t> </a:t>
            </a:r>
            <a:r>
              <a:rPr lang="de-DE" baseline="30000" dirty="0"/>
              <a:t>[1].</a:t>
            </a:r>
          </a:p>
        </p:txBody>
      </p:sp>
      <p:sp>
        <p:nvSpPr>
          <p:cNvPr id="5" name="Rechteck 4"/>
          <p:cNvSpPr/>
          <p:nvPr/>
        </p:nvSpPr>
        <p:spPr>
          <a:xfrm>
            <a:off x="930164" y="5767828"/>
            <a:ext cx="7383517" cy="738664"/>
          </a:xfrm>
          <a:prstGeom prst="rect">
            <a:avLst/>
          </a:prstGeom>
        </p:spPr>
        <p:txBody>
          <a:bodyPr wrap="square">
            <a:spAutoFit/>
          </a:bodyPr>
          <a:lstStyle/>
          <a:p>
            <a:endParaRPr lang="de-DE" sz="1400" dirty="0">
              <a:solidFill>
                <a:srgbClr val="000000"/>
              </a:solidFill>
              <a:latin typeface="Times New Roman" panose="02020603050405020304" pitchFamily="18" charset="0"/>
            </a:endParaRPr>
          </a:p>
          <a:p>
            <a:r>
              <a:rPr lang="en-US" sz="1400" dirty="0">
                <a:solidFill>
                  <a:srgbClr val="000000"/>
                </a:solidFill>
                <a:latin typeface="Times New Roman" panose="02020603050405020304" pitchFamily="18" charset="0"/>
              </a:rPr>
              <a:t>[1] Wilhelm H., </a:t>
            </a:r>
            <a:r>
              <a:rPr lang="en-US" sz="1400" i="1" dirty="0">
                <a:solidFill>
                  <a:srgbClr val="000000"/>
                </a:solidFill>
                <a:latin typeface="Times New Roman" panose="02020603050405020304" pitchFamily="18" charset="0"/>
              </a:rPr>
              <a:t>et al</a:t>
            </a:r>
            <a:r>
              <a:rPr lang="en-US" sz="1400" dirty="0">
                <a:solidFill>
                  <a:srgbClr val="000000"/>
                </a:solidFill>
                <a:latin typeface="Times New Roman" panose="02020603050405020304" pitchFamily="18" charset="0"/>
              </a:rPr>
              <a:t>. Precursor phenomena at the magnetic ordering of the cubic </a:t>
            </a:r>
            <a:r>
              <a:rPr lang="en-US" sz="1400" dirty="0" err="1">
                <a:solidFill>
                  <a:srgbClr val="000000"/>
                </a:solidFill>
                <a:latin typeface="Times New Roman" panose="02020603050405020304" pitchFamily="18" charset="0"/>
              </a:rPr>
              <a:t>helimagnet</a:t>
            </a:r>
            <a:r>
              <a:rPr lang="en-US" sz="1400" dirty="0">
                <a:solidFill>
                  <a:srgbClr val="000000"/>
                </a:solidFill>
                <a:latin typeface="Times New Roman" panose="02020603050405020304" pitchFamily="18" charset="0"/>
              </a:rPr>
              <a:t> </a:t>
            </a:r>
            <a:r>
              <a:rPr lang="en-US" sz="1400" dirty="0" err="1">
                <a:solidFill>
                  <a:srgbClr val="000000"/>
                </a:solidFill>
                <a:latin typeface="Times New Roman" panose="02020603050405020304" pitchFamily="18" charset="0"/>
              </a:rPr>
              <a:t>FeGe</a:t>
            </a:r>
            <a:r>
              <a:rPr lang="en-US" sz="1400" dirty="0">
                <a:solidFill>
                  <a:srgbClr val="000000"/>
                </a:solidFill>
                <a:latin typeface="Times New Roman" panose="02020603050405020304" pitchFamily="18" charset="0"/>
              </a:rPr>
              <a:t>. </a:t>
            </a:r>
            <a:r>
              <a:rPr lang="en-US" sz="1400" i="1" dirty="0">
                <a:solidFill>
                  <a:srgbClr val="000000"/>
                </a:solidFill>
                <a:latin typeface="Times New Roman" panose="02020603050405020304" pitchFamily="18" charset="0"/>
              </a:rPr>
              <a:t>Phys. Rev. Lett. </a:t>
            </a:r>
            <a:r>
              <a:rPr lang="en-US" sz="1400" b="1" dirty="0">
                <a:solidFill>
                  <a:srgbClr val="000000"/>
                </a:solidFill>
                <a:latin typeface="Times New Roman" panose="02020603050405020304" pitchFamily="18" charset="0"/>
              </a:rPr>
              <a:t>107</a:t>
            </a:r>
            <a:r>
              <a:rPr lang="en-US" sz="1400" dirty="0">
                <a:solidFill>
                  <a:srgbClr val="000000"/>
                </a:solidFill>
                <a:latin typeface="Times New Roman" panose="02020603050405020304" pitchFamily="18" charset="0"/>
              </a:rPr>
              <a:t>, 127203 (2011) </a:t>
            </a:r>
          </a:p>
        </p:txBody>
      </p:sp>
      <p:pic>
        <p:nvPicPr>
          <p:cNvPr id="7" name="Grafik 6"/>
          <p:cNvPicPr>
            <a:picLocks noChangeAspect="1"/>
          </p:cNvPicPr>
          <p:nvPr/>
        </p:nvPicPr>
        <p:blipFill>
          <a:blip r:embed="rId2"/>
          <a:stretch>
            <a:fillRect/>
          </a:stretch>
        </p:blipFill>
        <p:spPr>
          <a:xfrm>
            <a:off x="378371" y="2730392"/>
            <a:ext cx="5137657" cy="3123870"/>
          </a:xfrm>
          <a:prstGeom prst="rect">
            <a:avLst/>
          </a:prstGeom>
        </p:spPr>
      </p:pic>
      <p:pic>
        <p:nvPicPr>
          <p:cNvPr id="8" name="Grafik 7"/>
          <p:cNvPicPr>
            <a:picLocks noChangeAspect="1"/>
          </p:cNvPicPr>
          <p:nvPr/>
        </p:nvPicPr>
        <p:blipFill>
          <a:blip r:embed="rId3"/>
          <a:stretch>
            <a:fillRect/>
          </a:stretch>
        </p:blipFill>
        <p:spPr>
          <a:xfrm>
            <a:off x="5516028" y="5258930"/>
            <a:ext cx="2476650" cy="595332"/>
          </a:xfrm>
          <a:prstGeom prst="rect">
            <a:avLst/>
          </a:prstGeom>
          <a:ln>
            <a:solidFill>
              <a:srgbClr val="3F80CD"/>
            </a:solidFill>
          </a:ln>
        </p:spPr>
      </p:pic>
      <p:pic>
        <p:nvPicPr>
          <p:cNvPr id="9" name="Grafik 8"/>
          <p:cNvPicPr>
            <a:picLocks noChangeAspect="1"/>
          </p:cNvPicPr>
          <p:nvPr/>
        </p:nvPicPr>
        <p:blipFill>
          <a:blip r:embed="rId4"/>
          <a:stretch>
            <a:fillRect/>
          </a:stretch>
        </p:blipFill>
        <p:spPr>
          <a:xfrm rot="5400000">
            <a:off x="2187912" y="2940857"/>
            <a:ext cx="653665" cy="1949383"/>
          </a:xfrm>
          <a:prstGeom prst="rect">
            <a:avLst/>
          </a:prstGeom>
        </p:spPr>
      </p:pic>
      <p:pic>
        <p:nvPicPr>
          <p:cNvPr id="10" name="Grafik 9"/>
          <p:cNvPicPr>
            <a:picLocks noChangeAspect="1"/>
          </p:cNvPicPr>
          <p:nvPr/>
        </p:nvPicPr>
        <p:blipFill>
          <a:blip r:embed="rId5"/>
          <a:stretch>
            <a:fillRect/>
          </a:stretch>
        </p:blipFill>
        <p:spPr>
          <a:xfrm>
            <a:off x="5854573" y="4112179"/>
            <a:ext cx="1963323" cy="1033298"/>
          </a:xfrm>
          <a:prstGeom prst="rect">
            <a:avLst/>
          </a:prstGeom>
          <a:ln>
            <a:solidFill>
              <a:srgbClr val="FF0000"/>
            </a:solidFill>
          </a:ln>
        </p:spPr>
      </p:pic>
      <p:cxnSp>
        <p:nvCxnSpPr>
          <p:cNvPr id="12" name="Gerade Verbindung mit Pfeil 11"/>
          <p:cNvCxnSpPr>
            <a:endCxn id="10" idx="1"/>
          </p:cNvCxnSpPr>
          <p:nvPr/>
        </p:nvCxnSpPr>
        <p:spPr>
          <a:xfrm flipV="1">
            <a:off x="5139559" y="4628828"/>
            <a:ext cx="715014" cy="1954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Gerader Verbinder 13"/>
          <p:cNvCxnSpPr/>
          <p:nvPr/>
        </p:nvCxnSpPr>
        <p:spPr>
          <a:xfrm>
            <a:off x="3773214" y="5048776"/>
            <a:ext cx="1723852" cy="613350"/>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hteck 5"/>
          <p:cNvSpPr/>
          <p:nvPr/>
        </p:nvSpPr>
        <p:spPr>
          <a:xfrm>
            <a:off x="378371" y="5334097"/>
            <a:ext cx="2532995" cy="523220"/>
          </a:xfrm>
          <a:prstGeom prst="rect">
            <a:avLst/>
          </a:prstGeom>
        </p:spPr>
        <p:txBody>
          <a:bodyPr wrap="square">
            <a:spAutoFit/>
          </a:bodyPr>
          <a:lstStyle/>
          <a:p>
            <a:endParaRPr lang="de-DE" sz="1400" dirty="0">
              <a:solidFill>
                <a:srgbClr val="000000"/>
              </a:solidFill>
              <a:latin typeface="Times New Roman" panose="02020603050405020304" pitchFamily="18" charset="0"/>
            </a:endParaRPr>
          </a:p>
          <a:p>
            <a:r>
              <a:rPr lang="de-DE" sz="1400" dirty="0">
                <a:solidFill>
                  <a:srgbClr val="000000"/>
                </a:solidFill>
                <a:latin typeface="Times New Roman" panose="02020603050405020304" pitchFamily="18" charset="0"/>
              </a:rPr>
              <a:t>© </a:t>
            </a:r>
            <a:r>
              <a:rPr lang="de-DE" sz="1400" i="1" dirty="0" err="1">
                <a:solidFill>
                  <a:srgbClr val="000000"/>
                </a:solidFill>
                <a:latin typeface="Times New Roman" panose="02020603050405020304" pitchFamily="18" charset="0"/>
              </a:rPr>
              <a:t>Haifeng</a:t>
            </a:r>
            <a:r>
              <a:rPr lang="de-DE" sz="1400" i="1" dirty="0">
                <a:solidFill>
                  <a:srgbClr val="000000"/>
                </a:solidFill>
                <a:latin typeface="Times New Roman" panose="02020603050405020304" pitchFamily="18" charset="0"/>
              </a:rPr>
              <a:t> Du et al. (</a:t>
            </a:r>
            <a:r>
              <a:rPr lang="de-DE" sz="1400" i="1" dirty="0" err="1">
                <a:solidFill>
                  <a:srgbClr val="000000"/>
                </a:solidFill>
                <a:latin typeface="Times New Roman" panose="02020603050405020304" pitchFamily="18" charset="0"/>
              </a:rPr>
              <a:t>preprint</a:t>
            </a:r>
            <a:r>
              <a:rPr lang="de-DE" sz="1400" i="1" dirty="0">
                <a:solidFill>
                  <a:srgbClr val="000000"/>
                </a:solidFill>
                <a:latin typeface="Times New Roman" panose="02020603050405020304" pitchFamily="18" charset="0"/>
              </a:rPr>
              <a:t>)</a:t>
            </a:r>
            <a:endParaRPr lang="de-DE" sz="1400" dirty="0"/>
          </a:p>
        </p:txBody>
      </p:sp>
    </p:spTree>
    <p:extLst>
      <p:ext uri="{BB962C8B-B14F-4D97-AF65-F5344CB8AC3E}">
        <p14:creationId xmlns:p14="http://schemas.microsoft.com/office/powerpoint/2010/main" val="74719161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bwMode="auto">
          <a:xfrm>
            <a:off x="483025" y="156193"/>
            <a:ext cx="7045569" cy="638908"/>
          </a:xfrm>
          <a:noFill/>
          <a:ln>
            <a:miter lim="800000"/>
            <a:headEnd/>
            <a:tailEnd/>
          </a:ln>
        </p:spPr>
        <p:txBody>
          <a:bodyPr vert="horz" wrap="square" lIns="84406" tIns="42203" rIns="84406" bIns="42203" numCol="1" rtlCol="0" anchor="t" anchorCtr="0" compatLnSpc="1">
            <a:prstTxWarp prst="textNoShape">
              <a:avLst/>
            </a:prstTxWarp>
            <a:normAutofit/>
          </a:bodyPr>
          <a:lstStyle/>
          <a:p>
            <a:r>
              <a:rPr lang="de-DE" dirty="0" err="1"/>
              <a:t>future</a:t>
            </a:r>
            <a:r>
              <a:rPr lang="de-DE" dirty="0"/>
              <a:t> …</a:t>
            </a:r>
          </a:p>
        </p:txBody>
      </p:sp>
      <p:pic>
        <p:nvPicPr>
          <p:cNvPr id="571400" name="Picture 8" descr="j0285698"/>
          <p:cNvPicPr>
            <a:picLocks noChangeAspect="1" noChangeArrowheads="1"/>
          </p:cNvPicPr>
          <p:nvPr/>
        </p:nvPicPr>
        <p:blipFill>
          <a:blip r:embed="rId2" cstate="print"/>
          <a:srcRect/>
          <a:stretch>
            <a:fillRect/>
          </a:stretch>
        </p:blipFill>
        <p:spPr bwMode="auto">
          <a:xfrm>
            <a:off x="2453293" y="1311621"/>
            <a:ext cx="4722058" cy="4657810"/>
          </a:xfrm>
          <a:prstGeom prst="rect">
            <a:avLst/>
          </a:prstGeom>
          <a:noFill/>
          <a:ln w="9525">
            <a:noFill/>
            <a:miter lim="800000"/>
            <a:headEnd/>
            <a:tailEnd/>
          </a:ln>
        </p:spPr>
      </p:pic>
      <p:grpSp>
        <p:nvGrpSpPr>
          <p:cNvPr id="7" name="Gruppieren 6"/>
          <p:cNvGrpSpPr/>
          <p:nvPr/>
        </p:nvGrpSpPr>
        <p:grpSpPr>
          <a:xfrm>
            <a:off x="5077609" y="3645881"/>
            <a:ext cx="2189722" cy="710966"/>
            <a:chOff x="5077609" y="3645881"/>
            <a:chExt cx="2189722" cy="710966"/>
          </a:xfrm>
        </p:grpSpPr>
        <p:sp>
          <p:nvSpPr>
            <p:cNvPr id="9222" name="Text Box 12"/>
            <p:cNvSpPr txBox="1">
              <a:spLocks noChangeArrowheads="1"/>
            </p:cNvSpPr>
            <p:nvPr/>
          </p:nvSpPr>
          <p:spPr bwMode="auto">
            <a:xfrm>
              <a:off x="5680037" y="3645881"/>
              <a:ext cx="1587294" cy="461665"/>
            </a:xfrm>
            <a:prstGeom prst="rect">
              <a:avLst/>
            </a:prstGeom>
            <a:noFill/>
            <a:ln w="9525">
              <a:noFill/>
              <a:miter lim="800000"/>
              <a:headEnd/>
              <a:tailEnd/>
            </a:ln>
          </p:spPr>
          <p:txBody>
            <a:bodyPr wrap="none">
              <a:spAutoFit/>
            </a:bodyPr>
            <a:lstStyle/>
            <a:p>
              <a:r>
                <a:rPr lang="de-DE" sz="2400" b="1" dirty="0">
                  <a:solidFill>
                    <a:srgbClr val="FF0000"/>
                  </a:solidFill>
                </a:rPr>
                <a:t>OUTCH…</a:t>
              </a:r>
            </a:p>
          </p:txBody>
        </p:sp>
        <p:sp>
          <p:nvSpPr>
            <p:cNvPr id="3" name="Explosion 2 2"/>
            <p:cNvSpPr/>
            <p:nvPr/>
          </p:nvSpPr>
          <p:spPr>
            <a:xfrm>
              <a:off x="5077609" y="3780376"/>
              <a:ext cx="602428" cy="576471"/>
            </a:xfrm>
            <a:prstGeom prst="irregularSeal2">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6" name="Gruppieren 5"/>
          <p:cNvGrpSpPr/>
          <p:nvPr/>
        </p:nvGrpSpPr>
        <p:grpSpPr>
          <a:xfrm>
            <a:off x="1850315" y="2799612"/>
            <a:ext cx="3227293" cy="1272990"/>
            <a:chOff x="1850315" y="2799612"/>
            <a:chExt cx="3227293" cy="1272990"/>
          </a:xfrm>
        </p:grpSpPr>
        <p:pic>
          <p:nvPicPr>
            <p:cNvPr id="221186" name="Picture 2" descr="Touch screen of a mobile phone Free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13268" t="39985" r="4462" b="5168"/>
            <a:stretch/>
          </p:blipFill>
          <p:spPr bwMode="auto">
            <a:xfrm>
              <a:off x="2725649" y="3219161"/>
              <a:ext cx="1280160" cy="853440"/>
            </a:xfrm>
            <a:prstGeom prst="rect">
              <a:avLst/>
            </a:prstGeom>
            <a:noFill/>
            <a:extLst>
              <a:ext uri="{909E8E84-426E-40DD-AFC4-6F175D3DCCD1}">
                <a14:hiddenFill xmlns:a14="http://schemas.microsoft.com/office/drawing/2010/main">
                  <a:solidFill>
                    <a:srgbClr val="FFFFFF"/>
                  </a:solidFill>
                </a14:hiddenFill>
              </a:ext>
            </a:extLst>
          </p:spPr>
        </p:pic>
        <p:sp>
          <p:nvSpPr>
            <p:cNvPr id="4" name="Gewitterblitz 3"/>
            <p:cNvSpPr/>
            <p:nvPr/>
          </p:nvSpPr>
          <p:spPr>
            <a:xfrm>
              <a:off x="3977499" y="3714488"/>
              <a:ext cx="1100109" cy="358114"/>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850315" y="2799612"/>
              <a:ext cx="2054712" cy="546015"/>
            </a:xfrm>
            <a:prstGeom prst="rect">
              <a:avLst/>
            </a:prstGeom>
            <a:noFill/>
          </p:spPr>
          <p:txBody>
            <a:bodyPr wrap="none" rtlCol="0" anchor="ctr" anchorCtr="0">
              <a:normAutofit/>
            </a:bodyPr>
            <a:lstStyle/>
            <a:p>
              <a:pPr algn="l"/>
              <a:r>
                <a:rPr lang="de-DE" sz="1600" dirty="0">
                  <a:solidFill>
                    <a:srgbClr val="004C93"/>
                  </a:solidFill>
                </a:rPr>
                <a:t>„</a:t>
              </a:r>
              <a:r>
                <a:rPr lang="de-DE" sz="1600" dirty="0" err="1">
                  <a:solidFill>
                    <a:srgbClr val="004C93"/>
                  </a:solidFill>
                </a:rPr>
                <a:t>Smag</a:t>
              </a:r>
              <a:r>
                <a:rPr lang="de-DE" sz="1600" dirty="0">
                  <a:solidFill>
                    <a:srgbClr val="004C93"/>
                  </a:solidFill>
                </a:rPr>
                <a:t>“ Phone APP</a:t>
              </a:r>
            </a:p>
          </p:txBody>
        </p:sp>
      </p:grpSp>
    </p:spTree>
    <p:extLst>
      <p:ext uri="{BB962C8B-B14F-4D97-AF65-F5344CB8AC3E}">
        <p14:creationId xmlns:p14="http://schemas.microsoft.com/office/powerpoint/2010/main" val="401822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10" presetClass="exit" presetSubtype="0" fill="hold" nodeType="withEffect">
                                  <p:stCondLst>
                                    <p:cond delay="1500"/>
                                  </p:stCondLst>
                                  <p:childTnLst>
                                    <p:animEffect transition="out" filter="fade">
                                      <p:cBhvr>
                                        <p:cTn id="15" dur="3000"/>
                                        <p:tgtEl>
                                          <p:spTgt spid="7"/>
                                        </p:tgtEl>
                                      </p:cBhvr>
                                    </p:animEffect>
                                    <p:set>
                                      <p:cBhvr>
                                        <p:cTn id="16" dur="1" fill="hold">
                                          <p:stCondLst>
                                            <p:cond delay="2999"/>
                                          </p:stCondLst>
                                        </p:cTn>
                                        <p:tgtEl>
                                          <p:spTgt spid="7"/>
                                        </p:tgtEl>
                                        <p:attrNameLst>
                                          <p:attrName>style.visibility</p:attrName>
                                        </p:attrNameLst>
                                      </p:cBhvr>
                                      <p:to>
                                        <p:strVal val="hidden"/>
                                      </p:to>
                                    </p:set>
                                  </p:childTnLst>
                                  <p:subTnLst>
                                    <p:set>
                                      <p:cBhvr override="childStyle">
                                        <p:cTn dur="1" fill="hold" display="0" masterRel="sameClick" afterEffect="1">
                                          <p:stCondLst>
                                            <p:cond evt="end" delay="0">
                                              <p:tn val="14"/>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1A03872F-177E-44A2-9EC1-4FE42EEF5F9C}" type="datetime1">
              <a:rPr lang="de-DE" smtClean="0"/>
              <a:pPr/>
              <a:t>30.06.22</a:t>
            </a:fld>
            <a:r>
              <a:rPr lang="de-DE"/>
              <a:t> / </a:t>
            </a:r>
            <a:fld id="{D11982DD-923D-4490-B400-9E6FF9C0DB46}" type="slidenum">
              <a:rPr lang="de-DE" smtClean="0"/>
              <a:pPr/>
              <a:t>40</a:t>
            </a:fld>
            <a:endParaRPr lang="de-DE" dirty="0"/>
          </a:p>
        </p:txBody>
      </p:sp>
      <p:sp>
        <p:nvSpPr>
          <p:cNvPr id="3" name="Titel 2"/>
          <p:cNvSpPr>
            <a:spLocks noGrp="1"/>
          </p:cNvSpPr>
          <p:nvPr>
            <p:ph type="title"/>
          </p:nvPr>
        </p:nvSpPr>
        <p:spPr/>
        <p:txBody>
          <a:bodyPr/>
          <a:lstStyle/>
          <a:p>
            <a:r>
              <a:rPr lang="de-DE" dirty="0"/>
              <a:t>Off-Axis </a:t>
            </a:r>
            <a:r>
              <a:rPr lang="de-DE" dirty="0" err="1"/>
              <a:t>Electron</a:t>
            </a:r>
            <a:r>
              <a:rPr lang="de-DE" dirty="0"/>
              <a:t> </a:t>
            </a:r>
            <a:r>
              <a:rPr lang="de-DE" dirty="0" err="1"/>
              <a:t>Holography</a:t>
            </a:r>
            <a:r>
              <a:rPr lang="de-DE" dirty="0"/>
              <a:t> in TEM</a:t>
            </a:r>
          </a:p>
        </p:txBody>
      </p:sp>
      <p:grpSp>
        <p:nvGrpSpPr>
          <p:cNvPr id="6" name="Group 9"/>
          <p:cNvGrpSpPr/>
          <p:nvPr/>
        </p:nvGrpSpPr>
        <p:grpSpPr>
          <a:xfrm>
            <a:off x="5704544" y="4164116"/>
            <a:ext cx="3287056" cy="2389084"/>
            <a:chOff x="5704544" y="4164116"/>
            <a:chExt cx="3287056" cy="2389084"/>
          </a:xfrm>
        </p:grpSpPr>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4544" y="4489704"/>
              <a:ext cx="3287056" cy="1606296"/>
            </a:xfrm>
            <a:prstGeom prst="rect">
              <a:avLst/>
            </a:prstGeom>
          </p:spPr>
        </p:pic>
        <p:sp>
          <p:nvSpPr>
            <p:cNvPr id="8" name="Rechteck 7"/>
            <p:cNvSpPr/>
            <p:nvPr/>
          </p:nvSpPr>
          <p:spPr>
            <a:xfrm>
              <a:off x="6017669" y="6091535"/>
              <a:ext cx="2669131" cy="461665"/>
            </a:xfrm>
            <a:prstGeom prst="rect">
              <a:avLst/>
            </a:prstGeom>
          </p:spPr>
          <p:txBody>
            <a:bodyPr wrap="square">
              <a:spAutoFit/>
            </a:bodyPr>
            <a:lstStyle/>
            <a:p>
              <a:r>
                <a:rPr lang="en-US" sz="1200" dirty="0" err="1">
                  <a:latin typeface="Times New Roman"/>
                  <a:cs typeface="Times New Roman"/>
                </a:rPr>
                <a:t>Dunin-Borkowski</a:t>
              </a:r>
              <a:r>
                <a:rPr lang="en-US" sz="1200" dirty="0">
                  <a:latin typeface="Times New Roman"/>
                  <a:cs typeface="Times New Roman"/>
                </a:rPr>
                <a:t>, R. E. et al. </a:t>
              </a:r>
            </a:p>
            <a:p>
              <a:r>
                <a:rPr lang="en-US" sz="1200" dirty="0" err="1">
                  <a:latin typeface="Times New Roman"/>
                  <a:cs typeface="Times New Roman"/>
                </a:rPr>
                <a:t>Microsc</a:t>
              </a:r>
              <a:r>
                <a:rPr lang="en-US" sz="1200" dirty="0">
                  <a:latin typeface="Times New Roman"/>
                  <a:cs typeface="Times New Roman"/>
                </a:rPr>
                <a:t>. Res. Tech. </a:t>
              </a:r>
              <a:r>
                <a:rPr lang="en-US" sz="1200" b="1" dirty="0">
                  <a:latin typeface="Times New Roman"/>
                  <a:cs typeface="Times New Roman"/>
                </a:rPr>
                <a:t>64</a:t>
              </a:r>
              <a:r>
                <a:rPr lang="en-US" sz="1200" dirty="0">
                  <a:latin typeface="Times New Roman"/>
                  <a:cs typeface="Times New Roman"/>
                </a:rPr>
                <a:t>,(2004) 390</a:t>
              </a:r>
            </a:p>
          </p:txBody>
        </p:sp>
        <p:sp>
          <p:nvSpPr>
            <p:cNvPr id="9" name="Textfeld 8"/>
            <p:cNvSpPr txBox="1"/>
            <p:nvPr/>
          </p:nvSpPr>
          <p:spPr>
            <a:xfrm>
              <a:off x="5874399" y="4164116"/>
              <a:ext cx="2812401" cy="307777"/>
            </a:xfrm>
            <a:prstGeom prst="rect">
              <a:avLst/>
            </a:prstGeom>
            <a:noFill/>
          </p:spPr>
          <p:txBody>
            <a:bodyPr wrap="none" rtlCol="0">
              <a:spAutoFit/>
            </a:bodyPr>
            <a:lstStyle/>
            <a:p>
              <a:r>
                <a:rPr lang="en-US" sz="1400" dirty="0">
                  <a:latin typeface="Times New Roman"/>
                  <a:cs typeface="Times New Roman"/>
                </a:rPr>
                <a:t>Magnetic induction field of Co rings</a:t>
              </a:r>
            </a:p>
          </p:txBody>
        </p:sp>
      </p:grpSp>
      <p:grpSp>
        <p:nvGrpSpPr>
          <p:cNvPr id="10" name="Group 18"/>
          <p:cNvGrpSpPr/>
          <p:nvPr/>
        </p:nvGrpSpPr>
        <p:grpSpPr>
          <a:xfrm>
            <a:off x="112800" y="878113"/>
            <a:ext cx="5983200" cy="2160000"/>
            <a:chOff x="76200" y="762000"/>
            <a:chExt cx="5983200" cy="2160000"/>
          </a:xfrm>
        </p:grpSpPr>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762000"/>
              <a:ext cx="3240000" cy="2160000"/>
            </a:xfrm>
            <a:prstGeom prst="rect">
              <a:avLst/>
            </a:prstGeom>
          </p:spPr>
        </p:pic>
        <p:sp>
          <p:nvSpPr>
            <p:cNvPr id="12" name="Rechteck 1"/>
            <p:cNvSpPr/>
            <p:nvPr/>
          </p:nvSpPr>
          <p:spPr>
            <a:xfrm>
              <a:off x="76200" y="977205"/>
              <a:ext cx="2819400" cy="1815882"/>
            </a:xfrm>
            <a:prstGeom prst="rect">
              <a:avLst/>
            </a:prstGeom>
          </p:spPr>
          <p:txBody>
            <a:bodyPr wrap="square">
              <a:spAutoFit/>
            </a:bodyPr>
            <a:lstStyle/>
            <a:p>
              <a:r>
                <a:rPr lang="en-US" sz="1600" b="1" dirty="0" err="1">
                  <a:latin typeface="Times New Roman"/>
                  <a:cs typeface="Times New Roman"/>
                </a:rPr>
                <a:t>Aharonov</a:t>
              </a:r>
              <a:r>
                <a:rPr lang="en-US" sz="1600" b="1" dirty="0">
                  <a:latin typeface="Times New Roman"/>
                  <a:cs typeface="Times New Roman"/>
                </a:rPr>
                <a:t>–</a:t>
              </a:r>
              <a:r>
                <a:rPr lang="en-US" sz="1600" b="1" dirty="0" err="1">
                  <a:latin typeface="Times New Roman"/>
                  <a:cs typeface="Times New Roman"/>
                </a:rPr>
                <a:t>Bohm</a:t>
              </a:r>
              <a:r>
                <a:rPr lang="en-US" sz="1600" b="1" dirty="0">
                  <a:latin typeface="Times New Roman"/>
                  <a:cs typeface="Times New Roman"/>
                </a:rPr>
                <a:t> effect</a:t>
              </a:r>
              <a:endParaRPr lang="en-US" sz="1600" dirty="0">
                <a:latin typeface="Times New Roman"/>
                <a:cs typeface="Times New Roman"/>
              </a:endParaRPr>
            </a:p>
            <a:p>
              <a:r>
                <a:rPr lang="en-US" sz="1600" dirty="0">
                  <a:latin typeface="Times New Roman"/>
                  <a:cs typeface="Times New Roman"/>
                </a:rPr>
                <a:t> An electrically charged particle is affected by electromagnetic field (</a:t>
              </a:r>
              <a:r>
                <a:rPr lang="en-US" sz="1600" b="1" dirty="0">
                  <a:latin typeface="Times New Roman"/>
                  <a:cs typeface="Times New Roman"/>
                </a:rPr>
                <a:t>E</a:t>
              </a:r>
              <a:r>
                <a:rPr lang="en-US" sz="1600" dirty="0">
                  <a:latin typeface="Times New Roman"/>
                  <a:cs typeface="Times New Roman"/>
                </a:rPr>
                <a:t>, </a:t>
              </a:r>
              <a:r>
                <a:rPr lang="en-US" sz="1600" b="1" dirty="0">
                  <a:latin typeface="Times New Roman"/>
                  <a:cs typeface="Times New Roman"/>
                </a:rPr>
                <a:t>B</a:t>
              </a:r>
              <a:r>
                <a:rPr lang="en-US" sz="1600" dirty="0">
                  <a:latin typeface="Times New Roman"/>
                  <a:cs typeface="Times New Roman"/>
                </a:rPr>
                <a:t>). The interaction of the electromagnetic potential with the charged particle's wave-function.</a:t>
              </a:r>
            </a:p>
          </p:txBody>
        </p:sp>
      </p:grpSp>
      <p:grpSp>
        <p:nvGrpSpPr>
          <p:cNvPr id="13" name="Group 11"/>
          <p:cNvGrpSpPr/>
          <p:nvPr/>
        </p:nvGrpSpPr>
        <p:grpSpPr>
          <a:xfrm>
            <a:off x="6096000" y="990600"/>
            <a:ext cx="2819400" cy="3025712"/>
            <a:chOff x="5943600" y="990600"/>
            <a:chExt cx="2819400" cy="3025712"/>
          </a:xfrm>
        </p:grpSpPr>
        <p:sp>
          <p:nvSpPr>
            <p:cNvPr id="14" name="Rectangle 7"/>
            <p:cNvSpPr/>
            <p:nvPr/>
          </p:nvSpPr>
          <p:spPr>
            <a:xfrm>
              <a:off x="5943600" y="990600"/>
              <a:ext cx="2819400" cy="523220"/>
            </a:xfrm>
            <a:prstGeom prst="rect">
              <a:avLst/>
            </a:prstGeom>
          </p:spPr>
          <p:txBody>
            <a:bodyPr wrap="square">
              <a:spAutoFit/>
            </a:bodyPr>
            <a:lstStyle/>
            <a:p>
              <a:pPr algn="just"/>
              <a:r>
                <a:rPr lang="en-US" sz="1400" i="1" dirty="0">
                  <a:latin typeface="Times New Roman" charset="0"/>
                  <a:cs typeface="Times New Roman" charset="0"/>
                </a:rPr>
                <a:t>In-situ </a:t>
              </a:r>
              <a:r>
                <a:rPr lang="en-US" sz="1400" dirty="0">
                  <a:latin typeface="Times New Roman" charset="0"/>
                  <a:cs typeface="Times New Roman" charset="0"/>
                </a:rPr>
                <a:t>magnetization using the field of objective lens and specimen tilt</a:t>
              </a:r>
            </a:p>
          </p:txBody>
        </p:sp>
        <p:pic>
          <p:nvPicPr>
            <p:cNvPr id="15" name="Picture 8" descr="Screen Shot 2015-05-18 at 07.11.3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540565"/>
              <a:ext cx="2160000" cy="2475747"/>
            </a:xfrm>
            <a:prstGeom prst="rect">
              <a:avLst/>
            </a:prstGeom>
          </p:spPr>
        </p:pic>
      </p:grpSp>
      <p:grpSp>
        <p:nvGrpSpPr>
          <p:cNvPr id="16" name="Group 17"/>
          <p:cNvGrpSpPr/>
          <p:nvPr/>
        </p:nvGrpSpPr>
        <p:grpSpPr>
          <a:xfrm>
            <a:off x="408970" y="3093490"/>
            <a:ext cx="4037429" cy="3585123"/>
            <a:chOff x="990600" y="3124942"/>
            <a:chExt cx="4037429" cy="3585123"/>
          </a:xfrm>
        </p:grpSpPr>
        <p:pic>
          <p:nvPicPr>
            <p:cNvPr id="17" name="Picture 15" descr="fig_schematic_setu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3124942"/>
              <a:ext cx="3960000" cy="3123458"/>
            </a:xfrm>
            <a:prstGeom prst="rect">
              <a:avLst/>
            </a:prstGeom>
          </p:spPr>
        </p:pic>
        <p:sp>
          <p:nvSpPr>
            <p:cNvPr id="18" name="TextBox 16"/>
            <p:cNvSpPr txBox="1"/>
            <p:nvPr/>
          </p:nvSpPr>
          <p:spPr>
            <a:xfrm>
              <a:off x="1344580" y="6248400"/>
              <a:ext cx="1290513" cy="461665"/>
            </a:xfrm>
            <a:prstGeom prst="rect">
              <a:avLst/>
            </a:prstGeom>
            <a:noFill/>
          </p:spPr>
          <p:txBody>
            <a:bodyPr wrap="none" rtlCol="0">
              <a:spAutoFit/>
            </a:bodyPr>
            <a:lstStyle/>
            <a:p>
              <a:r>
                <a:rPr lang="en-US" sz="1200" dirty="0">
                  <a:latin typeface="Times New Roman"/>
                  <a:cs typeface="Times New Roman"/>
                </a:rPr>
                <a:t>Titan 60-300 </a:t>
              </a:r>
              <a:r>
                <a:rPr lang="en-US" sz="1200" dirty="0" err="1">
                  <a:latin typeface="Times New Roman"/>
                  <a:cs typeface="Times New Roman"/>
                </a:rPr>
                <a:t>holo</a:t>
              </a:r>
              <a:endParaRPr lang="en-US" sz="1200" dirty="0">
                <a:latin typeface="Times New Roman"/>
                <a:cs typeface="Times New Roman"/>
              </a:endParaRPr>
            </a:p>
            <a:p>
              <a:r>
                <a:rPr lang="en-US" sz="1200" dirty="0">
                  <a:latin typeface="Times New Roman"/>
                  <a:cs typeface="Times New Roman"/>
                </a:rPr>
                <a:t>@ER-C, </a:t>
              </a:r>
              <a:r>
                <a:rPr lang="en-US" sz="1200" dirty="0" err="1">
                  <a:latin typeface="Times New Roman"/>
                  <a:cs typeface="Times New Roman"/>
                </a:rPr>
                <a:t>Jülich</a:t>
              </a:r>
              <a:endParaRPr lang="en-US" sz="1200" dirty="0">
                <a:latin typeface="Times New Roman"/>
                <a:cs typeface="Times New Roman"/>
              </a:endParaRPr>
            </a:p>
          </p:txBody>
        </p:sp>
        <p:sp>
          <p:nvSpPr>
            <p:cNvPr id="19" name="TextBox 31"/>
            <p:cNvSpPr txBox="1"/>
            <p:nvPr/>
          </p:nvSpPr>
          <p:spPr>
            <a:xfrm>
              <a:off x="3048000" y="6248400"/>
              <a:ext cx="1980029" cy="461665"/>
            </a:xfrm>
            <a:prstGeom prst="rect">
              <a:avLst/>
            </a:prstGeom>
            <a:noFill/>
          </p:spPr>
          <p:txBody>
            <a:bodyPr wrap="none" rtlCol="0">
              <a:spAutoFit/>
            </a:bodyPr>
            <a:lstStyle/>
            <a:p>
              <a:r>
                <a:rPr lang="en-US" sz="1200" dirty="0">
                  <a:latin typeface="Times New Roman"/>
                  <a:cs typeface="Times New Roman"/>
                </a:rPr>
                <a:t>Schematic representation of </a:t>
              </a:r>
            </a:p>
            <a:p>
              <a:r>
                <a:rPr lang="en-US" sz="1200" dirty="0">
                  <a:latin typeface="Times New Roman"/>
                  <a:cs typeface="Times New Roman"/>
                </a:rPr>
                <a:t>off-axis electron holography</a:t>
              </a:r>
            </a:p>
          </p:txBody>
        </p:sp>
      </p:grpSp>
    </p:spTree>
    <p:extLst>
      <p:ext uri="{BB962C8B-B14F-4D97-AF65-F5344CB8AC3E}">
        <p14:creationId xmlns:p14="http://schemas.microsoft.com/office/powerpoint/2010/main" val="10110505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1A03872F-177E-44A2-9EC1-4FE42EEF5F9C}" type="datetime1">
              <a:rPr lang="de-DE" smtClean="0"/>
              <a:pPr/>
              <a:t>30.06.22</a:t>
            </a:fld>
            <a:r>
              <a:rPr lang="de-DE"/>
              <a:t> / </a:t>
            </a:r>
            <a:fld id="{D11982DD-923D-4490-B400-9E6FF9C0DB46}" type="slidenum">
              <a:rPr lang="de-DE" smtClean="0"/>
              <a:pPr/>
              <a:t>41</a:t>
            </a:fld>
            <a:endParaRPr lang="de-DE" dirty="0"/>
          </a:p>
        </p:txBody>
      </p:sp>
      <p:sp>
        <p:nvSpPr>
          <p:cNvPr id="3" name="Titel 2"/>
          <p:cNvSpPr>
            <a:spLocks noGrp="1"/>
          </p:cNvSpPr>
          <p:nvPr>
            <p:ph type="title"/>
          </p:nvPr>
        </p:nvSpPr>
        <p:spPr/>
        <p:txBody>
          <a:bodyPr/>
          <a:lstStyle/>
          <a:p>
            <a:r>
              <a:rPr lang="de-DE" dirty="0" err="1"/>
              <a:t>FeGe</a:t>
            </a:r>
            <a:r>
              <a:rPr lang="de-DE" dirty="0"/>
              <a:t> </a:t>
            </a:r>
            <a:r>
              <a:rPr lang="de-DE" dirty="0" err="1"/>
              <a:t>Lamella</a:t>
            </a:r>
            <a:r>
              <a:rPr lang="de-DE" dirty="0"/>
              <a:t>: Field </a:t>
            </a:r>
            <a:r>
              <a:rPr lang="de-DE" dirty="0" err="1"/>
              <a:t>dependence</a:t>
            </a:r>
            <a:r>
              <a:rPr lang="de-DE" dirty="0"/>
              <a:t> @ 95 K</a:t>
            </a:r>
          </a:p>
        </p:txBody>
      </p:sp>
      <p:sp>
        <p:nvSpPr>
          <p:cNvPr id="13" name="TextBox 14"/>
          <p:cNvSpPr txBox="1"/>
          <p:nvPr/>
        </p:nvSpPr>
        <p:spPr>
          <a:xfrm>
            <a:off x="4648200" y="152400"/>
            <a:ext cx="305943" cy="369332"/>
          </a:xfrm>
          <a:prstGeom prst="rect">
            <a:avLst/>
          </a:prstGeom>
          <a:noFill/>
        </p:spPr>
        <p:txBody>
          <a:bodyPr wrap="none" rtlCol="0">
            <a:spAutoFit/>
          </a:bodyPr>
          <a:lstStyle/>
          <a:p>
            <a:r>
              <a:rPr lang="en-US" dirty="0"/>
              <a:t>b</a:t>
            </a:r>
          </a:p>
        </p:txBody>
      </p:sp>
      <p:pic>
        <p:nvPicPr>
          <p:cNvPr id="1026" name="Picture 2" descr="Screen Shot 2015-09-09 at 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12" y="1300248"/>
            <a:ext cx="5327080" cy="443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5707117" y="1867807"/>
            <a:ext cx="3279227" cy="3460937"/>
          </a:xfrm>
          <a:prstGeom prst="rect">
            <a:avLst/>
          </a:prstGeom>
          <a:noFill/>
        </p:spPr>
        <p:txBody>
          <a:bodyPr wrap="none" rtlCol="0" anchor="ctr" anchorCtr="0">
            <a:normAutofit/>
          </a:bodyPr>
          <a:lstStyle/>
          <a:p>
            <a:pPr algn="l"/>
            <a:r>
              <a:rPr lang="de-DE" dirty="0"/>
              <a:t>Colors:</a:t>
            </a:r>
            <a:br>
              <a:rPr lang="de-DE" dirty="0"/>
            </a:br>
            <a:r>
              <a:rPr lang="de-DE" dirty="0"/>
              <a:t>In-plane </a:t>
            </a:r>
            <a:r>
              <a:rPr lang="de-DE" dirty="0" err="1"/>
              <a:t>Projection</a:t>
            </a:r>
            <a:br>
              <a:rPr lang="de-DE" dirty="0"/>
            </a:br>
            <a:r>
              <a:rPr lang="de-DE" dirty="0" err="1"/>
              <a:t>of</a:t>
            </a:r>
            <a:r>
              <a:rPr lang="de-DE" dirty="0"/>
              <a:t> </a:t>
            </a:r>
            <a:r>
              <a:rPr lang="de-DE" dirty="0" err="1"/>
              <a:t>magnetic</a:t>
            </a:r>
            <a:r>
              <a:rPr lang="de-DE" dirty="0"/>
              <a:t> </a:t>
            </a:r>
            <a:r>
              <a:rPr lang="de-DE" dirty="0" err="1"/>
              <a:t>moments</a:t>
            </a:r>
            <a:endParaRPr lang="de-DE" dirty="0"/>
          </a:p>
          <a:p>
            <a:pPr algn="l"/>
            <a:endParaRPr lang="de-DE" dirty="0"/>
          </a:p>
          <a:p>
            <a:pPr algn="l"/>
            <a:r>
              <a:rPr lang="de-DE" dirty="0"/>
              <a:t>Black:</a:t>
            </a:r>
          </a:p>
          <a:p>
            <a:pPr algn="l"/>
            <a:r>
              <a:rPr lang="de-DE" dirty="0" err="1"/>
              <a:t>Pointing</a:t>
            </a:r>
            <a:r>
              <a:rPr lang="de-DE" dirty="0"/>
              <a:t> in- </a:t>
            </a:r>
            <a:r>
              <a:rPr lang="de-DE" dirty="0" err="1"/>
              <a:t>or</a:t>
            </a:r>
            <a:r>
              <a:rPr lang="de-DE" dirty="0"/>
              <a:t> out-</a:t>
            </a:r>
            <a:r>
              <a:rPr lang="de-DE" dirty="0" err="1"/>
              <a:t>of</a:t>
            </a:r>
            <a:r>
              <a:rPr lang="de-DE" dirty="0"/>
              <a:t>-plane</a:t>
            </a:r>
          </a:p>
          <a:p>
            <a:pPr algn="l"/>
            <a:endParaRPr lang="de-DE" dirty="0"/>
          </a:p>
          <a:p>
            <a:pPr algn="l"/>
            <a:r>
              <a:rPr lang="de-DE" dirty="0"/>
              <a:t>Note:</a:t>
            </a:r>
          </a:p>
          <a:p>
            <a:pPr algn="l"/>
            <a:r>
              <a:rPr lang="de-DE" dirty="0"/>
              <a:t>Edge </a:t>
            </a:r>
            <a:r>
              <a:rPr lang="de-DE" dirty="0" err="1"/>
              <a:t>magnetization</a:t>
            </a:r>
            <a:r>
              <a:rPr lang="de-DE" dirty="0"/>
              <a:t> </a:t>
            </a:r>
            <a:r>
              <a:rPr lang="de-DE" dirty="0" err="1"/>
              <a:t>curling</a:t>
            </a:r>
            <a:br>
              <a:rPr lang="de-DE" dirty="0"/>
            </a:br>
            <a:r>
              <a:rPr lang="de-DE" dirty="0" err="1"/>
              <a:t>around</a:t>
            </a:r>
            <a:r>
              <a:rPr lang="de-DE" dirty="0"/>
              <a:t> </a:t>
            </a:r>
            <a:r>
              <a:rPr lang="de-DE" dirty="0" err="1"/>
              <a:t>lamella</a:t>
            </a:r>
            <a:endParaRPr lang="de-DE" dirty="0"/>
          </a:p>
        </p:txBody>
      </p:sp>
      <p:sp>
        <p:nvSpPr>
          <p:cNvPr id="5" name="Textfeld 4"/>
          <p:cNvSpPr txBox="1"/>
          <p:nvPr/>
        </p:nvSpPr>
        <p:spPr>
          <a:xfrm>
            <a:off x="6726621" y="2890345"/>
            <a:ext cx="914400" cy="914400"/>
          </a:xfrm>
          <a:prstGeom prst="rect">
            <a:avLst/>
          </a:prstGeom>
          <a:noFill/>
        </p:spPr>
        <p:txBody>
          <a:bodyPr wrap="none" rtlCol="0" anchor="ctr" anchorCtr="0">
            <a:normAutofit/>
          </a:bodyPr>
          <a:lstStyle/>
          <a:p>
            <a:pPr algn="l"/>
            <a:endParaRPr lang="de-DE" sz="2400" dirty="0">
              <a:solidFill>
                <a:schemeClr val="bg1"/>
              </a:solidFill>
            </a:endParaRPr>
          </a:p>
        </p:txBody>
      </p:sp>
      <p:sp>
        <p:nvSpPr>
          <p:cNvPr id="6" name="Wolkenförmige Legende 5"/>
          <p:cNvSpPr/>
          <p:nvPr/>
        </p:nvSpPr>
        <p:spPr>
          <a:xfrm>
            <a:off x="457200" y="878113"/>
            <a:ext cx="1744717" cy="683172"/>
          </a:xfrm>
          <a:prstGeom prst="cloudCallout">
            <a:avLst>
              <a:gd name="adj1" fmla="val 44227"/>
              <a:gd name="adj2" fmla="val 809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180° Bloch wall</a:t>
            </a:r>
          </a:p>
        </p:txBody>
      </p:sp>
      <p:sp>
        <p:nvSpPr>
          <p:cNvPr id="52" name="TextBox 14"/>
          <p:cNvSpPr txBox="1"/>
          <p:nvPr/>
        </p:nvSpPr>
        <p:spPr>
          <a:xfrm>
            <a:off x="2014875" y="1359317"/>
            <a:ext cx="971741" cy="338554"/>
          </a:xfrm>
          <a:prstGeom prst="rect">
            <a:avLst/>
          </a:prstGeom>
          <a:noFill/>
        </p:spPr>
        <p:txBody>
          <a:bodyPr wrap="none" rtlCol="0">
            <a:spAutoFit/>
          </a:bodyPr>
          <a:lstStyle/>
          <a:p>
            <a:r>
              <a:rPr lang="en-US" sz="1600" dirty="0">
                <a:solidFill>
                  <a:schemeClr val="bg1"/>
                </a:solidFill>
                <a:latin typeface="Arial"/>
                <a:cs typeface="Arial"/>
              </a:rPr>
              <a:t>1273 </a:t>
            </a:r>
            <a:r>
              <a:rPr lang="en-US" sz="1600" dirty="0" err="1">
                <a:solidFill>
                  <a:schemeClr val="bg1"/>
                </a:solidFill>
                <a:latin typeface="Arial"/>
                <a:cs typeface="Arial"/>
              </a:rPr>
              <a:t>Oe</a:t>
            </a:r>
            <a:endParaRPr lang="en-US" sz="1600" dirty="0">
              <a:solidFill>
                <a:schemeClr val="bg1"/>
              </a:solidFill>
              <a:latin typeface="Arial"/>
              <a:cs typeface="Arial"/>
            </a:endParaRPr>
          </a:p>
        </p:txBody>
      </p:sp>
      <p:sp>
        <p:nvSpPr>
          <p:cNvPr id="7" name="Rechteck 6"/>
          <p:cNvSpPr/>
          <p:nvPr/>
        </p:nvSpPr>
        <p:spPr>
          <a:xfrm>
            <a:off x="1165264" y="2779415"/>
            <a:ext cx="971741" cy="338554"/>
          </a:xfrm>
          <a:prstGeom prst="rect">
            <a:avLst/>
          </a:prstGeom>
        </p:spPr>
        <p:txBody>
          <a:bodyPr wrap="none">
            <a:spAutoFit/>
          </a:bodyPr>
          <a:lstStyle/>
          <a:p>
            <a:r>
              <a:rPr lang="en-US" sz="1600" dirty="0">
                <a:solidFill>
                  <a:schemeClr val="bg1"/>
                </a:solidFill>
                <a:latin typeface="Arial"/>
                <a:cs typeface="Arial"/>
              </a:rPr>
              <a:t>1586 </a:t>
            </a:r>
            <a:r>
              <a:rPr lang="en-US" sz="1600" dirty="0" err="1">
                <a:solidFill>
                  <a:schemeClr val="bg1"/>
                </a:solidFill>
                <a:latin typeface="Arial"/>
                <a:cs typeface="Arial"/>
              </a:rPr>
              <a:t>Oe</a:t>
            </a:r>
            <a:endParaRPr lang="de-DE" sz="1600" dirty="0">
              <a:solidFill>
                <a:schemeClr val="bg1"/>
              </a:solidFill>
            </a:endParaRPr>
          </a:p>
        </p:txBody>
      </p:sp>
      <p:grpSp>
        <p:nvGrpSpPr>
          <p:cNvPr id="17" name="Gruppieren 16"/>
          <p:cNvGrpSpPr/>
          <p:nvPr/>
        </p:nvGrpSpPr>
        <p:grpSpPr>
          <a:xfrm>
            <a:off x="1872117" y="3545569"/>
            <a:ext cx="3441608" cy="522219"/>
            <a:chOff x="1980103" y="4986736"/>
            <a:chExt cx="3441608" cy="522219"/>
          </a:xfrm>
        </p:grpSpPr>
        <p:cxnSp>
          <p:nvCxnSpPr>
            <p:cNvPr id="9" name="Gerader Verbinder 8"/>
            <p:cNvCxnSpPr/>
            <p:nvPr/>
          </p:nvCxnSpPr>
          <p:spPr>
            <a:xfrm flipV="1">
              <a:off x="2075491" y="5060733"/>
              <a:ext cx="519695" cy="5255"/>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Gerader Verbinder 15"/>
            <p:cNvCxnSpPr/>
            <p:nvPr/>
          </p:nvCxnSpPr>
          <p:spPr>
            <a:xfrm flipV="1">
              <a:off x="4714407" y="4986736"/>
              <a:ext cx="707304" cy="10511"/>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extfeld 11"/>
            <p:cNvSpPr txBox="1"/>
            <p:nvPr/>
          </p:nvSpPr>
          <p:spPr>
            <a:xfrm>
              <a:off x="1980103" y="5175649"/>
              <a:ext cx="710469" cy="305896"/>
            </a:xfrm>
            <a:prstGeom prst="rect">
              <a:avLst/>
            </a:prstGeom>
            <a:noFill/>
          </p:spPr>
          <p:txBody>
            <a:bodyPr wrap="none" rtlCol="0" anchor="ctr" anchorCtr="0">
              <a:normAutofit/>
            </a:bodyPr>
            <a:lstStyle/>
            <a:p>
              <a:pPr algn="l"/>
              <a:r>
                <a:rPr lang="de-DE" sz="1400" dirty="0">
                  <a:solidFill>
                    <a:schemeClr val="bg1"/>
                  </a:solidFill>
                </a:rPr>
                <a:t>40 nm</a:t>
              </a:r>
            </a:p>
          </p:txBody>
        </p:sp>
        <p:sp>
          <p:nvSpPr>
            <p:cNvPr id="20" name="Textfeld 19"/>
            <p:cNvSpPr txBox="1"/>
            <p:nvPr/>
          </p:nvSpPr>
          <p:spPr>
            <a:xfrm>
              <a:off x="4711242" y="5203059"/>
              <a:ext cx="710469" cy="305896"/>
            </a:xfrm>
            <a:prstGeom prst="rect">
              <a:avLst/>
            </a:prstGeom>
            <a:noFill/>
          </p:spPr>
          <p:txBody>
            <a:bodyPr wrap="none" rtlCol="0" anchor="ctr" anchorCtr="0">
              <a:normAutofit/>
            </a:bodyPr>
            <a:lstStyle/>
            <a:p>
              <a:pPr algn="l"/>
              <a:r>
                <a:rPr lang="de-DE" sz="1400" dirty="0">
                  <a:solidFill>
                    <a:schemeClr val="bg1"/>
                  </a:solidFill>
                </a:rPr>
                <a:t>75 nm</a:t>
              </a:r>
            </a:p>
          </p:txBody>
        </p:sp>
      </p:grpSp>
      <p:sp>
        <p:nvSpPr>
          <p:cNvPr id="22" name="Rechteck 21"/>
          <p:cNvSpPr/>
          <p:nvPr/>
        </p:nvSpPr>
        <p:spPr>
          <a:xfrm>
            <a:off x="455179" y="5328744"/>
            <a:ext cx="971741" cy="338554"/>
          </a:xfrm>
          <a:prstGeom prst="rect">
            <a:avLst/>
          </a:prstGeom>
        </p:spPr>
        <p:txBody>
          <a:bodyPr wrap="none">
            <a:spAutoFit/>
          </a:bodyPr>
          <a:lstStyle/>
          <a:p>
            <a:r>
              <a:rPr lang="en-US" sz="1600" dirty="0">
                <a:solidFill>
                  <a:schemeClr val="bg1"/>
                </a:solidFill>
                <a:latin typeface="Arial"/>
                <a:cs typeface="Arial"/>
              </a:rPr>
              <a:t>1885 </a:t>
            </a:r>
            <a:r>
              <a:rPr lang="en-US" sz="1600" dirty="0" err="1">
                <a:solidFill>
                  <a:schemeClr val="bg1"/>
                </a:solidFill>
                <a:latin typeface="Arial"/>
                <a:cs typeface="Arial"/>
              </a:rPr>
              <a:t>Oe</a:t>
            </a:r>
            <a:endParaRPr lang="de-DE" sz="1600" dirty="0">
              <a:solidFill>
                <a:schemeClr val="bg1"/>
              </a:solidFill>
            </a:endParaRPr>
          </a:p>
        </p:txBody>
      </p:sp>
      <p:sp>
        <p:nvSpPr>
          <p:cNvPr id="18" name="Textfeld 17"/>
          <p:cNvSpPr txBox="1"/>
          <p:nvPr/>
        </p:nvSpPr>
        <p:spPr>
          <a:xfrm>
            <a:off x="2014875" y="5791326"/>
            <a:ext cx="5307584" cy="914400"/>
          </a:xfrm>
          <a:prstGeom prst="rect">
            <a:avLst/>
          </a:prstGeom>
          <a:noFill/>
        </p:spPr>
        <p:txBody>
          <a:bodyPr wrap="none" rtlCol="0" anchor="ctr" anchorCtr="0">
            <a:normAutofit/>
          </a:bodyPr>
          <a:lstStyle/>
          <a:p>
            <a:pPr algn="l"/>
            <a:r>
              <a:rPr lang="de-DE" sz="2400" b="1" dirty="0">
                <a:effectLst>
                  <a:outerShdw blurRad="38100" dist="38100" dir="2700000" algn="tl">
                    <a:srgbClr val="000000">
                      <a:alpha val="43137"/>
                    </a:srgbClr>
                  </a:outerShdw>
                </a:effectLst>
              </a:rPr>
              <a:t>Diameter </a:t>
            </a:r>
            <a:r>
              <a:rPr lang="de-DE" sz="2400" b="1" dirty="0" err="1">
                <a:effectLst>
                  <a:outerShdw blurRad="38100" dist="38100" dir="2700000" algn="tl">
                    <a:srgbClr val="000000">
                      <a:alpha val="43137"/>
                    </a:srgbClr>
                  </a:outerShdw>
                </a:effectLst>
              </a:rPr>
              <a:t>depends</a:t>
            </a:r>
            <a:r>
              <a:rPr lang="de-DE" sz="2400" b="1" dirty="0">
                <a:effectLst>
                  <a:outerShdw blurRad="38100" dist="38100" dir="2700000" algn="tl">
                    <a:srgbClr val="000000">
                      <a:alpha val="43137"/>
                    </a:srgbClr>
                  </a:outerShdw>
                </a:effectLst>
              </a:rPr>
              <a:t> on </a:t>
            </a:r>
            <a:r>
              <a:rPr lang="de-DE" sz="2400" b="1" dirty="0" err="1">
                <a:effectLst>
                  <a:outerShdw blurRad="38100" dist="38100" dir="2700000" algn="tl">
                    <a:srgbClr val="000000">
                      <a:alpha val="43137"/>
                    </a:srgbClr>
                  </a:outerShdw>
                </a:effectLst>
              </a:rPr>
              <a:t>confinement</a:t>
            </a:r>
            <a:r>
              <a:rPr lang="de-DE" sz="2400" b="1" dirty="0">
                <a:effectLst>
                  <a:outerShdw blurRad="38100" dist="38100" dir="2700000" algn="tl">
                    <a:srgbClr val="000000">
                      <a:alpha val="43137"/>
                    </a:srgbClr>
                  </a:outerShdw>
                </a:effectLst>
              </a:rPr>
              <a:t> !</a:t>
            </a:r>
          </a:p>
        </p:txBody>
      </p:sp>
      <p:pic>
        <p:nvPicPr>
          <p:cNvPr id="19" name="Picture 29" descr="topological.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53693" y="1209866"/>
            <a:ext cx="2060760" cy="1217897"/>
          </a:xfrm>
          <a:prstGeom prst="rect">
            <a:avLst/>
          </a:prstGeom>
        </p:spPr>
      </p:pic>
    </p:spTree>
    <p:extLst>
      <p:ext uri="{BB962C8B-B14F-4D97-AF65-F5344CB8AC3E}">
        <p14:creationId xmlns:p14="http://schemas.microsoft.com/office/powerpoint/2010/main" val="42837123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500" fill="hold"/>
                                        <p:tgtEl>
                                          <p:spTgt spid="18"/>
                                        </p:tgtEl>
                                        <p:attrNameLst>
                                          <p:attrName>ppt_x</p:attrName>
                                        </p:attrNameLst>
                                      </p:cBhvr>
                                      <p:tavLst>
                                        <p:tav tm="0">
                                          <p:val>
                                            <p:strVal val="#ppt_x"/>
                                          </p:val>
                                        </p:tav>
                                        <p:tav tm="100000">
                                          <p:val>
                                            <p:strVal val="#ppt_x"/>
                                          </p:val>
                                        </p:tav>
                                      </p:tavLst>
                                    </p:anim>
                                    <p:anim calcmode="lin" valueType="num">
                                      <p:cBhvr additive="base">
                                        <p:cTn id="1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ltLang="zh-CN" dirty="0" err="1">
                <a:latin typeface="Comic Sans MS"/>
                <a:cs typeface="Comic Sans MS"/>
              </a:rPr>
              <a:t>Results</a:t>
            </a:r>
            <a:r>
              <a:rPr lang="de-DE" altLang="zh-CN" dirty="0">
                <a:latin typeface="Comic Sans MS"/>
                <a:cs typeface="Comic Sans MS"/>
              </a:rPr>
              <a:t> (1): in-situ </a:t>
            </a:r>
            <a:r>
              <a:rPr lang="de-DE" altLang="zh-CN" dirty="0" err="1">
                <a:latin typeface="Comic Sans MS"/>
                <a:cs typeface="Comic Sans MS"/>
              </a:rPr>
              <a:t>Electron</a:t>
            </a:r>
            <a:r>
              <a:rPr lang="de-DE" altLang="zh-CN" dirty="0">
                <a:latin typeface="Comic Sans MS"/>
                <a:cs typeface="Comic Sans MS"/>
              </a:rPr>
              <a:t> </a:t>
            </a:r>
            <a:r>
              <a:rPr lang="de-DE" altLang="zh-CN" dirty="0" err="1">
                <a:latin typeface="Comic Sans MS"/>
                <a:cs typeface="Comic Sans MS"/>
              </a:rPr>
              <a:t>Holography</a:t>
            </a:r>
            <a:endParaRPr lang="en-US" altLang="zh-CN" dirty="0">
              <a:latin typeface="Comic Sans MS"/>
              <a:cs typeface="Comic Sans MS"/>
            </a:endParaRPr>
          </a:p>
        </p:txBody>
      </p:sp>
      <p:sp>
        <p:nvSpPr>
          <p:cNvPr id="5" name="Slide Number Placeholder 4"/>
          <p:cNvSpPr>
            <a:spLocks noGrp="1"/>
          </p:cNvSpPr>
          <p:nvPr>
            <p:ph type="sldNum" sz="quarter" idx="4294967295"/>
          </p:nvPr>
        </p:nvSpPr>
        <p:spPr>
          <a:xfrm>
            <a:off x="8629650" y="6577013"/>
            <a:ext cx="514350" cy="280987"/>
          </a:xfrm>
          <a:prstGeom prst="rect">
            <a:avLst/>
          </a:prstGeom>
        </p:spPr>
        <p:txBody>
          <a:bodyPr/>
          <a:lstStyle/>
          <a:p>
            <a:pPr>
              <a:defRPr/>
            </a:pPr>
            <a:fld id="{E9643291-5D86-438B-8E9D-BCAE2679A0A6}" type="slidenum">
              <a:rPr lang="en-US" smtClean="0"/>
              <a:pPr>
                <a:defRPr/>
              </a:pPr>
              <a:t>42</a:t>
            </a:fld>
            <a:endParaRPr lang="en-US" dirty="0"/>
          </a:p>
        </p:txBody>
      </p:sp>
      <p:pic>
        <p:nvPicPr>
          <p:cNvPr id="3" name="Picture 2" descr="FIG_S_EH_220K.pn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a:ext>
            </a:extLst>
          </a:blip>
          <a:stretch>
            <a:fillRect/>
          </a:stretch>
        </p:blipFill>
        <p:spPr>
          <a:xfrm>
            <a:off x="1327346" y="908414"/>
            <a:ext cx="5400000" cy="4492292"/>
          </a:xfrm>
          <a:prstGeom prst="rect">
            <a:avLst/>
          </a:prstGeom>
        </p:spPr>
      </p:pic>
      <p:grpSp>
        <p:nvGrpSpPr>
          <p:cNvPr id="9" name="Group 8"/>
          <p:cNvGrpSpPr/>
          <p:nvPr/>
        </p:nvGrpSpPr>
        <p:grpSpPr>
          <a:xfrm>
            <a:off x="180116" y="2209800"/>
            <a:ext cx="1115284" cy="1823024"/>
            <a:chOff x="609600" y="1219199"/>
            <a:chExt cx="1115284" cy="1823024"/>
          </a:xfrm>
        </p:grpSpPr>
        <p:pic>
          <p:nvPicPr>
            <p:cNvPr id="10" name="Picture 9" descr="00100020432_tn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733606">
              <a:off x="1082359" y="1233974"/>
              <a:ext cx="432000" cy="421875"/>
            </a:xfrm>
            <a:prstGeom prst="rect">
              <a:avLst/>
            </a:prstGeom>
          </p:spPr>
        </p:pic>
        <p:sp>
          <p:nvSpPr>
            <p:cNvPr id="11" name="TextBox 10"/>
            <p:cNvSpPr txBox="1"/>
            <p:nvPr/>
          </p:nvSpPr>
          <p:spPr>
            <a:xfrm>
              <a:off x="609600" y="1836063"/>
              <a:ext cx="1115284" cy="400110"/>
            </a:xfrm>
            <a:prstGeom prst="rect">
              <a:avLst/>
            </a:prstGeom>
            <a:noFill/>
          </p:spPr>
          <p:txBody>
            <a:bodyPr wrap="none" rtlCol="0">
              <a:spAutoFit/>
            </a:bodyPr>
            <a:lstStyle/>
            <a:p>
              <a:r>
                <a:rPr lang="en-US" sz="2000" dirty="0">
                  <a:latin typeface="Arial"/>
                  <a:cs typeface="Arial"/>
                </a:rPr>
                <a:t>@ 220K</a:t>
              </a:r>
            </a:p>
          </p:txBody>
        </p:sp>
        <p:pic>
          <p:nvPicPr>
            <p:cNvPr id="12" name="Picture 11" descr="Screen Shot 2015-07-17 at 18.25.44.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8200" y="2395165"/>
              <a:ext cx="648000" cy="647058"/>
            </a:xfrm>
            <a:prstGeom prst="rect">
              <a:avLst/>
            </a:prstGeom>
          </p:spPr>
        </p:pic>
        <p:sp>
          <p:nvSpPr>
            <p:cNvPr id="13" name="TextBox 12"/>
            <p:cNvSpPr txBox="1"/>
            <p:nvPr/>
          </p:nvSpPr>
          <p:spPr>
            <a:xfrm>
              <a:off x="659868" y="1219199"/>
              <a:ext cx="483099" cy="461665"/>
            </a:xfrm>
            <a:prstGeom prst="rect">
              <a:avLst/>
            </a:prstGeom>
            <a:noFill/>
          </p:spPr>
          <p:txBody>
            <a:bodyPr wrap="none" rtlCol="0">
              <a:spAutoFit/>
            </a:bodyPr>
            <a:lstStyle/>
            <a:p>
              <a:r>
                <a:rPr lang="en-US" sz="2400" b="1" i="1" dirty="0">
                  <a:latin typeface="Arial"/>
                  <a:cs typeface="Arial"/>
                </a:rPr>
                <a:t>H</a:t>
              </a:r>
            </a:p>
          </p:txBody>
        </p:sp>
      </p:grpSp>
      <p:sp>
        <p:nvSpPr>
          <p:cNvPr id="2" name="TextBox 1"/>
          <p:cNvSpPr txBox="1"/>
          <p:nvPr/>
        </p:nvSpPr>
        <p:spPr>
          <a:xfrm>
            <a:off x="1429482" y="5431007"/>
            <a:ext cx="4698722" cy="1265988"/>
          </a:xfrm>
          <a:prstGeom prst="rect">
            <a:avLst/>
          </a:prstGeom>
          <a:noFill/>
        </p:spPr>
        <p:txBody>
          <a:bodyPr wrap="none" rtlCol="0">
            <a:spAutoFit/>
          </a:bodyPr>
          <a:lstStyle/>
          <a:p>
            <a:pPr marL="285750" indent="-285750">
              <a:lnSpc>
                <a:spcPct val="120000"/>
              </a:lnSpc>
              <a:buFont typeface="Wingdings" charset="2"/>
              <a:buChar char="Ø"/>
            </a:pPr>
            <a:r>
              <a:rPr lang="en-US" sz="1600" dirty="0">
                <a:latin typeface="Times New Roman"/>
                <a:cs typeface="Times New Roman"/>
              </a:rPr>
              <a:t>Elliptical skyrmions</a:t>
            </a:r>
          </a:p>
          <a:p>
            <a:pPr marL="285750" indent="-285750">
              <a:lnSpc>
                <a:spcPct val="120000"/>
              </a:lnSpc>
              <a:buFont typeface="Wingdings" charset="2"/>
              <a:buChar char="Ø"/>
            </a:pPr>
            <a:r>
              <a:rPr lang="en-US" sz="1600" dirty="0">
                <a:latin typeface="Times New Roman"/>
                <a:cs typeface="Times New Roman"/>
              </a:rPr>
              <a:t>Robust edge twist</a:t>
            </a:r>
          </a:p>
          <a:p>
            <a:pPr marL="285750" indent="-285750">
              <a:lnSpc>
                <a:spcPct val="120000"/>
              </a:lnSpc>
              <a:buFont typeface="Wingdings" charset="2"/>
              <a:buChar char="Ø"/>
            </a:pPr>
            <a:r>
              <a:rPr lang="en-US" sz="1600" dirty="0">
                <a:latin typeface="Times New Roman"/>
                <a:cs typeface="Times New Roman"/>
              </a:rPr>
              <a:t>Critical dimensions (width) for skyrmion formation</a:t>
            </a:r>
          </a:p>
          <a:p>
            <a:pPr marL="285750" indent="-285750">
              <a:lnSpc>
                <a:spcPct val="120000"/>
              </a:lnSpc>
              <a:buFont typeface="Wingdings" charset="2"/>
              <a:buChar char="Ø"/>
            </a:pPr>
            <a:r>
              <a:rPr lang="en-US" sz="1600" dirty="0">
                <a:latin typeface="Times New Roman"/>
                <a:cs typeface="Times New Roman"/>
              </a:rPr>
              <a:t>Width-dependent stabilities of skyrmions</a:t>
            </a:r>
          </a:p>
        </p:txBody>
      </p:sp>
      <p:grpSp>
        <p:nvGrpSpPr>
          <p:cNvPr id="8" name="Group 7"/>
          <p:cNvGrpSpPr/>
          <p:nvPr/>
        </p:nvGrpSpPr>
        <p:grpSpPr>
          <a:xfrm>
            <a:off x="6960554" y="990600"/>
            <a:ext cx="1878646" cy="5638800"/>
            <a:chOff x="7086600" y="609600"/>
            <a:chExt cx="1878646" cy="5638800"/>
          </a:xfrm>
        </p:grpSpPr>
        <p:grpSp>
          <p:nvGrpSpPr>
            <p:cNvPr id="7" name="Group 6"/>
            <p:cNvGrpSpPr/>
            <p:nvPr/>
          </p:nvGrpSpPr>
          <p:grpSpPr>
            <a:xfrm>
              <a:off x="7190279" y="3505274"/>
              <a:ext cx="1725121" cy="2743126"/>
              <a:chOff x="7108697" y="3951192"/>
              <a:chExt cx="1725121" cy="2743126"/>
            </a:xfrm>
          </p:grpSpPr>
          <p:pic>
            <p:nvPicPr>
              <p:cNvPr id="21" name="图片 25"/>
              <p:cNvPicPr>
                <a:picLocks/>
              </p:cNvPicPr>
              <p:nvPr/>
            </p:nvPicPr>
            <p:blipFill rotWithShape="1">
              <a:blip r:embed="rId6" cstate="email">
                <a:extLst>
                  <a:ext uri="{BEBA8EAE-BF5A-486C-A8C5-ECC9F3942E4B}">
                    <a14:imgProps xmlns:a14="http://schemas.microsoft.com/office/drawing/2010/main">
                      <a14:imgLayer r:embed="rId7">
                        <a14:imgEffect>
                          <a14:brightnessContrast bright="15000"/>
                        </a14:imgEffect>
                      </a14:imgLayer>
                    </a14:imgProps>
                  </a:ext>
                  <a:ext uri="{28A0092B-C50C-407E-A947-70E740481C1C}">
                    <a14:useLocalDpi xmlns:a14="http://schemas.microsoft.com/office/drawing/2010/main"/>
                  </a:ext>
                </a:extLst>
              </a:blip>
              <a:srcRect/>
              <a:stretch/>
            </p:blipFill>
            <p:spPr>
              <a:xfrm>
                <a:off x="7108697" y="3951192"/>
                <a:ext cx="1725121" cy="2743126"/>
              </a:xfrm>
              <a:prstGeom prst="rect">
                <a:avLst/>
              </a:prstGeom>
              <a:ln w="6350" cmpd="sng">
                <a:solidFill>
                  <a:schemeClr val="bg1">
                    <a:lumMod val="50000"/>
                  </a:schemeClr>
                </a:solidFill>
              </a:ln>
            </p:spPr>
          </p:pic>
          <p:sp>
            <p:nvSpPr>
              <p:cNvPr id="24" name="右箭头 37"/>
              <p:cNvSpPr/>
              <p:nvPr/>
            </p:nvSpPr>
            <p:spPr>
              <a:xfrm flipH="1">
                <a:off x="7782471" y="4758450"/>
                <a:ext cx="412342" cy="126736"/>
              </a:xfrm>
              <a:prstGeom prst="rightArrow">
                <a:avLst>
                  <a:gd name="adj1" fmla="val 50000"/>
                  <a:gd name="adj2" fmla="val 124381"/>
                </a:avLst>
              </a:prstGeom>
              <a:solidFill>
                <a:srgbClr val="02F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04" tIns="30102" rIns="60204" bIns="30102" numCol="1" spcCol="0" rtlCol="0" fromWordArt="0" anchor="ctr" anchorCtr="0" forceAA="0" compatLnSpc="1">
                <a:prstTxWarp prst="textNoShape">
                  <a:avLst/>
                </a:prstTxWarp>
                <a:noAutofit/>
              </a:bodyPr>
              <a:lstStyle/>
              <a:p>
                <a:pPr algn="ctr"/>
                <a:endParaRPr lang="zh-CN" altLang="en-US" sz="1400"/>
              </a:p>
            </p:txBody>
          </p:sp>
          <p:sp>
            <p:nvSpPr>
              <p:cNvPr id="25" name="右箭头 38"/>
              <p:cNvSpPr/>
              <p:nvPr/>
            </p:nvSpPr>
            <p:spPr>
              <a:xfrm>
                <a:off x="7920086" y="5850865"/>
                <a:ext cx="412342" cy="126736"/>
              </a:xfrm>
              <a:prstGeom prst="rightArrow">
                <a:avLst>
                  <a:gd name="adj1" fmla="val 50000"/>
                  <a:gd name="adj2" fmla="val 1219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04" tIns="30102" rIns="60204" bIns="30102" numCol="1" spcCol="0" rtlCol="0" fromWordArt="0" anchor="ctr" anchorCtr="0" forceAA="0" compatLnSpc="1">
                <a:prstTxWarp prst="textNoShape">
                  <a:avLst/>
                </a:prstTxWarp>
                <a:noAutofit/>
              </a:bodyPr>
              <a:lstStyle/>
              <a:p>
                <a:pPr algn="ctr"/>
                <a:endParaRPr lang="zh-CN" altLang="en-US" sz="1400"/>
              </a:p>
            </p:txBody>
          </p:sp>
          <p:sp>
            <p:nvSpPr>
              <p:cNvPr id="26" name="右箭头 39"/>
              <p:cNvSpPr/>
              <p:nvPr/>
            </p:nvSpPr>
            <p:spPr>
              <a:xfrm flipH="1">
                <a:off x="7797898" y="6363170"/>
                <a:ext cx="412342" cy="126736"/>
              </a:xfrm>
              <a:prstGeom prst="rightArrow">
                <a:avLst>
                  <a:gd name="adj1" fmla="val 50000"/>
                  <a:gd name="adj2" fmla="val 126844"/>
                </a:avLst>
              </a:prstGeom>
              <a:solidFill>
                <a:srgbClr val="02F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04" tIns="30102" rIns="60204" bIns="30102" numCol="1" spcCol="0" rtlCol="0" fromWordArt="0" anchor="ctr" anchorCtr="0" forceAA="0" compatLnSpc="1">
                <a:prstTxWarp prst="textNoShape">
                  <a:avLst/>
                </a:prstTxWarp>
                <a:noAutofit/>
              </a:bodyPr>
              <a:lstStyle/>
              <a:p>
                <a:pPr algn="ctr"/>
                <a:endParaRPr lang="zh-CN" altLang="en-US" sz="1400"/>
              </a:p>
            </p:txBody>
          </p:sp>
          <p:sp>
            <p:nvSpPr>
              <p:cNvPr id="27" name="右箭头 40"/>
              <p:cNvSpPr/>
              <p:nvPr/>
            </p:nvSpPr>
            <p:spPr>
              <a:xfrm>
                <a:off x="7811249" y="4215838"/>
                <a:ext cx="460574" cy="126736"/>
              </a:xfrm>
              <a:prstGeom prst="rightArrow">
                <a:avLst>
                  <a:gd name="adj1" fmla="val 50000"/>
                  <a:gd name="adj2" fmla="val 13669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204" tIns="30102" rIns="60204" bIns="30102" numCol="1" spcCol="0" rtlCol="0" fromWordArt="0" anchor="ctr" anchorCtr="0" forceAA="0" compatLnSpc="1">
                <a:prstTxWarp prst="textNoShape">
                  <a:avLst/>
                </a:prstTxWarp>
                <a:noAutofit/>
              </a:bodyPr>
              <a:lstStyle/>
              <a:p>
                <a:pPr algn="ctr"/>
                <a:endParaRPr lang="zh-CN" altLang="en-US" sz="1400"/>
              </a:p>
            </p:txBody>
          </p:sp>
        </p:grpSp>
        <p:grpSp>
          <p:nvGrpSpPr>
            <p:cNvPr id="6" name="Group 5"/>
            <p:cNvGrpSpPr/>
            <p:nvPr/>
          </p:nvGrpSpPr>
          <p:grpSpPr>
            <a:xfrm>
              <a:off x="7086600" y="609600"/>
              <a:ext cx="1878646" cy="2743126"/>
              <a:chOff x="4975253" y="3947466"/>
              <a:chExt cx="1878646" cy="2743126"/>
            </a:xfrm>
          </p:grpSpPr>
          <p:pic>
            <p:nvPicPr>
              <p:cNvPr id="20" name="图片 65"/>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bright="25000"/>
                        </a14:imgEffect>
                      </a14:imgLayer>
                    </a14:imgProps>
                  </a:ext>
                  <a:ext uri="{28A0092B-C50C-407E-A947-70E740481C1C}">
                    <a14:useLocalDpi xmlns:a14="http://schemas.microsoft.com/office/drawing/2010/main"/>
                  </a:ext>
                </a:extLst>
              </a:blip>
              <a:srcRect/>
              <a:stretch/>
            </p:blipFill>
            <p:spPr>
              <a:xfrm>
                <a:off x="4975253" y="3947466"/>
                <a:ext cx="1878646" cy="2743126"/>
              </a:xfrm>
              <a:prstGeom prst="rect">
                <a:avLst/>
              </a:prstGeom>
              <a:ln w="6350" cmpd="sng">
                <a:solidFill>
                  <a:schemeClr val="bg1">
                    <a:lumMod val="50000"/>
                  </a:schemeClr>
                </a:solidFill>
              </a:ln>
            </p:spPr>
          </p:pic>
          <p:sp>
            <p:nvSpPr>
              <p:cNvPr id="28" name="弧形 1"/>
              <p:cNvSpPr/>
              <p:nvPr/>
            </p:nvSpPr>
            <p:spPr>
              <a:xfrm rot="21268689">
                <a:off x="5526125" y="5000665"/>
                <a:ext cx="803924" cy="802691"/>
              </a:xfrm>
              <a:prstGeom prst="arc">
                <a:avLst>
                  <a:gd name="adj1" fmla="val 36660"/>
                  <a:gd name="adj2" fmla="val 0"/>
                </a:avLst>
              </a:prstGeom>
              <a:ln w="28575" cap="rnd" cmpd="sng">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lIns="45153" tIns="22577" rIns="45153" bIns="22577" rtlCol="0" anchor="ctr"/>
              <a:lstStyle/>
              <a:p>
                <a:pPr algn="ctr"/>
                <a:endParaRPr lang="zh-CN" altLang="en-US"/>
              </a:p>
            </p:txBody>
          </p:sp>
        </p:grpSp>
      </p:grpSp>
    </p:spTree>
    <p:extLst>
      <p:ext uri="{BB962C8B-B14F-4D97-AF65-F5344CB8AC3E}">
        <p14:creationId xmlns:p14="http://schemas.microsoft.com/office/powerpoint/2010/main" val="5682452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7950" y="0"/>
            <a:ext cx="7451799" cy="861602"/>
          </a:xfrm>
        </p:spPr>
        <p:txBody>
          <a:bodyPr/>
          <a:lstStyle/>
          <a:p>
            <a:r>
              <a:rPr lang="de-DE" altLang="zh-CN" dirty="0">
                <a:latin typeface="Comic Sans MS"/>
                <a:cs typeface="Comic Sans MS"/>
              </a:rPr>
              <a:t>Summary on </a:t>
            </a:r>
            <a:r>
              <a:rPr lang="de-DE" altLang="zh-CN" dirty="0" err="1">
                <a:latin typeface="Comic Sans MS"/>
                <a:cs typeface="Comic Sans MS"/>
              </a:rPr>
              <a:t>Skyrmions</a:t>
            </a:r>
            <a:r>
              <a:rPr lang="de-DE" altLang="zh-CN" dirty="0">
                <a:latin typeface="Comic Sans MS"/>
                <a:cs typeface="Comic Sans MS"/>
              </a:rPr>
              <a:t> in 1D </a:t>
            </a:r>
            <a:r>
              <a:rPr lang="de-DE" altLang="zh-CN" dirty="0" err="1">
                <a:latin typeface="Comic Sans MS"/>
                <a:cs typeface="Comic Sans MS"/>
              </a:rPr>
              <a:t>Stripe</a:t>
            </a:r>
            <a:endParaRPr lang="en-US" altLang="zh-CN" dirty="0">
              <a:latin typeface="Comic Sans MS"/>
              <a:cs typeface="Comic Sans MS"/>
            </a:endParaRPr>
          </a:p>
        </p:txBody>
      </p:sp>
      <p:sp>
        <p:nvSpPr>
          <p:cNvPr id="2" name="Slide Number Placeholder 1"/>
          <p:cNvSpPr>
            <a:spLocks noGrp="1"/>
          </p:cNvSpPr>
          <p:nvPr>
            <p:ph type="sldNum" sz="quarter" idx="4294967295"/>
          </p:nvPr>
        </p:nvSpPr>
        <p:spPr/>
        <p:txBody>
          <a:bodyPr/>
          <a:lstStyle/>
          <a:p>
            <a:pPr>
              <a:defRPr/>
            </a:pPr>
            <a:endParaRPr lang="en-US" dirty="0"/>
          </a:p>
        </p:txBody>
      </p:sp>
      <p:sp>
        <p:nvSpPr>
          <p:cNvPr id="3" name="Rectangle 2"/>
          <p:cNvSpPr/>
          <p:nvPr/>
        </p:nvSpPr>
        <p:spPr>
          <a:xfrm>
            <a:off x="533399" y="2227198"/>
            <a:ext cx="8397949" cy="3377848"/>
          </a:xfrm>
          <a:prstGeom prst="rect">
            <a:avLst/>
          </a:prstGeom>
        </p:spPr>
        <p:txBody>
          <a:bodyPr wrap="square">
            <a:spAutoFit/>
          </a:bodyPr>
          <a:lstStyle/>
          <a:p>
            <a:pPr marL="180975" indent="-180975" defTabSz="180975">
              <a:spcAft>
                <a:spcPts val="1500"/>
              </a:spcAft>
            </a:pPr>
            <a:r>
              <a:rPr lang="en-US" sz="1600" dirty="0">
                <a:latin typeface="Arial"/>
                <a:cs typeface="Arial"/>
              </a:rPr>
              <a:t>a) 	</a:t>
            </a:r>
            <a:r>
              <a:rPr lang="en-US" sz="1600" b="1" dirty="0">
                <a:solidFill>
                  <a:srgbClr val="FF0000"/>
                </a:solidFill>
                <a:latin typeface="Arial"/>
                <a:cs typeface="Arial"/>
              </a:rPr>
              <a:t>Tuning the size and shape </a:t>
            </a:r>
            <a:r>
              <a:rPr lang="en-US" sz="1600" b="1" dirty="0">
                <a:latin typeface="Arial"/>
                <a:cs typeface="Arial"/>
              </a:rPr>
              <a:t>of individual skyrmions by geometrical confinement</a:t>
            </a:r>
            <a:r>
              <a:rPr lang="en-US" sz="1600" dirty="0">
                <a:latin typeface="Arial"/>
                <a:cs typeface="Arial"/>
              </a:rPr>
              <a:t> </a:t>
            </a:r>
            <a:br>
              <a:rPr lang="en-US" sz="1600" dirty="0">
                <a:latin typeface="Arial"/>
                <a:cs typeface="Arial"/>
              </a:rPr>
            </a:br>
            <a:r>
              <a:rPr lang="en-US" sz="1600" dirty="0">
                <a:latin typeface="Arial"/>
                <a:cs typeface="Arial"/>
              </a:rPr>
              <a:t>	elongated (elliptical) </a:t>
            </a:r>
            <a:r>
              <a:rPr lang="en-US" sz="1600" dirty="0" err="1">
                <a:latin typeface="Arial"/>
                <a:cs typeface="Arial"/>
              </a:rPr>
              <a:t>skyrmion</a:t>
            </a:r>
            <a:r>
              <a:rPr lang="en-US" sz="1600" dirty="0">
                <a:latin typeface="Arial"/>
                <a:cs typeface="Arial"/>
              </a:rPr>
              <a:t>; </a:t>
            </a:r>
            <a:br>
              <a:rPr lang="en-US" sz="1600" dirty="0">
                <a:latin typeface="Arial"/>
                <a:cs typeface="Arial"/>
              </a:rPr>
            </a:br>
            <a:r>
              <a:rPr lang="en-US" sz="1600" dirty="0">
                <a:latin typeface="Arial"/>
                <a:cs typeface="Arial"/>
              </a:rPr>
              <a:t>	edge-mediated spiral</a:t>
            </a:r>
            <a:br>
              <a:rPr lang="en-US" sz="1600" dirty="0">
                <a:latin typeface="Arial"/>
                <a:cs typeface="Arial"/>
              </a:rPr>
            </a:br>
            <a:r>
              <a:rPr lang="en-US" sz="1600" dirty="0">
                <a:latin typeface="Arial"/>
                <a:cs typeface="Arial"/>
              </a:rPr>
              <a:t>	and skyrmion structures</a:t>
            </a:r>
          </a:p>
          <a:p>
            <a:pPr marL="180975" indent="-180975" defTabSz="180975">
              <a:spcAft>
                <a:spcPts val="1500"/>
              </a:spcAft>
            </a:pPr>
            <a:r>
              <a:rPr lang="en-US" sz="1600" dirty="0">
                <a:latin typeface="Arial"/>
                <a:cs typeface="Arial"/>
              </a:rPr>
              <a:t>b) 	</a:t>
            </a:r>
            <a:r>
              <a:rPr lang="en-US" sz="1600" b="1" dirty="0">
                <a:latin typeface="Arial"/>
                <a:cs typeface="Arial"/>
              </a:rPr>
              <a:t>Differentiation between skyrmion and spiral states</a:t>
            </a:r>
            <a:br>
              <a:rPr lang="en-US" sz="1600" dirty="0">
                <a:latin typeface="Arial"/>
                <a:cs typeface="Arial"/>
              </a:rPr>
            </a:br>
            <a:r>
              <a:rPr lang="en-US" sz="1600" dirty="0">
                <a:latin typeface="Arial"/>
                <a:cs typeface="Arial"/>
              </a:rPr>
              <a:t>	1D confinement modifies edge states </a:t>
            </a:r>
          </a:p>
          <a:p>
            <a:pPr marL="180975" indent="-180975" defTabSz="180975">
              <a:spcAft>
                <a:spcPts val="1500"/>
              </a:spcAft>
              <a:buAutoNum type="alphaLcParenR" startAt="3"/>
            </a:pPr>
            <a:r>
              <a:rPr lang="en-US" sz="1600" b="1" dirty="0">
                <a:latin typeface="Arial"/>
                <a:cs typeface="Arial"/>
              </a:rPr>
              <a:t>	Increased </a:t>
            </a:r>
            <a:r>
              <a:rPr lang="en-US" sz="1600" b="1" dirty="0">
                <a:solidFill>
                  <a:srgbClr val="FF0000"/>
                </a:solidFill>
                <a:latin typeface="Arial"/>
                <a:cs typeface="Arial"/>
              </a:rPr>
              <a:t>Stability</a:t>
            </a:r>
            <a:r>
              <a:rPr lang="en-US" sz="1600" b="1" dirty="0">
                <a:latin typeface="Arial"/>
                <a:cs typeface="Arial"/>
              </a:rPr>
              <a:t> of confined </a:t>
            </a:r>
            <a:r>
              <a:rPr lang="en-US" sz="1600" b="1" dirty="0" err="1">
                <a:latin typeface="Arial"/>
                <a:cs typeface="Arial"/>
              </a:rPr>
              <a:t>skyrmions</a:t>
            </a:r>
            <a:r>
              <a:rPr lang="en-US" sz="1600" dirty="0">
                <a:latin typeface="Arial"/>
                <a:cs typeface="Arial"/>
              </a:rPr>
              <a:t> </a:t>
            </a:r>
            <a:br>
              <a:rPr lang="en-US" sz="1600" dirty="0">
                <a:latin typeface="Arial"/>
                <a:cs typeface="Arial"/>
              </a:rPr>
            </a:br>
            <a:r>
              <a:rPr lang="en-US" sz="1600" dirty="0">
                <a:latin typeface="Arial"/>
                <a:cs typeface="Arial"/>
              </a:rPr>
              <a:t>	in applied magnetic fields </a:t>
            </a:r>
            <a:br>
              <a:rPr lang="en-US" sz="1600" dirty="0">
                <a:latin typeface="Arial"/>
                <a:cs typeface="Arial"/>
              </a:rPr>
            </a:br>
            <a:r>
              <a:rPr lang="en-US" sz="1600" dirty="0">
                <a:latin typeface="Arial"/>
                <a:cs typeface="Arial"/>
              </a:rPr>
              <a:t>	against thermal fluctuations. </a:t>
            </a:r>
          </a:p>
          <a:p>
            <a:pPr marL="180975" indent="-180975" defTabSz="180975">
              <a:spcAft>
                <a:spcPts val="1500"/>
              </a:spcAft>
              <a:buAutoNum type="alphaLcParenR" startAt="3"/>
            </a:pPr>
            <a:r>
              <a:rPr lang="en-US" sz="1600" b="1" dirty="0">
                <a:solidFill>
                  <a:srgbClr val="FF0000"/>
                </a:solidFill>
                <a:latin typeface="Arial"/>
                <a:cs typeface="Arial"/>
              </a:rPr>
              <a:t>	Phase diagram</a:t>
            </a:r>
            <a:r>
              <a:rPr lang="en-US" sz="1600" b="1" dirty="0">
                <a:latin typeface="Arial"/>
                <a:cs typeface="Arial"/>
              </a:rPr>
              <a:t> for confined geometry</a:t>
            </a:r>
            <a:br>
              <a:rPr lang="en-US" sz="1600" b="1" dirty="0">
                <a:latin typeface="Arial"/>
                <a:cs typeface="Arial"/>
              </a:rPr>
            </a:br>
            <a:r>
              <a:rPr lang="en-US" sz="1600" b="1" dirty="0">
                <a:latin typeface="Arial"/>
                <a:cs typeface="Arial"/>
              </a:rPr>
              <a:t>   </a:t>
            </a:r>
            <a:r>
              <a:rPr lang="en-US" sz="1600" dirty="0">
                <a:latin typeface="Arial"/>
                <a:cs typeface="Arial"/>
              </a:rPr>
              <a:t>enhanced stability of </a:t>
            </a:r>
            <a:r>
              <a:rPr lang="en-US" sz="1600" dirty="0" err="1">
                <a:latin typeface="Arial"/>
                <a:cs typeface="Arial"/>
              </a:rPr>
              <a:t>skyrmion</a:t>
            </a:r>
            <a:r>
              <a:rPr lang="en-US" sz="1600" dirty="0">
                <a:latin typeface="Arial"/>
                <a:cs typeface="Arial"/>
              </a:rPr>
              <a:t> phase.</a:t>
            </a:r>
          </a:p>
        </p:txBody>
      </p:sp>
      <p:pic>
        <p:nvPicPr>
          <p:cNvPr id="7" name="Picture 6" descr="Screen Shot 2015-10-25 at 19.28.24.png"/>
          <p:cNvPicPr>
            <a:picLocks noChangeAspect="1"/>
          </p:cNvPicPr>
          <p:nvPr/>
        </p:nvPicPr>
        <p:blipFill rotWithShape="1">
          <a:blip r:embed="rId2">
            <a:extLst>
              <a:ext uri="{28A0092B-C50C-407E-A947-70E740481C1C}">
                <a14:useLocalDpi xmlns:a14="http://schemas.microsoft.com/office/drawing/2010/main" val="0"/>
              </a:ext>
            </a:extLst>
          </a:blip>
          <a:srcRect l="16830" r="16013"/>
          <a:stretch/>
        </p:blipFill>
        <p:spPr>
          <a:xfrm>
            <a:off x="533400" y="914400"/>
            <a:ext cx="7716512" cy="1260000"/>
          </a:xfrm>
          <a:prstGeom prst="rect">
            <a:avLst/>
          </a:prstGeom>
        </p:spPr>
      </p:pic>
      <p:pic>
        <p:nvPicPr>
          <p:cNvPr id="8" name="Picture 7" descr="Screen Shot 2015-07-17 at 18.25.44.png"/>
          <p:cNvPicPr>
            <a:picLocks noChangeAspect="1"/>
          </p:cNvPicPr>
          <p:nvPr/>
        </p:nvPicPr>
        <p:blipFill rotWithShape="1">
          <a:blip r:embed="rId3" cstate="print">
            <a:extLst>
              <a:ext uri="{28A0092B-C50C-407E-A947-70E740481C1C}">
                <a14:useLocalDpi xmlns:a14="http://schemas.microsoft.com/office/drawing/2010/main" val="0"/>
              </a:ext>
            </a:extLst>
          </a:blip>
          <a:srcRect l="385"/>
          <a:stretch/>
        </p:blipFill>
        <p:spPr>
          <a:xfrm>
            <a:off x="533400" y="929341"/>
            <a:ext cx="612000" cy="611110"/>
          </a:xfrm>
          <a:prstGeom prst="rect">
            <a:avLst/>
          </a:prstGeom>
        </p:spPr>
      </p:pic>
      <p:sp>
        <p:nvSpPr>
          <p:cNvPr id="9" name="TextBox 8"/>
          <p:cNvSpPr txBox="1"/>
          <p:nvPr/>
        </p:nvSpPr>
        <p:spPr>
          <a:xfrm>
            <a:off x="1371600" y="1002268"/>
            <a:ext cx="1582484" cy="369332"/>
          </a:xfrm>
          <a:prstGeom prst="rect">
            <a:avLst/>
          </a:prstGeom>
          <a:noFill/>
        </p:spPr>
        <p:txBody>
          <a:bodyPr wrap="none" rtlCol="0">
            <a:spAutoFit/>
          </a:bodyPr>
          <a:lstStyle/>
          <a:p>
            <a:r>
              <a:rPr lang="en-US" dirty="0">
                <a:solidFill>
                  <a:schemeClr val="bg1"/>
                </a:solidFill>
                <a:latin typeface="Times New Roman"/>
                <a:cs typeface="Times New Roman"/>
              </a:rPr>
              <a:t>148 </a:t>
            </a:r>
            <a:r>
              <a:rPr lang="en-US" dirty="0" err="1">
                <a:solidFill>
                  <a:schemeClr val="bg1"/>
                </a:solidFill>
                <a:latin typeface="Times New Roman"/>
                <a:cs typeface="Times New Roman"/>
              </a:rPr>
              <a:t>mT</a:t>
            </a:r>
            <a:r>
              <a:rPr lang="en-US" dirty="0">
                <a:solidFill>
                  <a:schemeClr val="bg1"/>
                </a:solidFill>
                <a:latin typeface="Times New Roman"/>
                <a:cs typeface="Times New Roman"/>
              </a:rPr>
              <a:t>; 220 K</a:t>
            </a:r>
          </a:p>
        </p:txBody>
      </p:sp>
      <p:sp>
        <p:nvSpPr>
          <p:cNvPr id="5" name="Rechteck 4"/>
          <p:cNvSpPr/>
          <p:nvPr/>
        </p:nvSpPr>
        <p:spPr>
          <a:xfrm>
            <a:off x="144551" y="6669741"/>
            <a:ext cx="448115" cy="246221"/>
          </a:xfrm>
          <a:prstGeom prst="rect">
            <a:avLst/>
          </a:prstGeom>
        </p:spPr>
        <p:txBody>
          <a:bodyPr wrap="square">
            <a:spAutoFit/>
          </a:bodyPr>
          <a:lstStyle/>
          <a:p>
            <a:fld id="{E9643291-5D86-438B-8E9D-BCAE2679A0A6}" type="slidenum">
              <a:rPr lang="en-US" sz="1000"/>
              <a:pPr/>
              <a:t>43</a:t>
            </a:fld>
            <a:endParaRPr lang="de-DE" sz="1000" dirty="0"/>
          </a:p>
        </p:txBody>
      </p:sp>
      <p:sp>
        <p:nvSpPr>
          <p:cNvPr id="6" name="Rechteck 5"/>
          <p:cNvSpPr/>
          <p:nvPr/>
        </p:nvSpPr>
        <p:spPr>
          <a:xfrm>
            <a:off x="6265455" y="4023145"/>
            <a:ext cx="2878545" cy="584775"/>
          </a:xfrm>
          <a:prstGeom prst="rect">
            <a:avLst/>
          </a:prstGeom>
        </p:spPr>
        <p:txBody>
          <a:bodyPr wrap="none">
            <a:spAutoFit/>
          </a:bodyPr>
          <a:lstStyle/>
          <a:p>
            <a:r>
              <a:rPr lang="en-GB" sz="1600" dirty="0">
                <a:latin typeface="+mn-lt"/>
                <a:ea typeface="Times New Roman" panose="02020603050405020304" pitchFamily="18" charset="0"/>
              </a:rPr>
              <a:t>Nat. Comm. </a:t>
            </a:r>
            <a:r>
              <a:rPr lang="en-GB" sz="1600" b="1" dirty="0">
                <a:latin typeface="+mn-lt"/>
                <a:ea typeface="Times New Roman" panose="02020603050405020304" pitchFamily="18" charset="0"/>
              </a:rPr>
              <a:t>8</a:t>
            </a:r>
            <a:r>
              <a:rPr lang="en-GB" sz="1600" dirty="0">
                <a:latin typeface="+mn-lt"/>
                <a:ea typeface="Times New Roman" panose="02020603050405020304" pitchFamily="18" charset="0"/>
              </a:rPr>
              <a:t> (2017) 15569,</a:t>
            </a:r>
          </a:p>
          <a:p>
            <a:r>
              <a:rPr lang="en-GB" sz="1600" dirty="0">
                <a:latin typeface="+mn-lt"/>
              </a:rPr>
              <a:t>Nano Lett. </a:t>
            </a:r>
            <a:r>
              <a:rPr lang="en-GB" sz="1600" b="1" dirty="0">
                <a:latin typeface="+mn-lt"/>
              </a:rPr>
              <a:t>17</a:t>
            </a:r>
            <a:r>
              <a:rPr lang="en-GB" sz="1600" dirty="0">
                <a:latin typeface="+mn-lt"/>
              </a:rPr>
              <a:t> (2017) 1395–1401</a:t>
            </a:r>
            <a:endParaRPr lang="de-DE" sz="1600" dirty="0">
              <a:latin typeface="+mn-lt"/>
            </a:endParaRPr>
          </a:p>
        </p:txBody>
      </p:sp>
    </p:spTree>
    <p:extLst>
      <p:ext uri="{BB962C8B-B14F-4D97-AF65-F5344CB8AC3E}">
        <p14:creationId xmlns:p14="http://schemas.microsoft.com/office/powerpoint/2010/main" val="1712022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0" y="5652"/>
            <a:ext cx="7778750" cy="865187"/>
          </a:xfrm>
        </p:spPr>
        <p:txBody>
          <a:bodyPr/>
          <a:lstStyle/>
          <a:p>
            <a:r>
              <a:rPr lang="de-DE" altLang="de-DE" dirty="0">
                <a:latin typeface="Arial" panose="020B0604020202020204" pitchFamily="34" charset="0"/>
                <a:ea typeface="ヒラギノ角ゴ Pro W3" pitchFamily="-84" charset="-128"/>
              </a:rPr>
              <a:t>ACKNOWLEDGEMENTS</a:t>
            </a:r>
          </a:p>
        </p:txBody>
      </p:sp>
      <p:grpSp>
        <p:nvGrpSpPr>
          <p:cNvPr id="44035" name="Group 3"/>
          <p:cNvGrpSpPr>
            <a:grpSpLocks/>
          </p:cNvGrpSpPr>
          <p:nvPr/>
        </p:nvGrpSpPr>
        <p:grpSpPr bwMode="auto">
          <a:xfrm>
            <a:off x="7358063" y="4356798"/>
            <a:ext cx="1733106" cy="2148205"/>
            <a:chOff x="6686295" y="3041043"/>
            <a:chExt cx="2564684" cy="3114271"/>
          </a:xfrm>
        </p:grpSpPr>
        <p:sp>
          <p:nvSpPr>
            <p:cNvPr id="2" name="Rounded Rectangle 1"/>
            <p:cNvSpPr>
              <a:spLocks noChangeArrowheads="1"/>
            </p:cNvSpPr>
            <p:nvPr/>
          </p:nvSpPr>
          <p:spPr bwMode="auto">
            <a:xfrm>
              <a:off x="6692191" y="3041043"/>
              <a:ext cx="2493933" cy="3114271"/>
            </a:xfrm>
            <a:prstGeom prst="roundRect">
              <a:avLst>
                <a:gd name="adj" fmla="val 16667"/>
              </a:avLst>
            </a:prstGeom>
            <a:gradFill rotWithShape="1">
              <a:gsLst>
                <a:gs pos="0">
                  <a:srgbClr val="DCE3F5"/>
                </a:gs>
                <a:gs pos="100000">
                  <a:srgbClr val="E5EDFF"/>
                </a:gs>
              </a:gsLst>
              <a:lin ang="16200000"/>
            </a:gradFill>
            <a:ln w="9525">
              <a:solidFill>
                <a:srgbClr val="DADFED"/>
              </a:solidFill>
              <a:round/>
              <a:headEnd/>
              <a:tailEnd/>
            </a:ln>
            <a:effectLst>
              <a:outerShdw blurRad="63500" dist="23000" dir="5400000" rotWithShape="0">
                <a:srgbClr val="000000">
                  <a:alpha val="34998"/>
                </a:srgbClr>
              </a:outerShdw>
            </a:effectLst>
          </p:spPr>
          <p:txBody>
            <a:bodyPr anchor="ctr"/>
            <a:lstStyle/>
            <a:p>
              <a:pPr algn="ctr">
                <a:defRPr/>
              </a:pPr>
              <a:endParaRPr lang="en-US">
                <a:solidFill>
                  <a:schemeClr val="lt1"/>
                </a:solidFill>
                <a:latin typeface="+mn-lt"/>
                <a:ea typeface="+mn-ea"/>
              </a:endParaRPr>
            </a:p>
          </p:txBody>
        </p:sp>
        <p:pic>
          <p:nvPicPr>
            <p:cNvPr id="44047"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90157" y="5208142"/>
              <a:ext cx="903275" cy="72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3432" y="5208142"/>
              <a:ext cx="975774" cy="78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9" name="7 CuadroTexto"/>
            <p:cNvSpPr txBox="1">
              <a:spLocks noChangeArrowheads="1"/>
            </p:cNvSpPr>
            <p:nvPr/>
          </p:nvSpPr>
          <p:spPr bwMode="auto">
            <a:xfrm>
              <a:off x="6686295" y="4799860"/>
              <a:ext cx="2564684" cy="62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n-US" altLang="de-DE" sz="1600" b="1" baseline="30000" dirty="0">
                  <a:cs typeface="Arial" panose="020B0604020202020204" pitchFamily="34" charset="0"/>
                </a:rPr>
                <a:t>FP7-NMP2011.2.2-4-SMALL-5</a:t>
              </a:r>
              <a:endParaRPr lang="en-US" altLang="de-DE" sz="1600" dirty="0">
                <a:cs typeface="Arial" panose="020B0604020202020204" pitchFamily="34" charset="0"/>
              </a:endParaRPr>
            </a:p>
            <a:p>
              <a:endParaRPr lang="es-ES" altLang="de-DE" sz="1800" dirty="0">
                <a:cs typeface="Arial" panose="020B0604020202020204" pitchFamily="34" charset="0"/>
              </a:endParaRPr>
            </a:p>
          </p:txBody>
        </p:sp>
        <p:pic>
          <p:nvPicPr>
            <p:cNvPr id="44050" name="Picture 7" descr="logo_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524" y="3276815"/>
              <a:ext cx="1865759" cy="138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 name="12 Conector recto"/>
          <p:cNvCxnSpPr>
            <a:cxnSpLocks noChangeShapeType="1"/>
          </p:cNvCxnSpPr>
          <p:nvPr/>
        </p:nvCxnSpPr>
        <p:spPr bwMode="auto">
          <a:xfrm>
            <a:off x="4111911" y="1387349"/>
            <a:ext cx="0" cy="3102355"/>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44037" name="Picture 2" desc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885" y="1814875"/>
            <a:ext cx="3663505" cy="41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Box 2"/>
          <p:cNvSpPr txBox="1">
            <a:spLocks noChangeArrowheads="1"/>
          </p:cNvSpPr>
          <p:nvPr/>
        </p:nvSpPr>
        <p:spPr bwMode="auto">
          <a:xfrm>
            <a:off x="4502150" y="1982788"/>
            <a:ext cx="2717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600" dirty="0">
                <a:cs typeface="Arial" panose="020B0604020202020204" pitchFamily="34" charset="0"/>
              </a:rPr>
              <a:t>Manuel Vázquez</a:t>
            </a:r>
          </a:p>
          <a:p>
            <a:r>
              <a:rPr lang="de-DE" altLang="de-DE" sz="1600" dirty="0">
                <a:cs typeface="Arial" panose="020B0604020202020204" pitchFamily="34" charset="0"/>
              </a:rPr>
              <a:t>Cristina Bran</a:t>
            </a:r>
          </a:p>
          <a:p>
            <a:r>
              <a:rPr lang="de-DE" altLang="de-DE" sz="1600" dirty="0">
                <a:cs typeface="Arial" panose="020B0604020202020204" pitchFamily="34" charset="0"/>
              </a:rPr>
              <a:t>Ester </a:t>
            </a:r>
            <a:r>
              <a:rPr lang="de-DE" altLang="de-DE" sz="1600" dirty="0" err="1">
                <a:cs typeface="Arial" panose="020B0604020202020204" pitchFamily="34" charset="0"/>
              </a:rPr>
              <a:t>Palmero</a:t>
            </a:r>
            <a:endParaRPr lang="es-ES" altLang="de-DE" sz="1600" dirty="0">
              <a:cs typeface="Arial" panose="020B0604020202020204" pitchFamily="34" charset="0"/>
            </a:endParaRPr>
          </a:p>
        </p:txBody>
      </p:sp>
      <p:pic>
        <p:nvPicPr>
          <p:cNvPr id="44039" name="Picture 16" descr="http://www.icmm.csic.es/gnmp/wp-content/uploads/2012/02/Header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301" y="1271588"/>
            <a:ext cx="3771900" cy="75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6"/>
          <p:cNvSpPr txBox="1">
            <a:spLocks noChangeArrowheads="1"/>
          </p:cNvSpPr>
          <p:nvPr/>
        </p:nvSpPr>
        <p:spPr bwMode="auto">
          <a:xfrm>
            <a:off x="4537394" y="1296309"/>
            <a:ext cx="37718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200" i="1" dirty="0" err="1">
                <a:solidFill>
                  <a:schemeClr val="bg1"/>
                </a:solidFill>
                <a:latin typeface="Cambria" panose="02040503050406030204" pitchFamily="18" charset="0"/>
                <a:cs typeface="Arial" panose="020B0604020202020204" pitchFamily="34" charset="0"/>
              </a:rPr>
              <a:t>group</a:t>
            </a:r>
            <a:r>
              <a:rPr lang="de-DE" altLang="de-DE" sz="1200" i="1" dirty="0">
                <a:solidFill>
                  <a:schemeClr val="bg1"/>
                </a:solidFill>
                <a:latin typeface="Cambria" panose="02040503050406030204" pitchFamily="18" charset="0"/>
                <a:cs typeface="Arial" panose="020B0604020202020204" pitchFamily="34" charset="0"/>
              </a:rPr>
              <a:t> </a:t>
            </a:r>
            <a:r>
              <a:rPr lang="de-DE" altLang="de-DE" sz="1200" i="1" dirty="0" err="1">
                <a:solidFill>
                  <a:schemeClr val="bg1"/>
                </a:solidFill>
                <a:latin typeface="Cambria" panose="02040503050406030204" pitchFamily="18" charset="0"/>
                <a:cs typeface="Arial" panose="020B0604020202020204" pitchFamily="34" charset="0"/>
              </a:rPr>
              <a:t>of</a:t>
            </a:r>
            <a:r>
              <a:rPr lang="de-DE" altLang="de-DE" sz="1200" i="1" dirty="0">
                <a:solidFill>
                  <a:schemeClr val="bg1"/>
                </a:solidFill>
                <a:latin typeface="Cambria" panose="02040503050406030204" pitchFamily="18" charset="0"/>
                <a:cs typeface="Arial" panose="020B0604020202020204" pitchFamily="34" charset="0"/>
              </a:rPr>
              <a:t> </a:t>
            </a:r>
            <a:r>
              <a:rPr lang="de-DE" altLang="de-DE" sz="1200" i="1" dirty="0" err="1">
                <a:solidFill>
                  <a:schemeClr val="bg1"/>
                </a:solidFill>
                <a:latin typeface="Cambria" panose="02040503050406030204" pitchFamily="18" charset="0"/>
                <a:cs typeface="Arial" panose="020B0604020202020204" pitchFamily="34" charset="0"/>
              </a:rPr>
              <a:t>nanomagnetism</a:t>
            </a:r>
            <a:r>
              <a:rPr lang="de-DE" altLang="de-DE" sz="1200" i="1" dirty="0">
                <a:solidFill>
                  <a:schemeClr val="bg1"/>
                </a:solidFill>
                <a:latin typeface="Cambria" panose="02040503050406030204" pitchFamily="18" charset="0"/>
                <a:cs typeface="Arial" panose="020B0604020202020204" pitchFamily="34" charset="0"/>
              </a:rPr>
              <a:t> </a:t>
            </a:r>
            <a:r>
              <a:rPr lang="de-DE" altLang="de-DE" sz="1200" i="1" dirty="0" err="1">
                <a:solidFill>
                  <a:schemeClr val="bg1"/>
                </a:solidFill>
                <a:latin typeface="Cambria" panose="02040503050406030204" pitchFamily="18" charset="0"/>
                <a:cs typeface="Arial" panose="020B0604020202020204" pitchFamily="34" charset="0"/>
              </a:rPr>
              <a:t>and</a:t>
            </a:r>
            <a:r>
              <a:rPr lang="de-DE" altLang="de-DE" sz="1200" i="1" dirty="0">
                <a:solidFill>
                  <a:schemeClr val="bg1"/>
                </a:solidFill>
                <a:latin typeface="Cambria" panose="02040503050406030204" pitchFamily="18" charset="0"/>
                <a:cs typeface="Arial" panose="020B0604020202020204" pitchFamily="34" charset="0"/>
              </a:rPr>
              <a:t> </a:t>
            </a:r>
            <a:r>
              <a:rPr lang="de-DE" altLang="de-DE" sz="1200" i="1" dirty="0" err="1">
                <a:solidFill>
                  <a:schemeClr val="bg1"/>
                </a:solidFill>
                <a:latin typeface="Cambria" panose="02040503050406030204" pitchFamily="18" charset="0"/>
                <a:cs typeface="Arial" panose="020B0604020202020204" pitchFamily="34" charset="0"/>
              </a:rPr>
              <a:t>magnetization</a:t>
            </a:r>
            <a:r>
              <a:rPr lang="de-DE" altLang="de-DE" sz="1200" i="1" dirty="0">
                <a:solidFill>
                  <a:schemeClr val="bg1"/>
                </a:solidFill>
                <a:latin typeface="Cambria" panose="02040503050406030204" pitchFamily="18" charset="0"/>
                <a:cs typeface="Arial" panose="020B0604020202020204" pitchFamily="34" charset="0"/>
              </a:rPr>
              <a:t> </a:t>
            </a:r>
            <a:r>
              <a:rPr lang="de-DE" altLang="de-DE" sz="1200" i="1" dirty="0" err="1">
                <a:solidFill>
                  <a:schemeClr val="bg1"/>
                </a:solidFill>
                <a:latin typeface="Cambria" panose="02040503050406030204" pitchFamily="18" charset="0"/>
                <a:cs typeface="Arial" panose="020B0604020202020204" pitchFamily="34" charset="0"/>
              </a:rPr>
              <a:t>processes</a:t>
            </a:r>
            <a:endParaRPr lang="de-DE" altLang="de-DE" sz="1200" i="1" dirty="0">
              <a:solidFill>
                <a:schemeClr val="bg1"/>
              </a:solidFill>
              <a:latin typeface="Cambria" panose="02040503050406030204" pitchFamily="18" charset="0"/>
              <a:cs typeface="Arial" panose="020B0604020202020204" pitchFamily="34" charset="0"/>
            </a:endParaRPr>
          </a:p>
          <a:p>
            <a:r>
              <a:rPr lang="de-DE" altLang="de-DE" sz="1200" b="1" i="1" dirty="0" err="1">
                <a:solidFill>
                  <a:schemeClr val="bg1"/>
                </a:solidFill>
                <a:latin typeface="Cambria" panose="02040503050406030204" pitchFamily="18" charset="0"/>
                <a:cs typeface="Arial" panose="020B0604020202020204" pitchFamily="34" charset="0"/>
              </a:rPr>
              <a:t>Instituto</a:t>
            </a:r>
            <a:r>
              <a:rPr lang="de-DE" altLang="de-DE" sz="1200" b="1" i="1" dirty="0">
                <a:solidFill>
                  <a:schemeClr val="bg1"/>
                </a:solidFill>
                <a:latin typeface="Cambria" panose="02040503050406030204" pitchFamily="18" charset="0"/>
                <a:cs typeface="Arial" panose="020B0604020202020204" pitchFamily="34" charset="0"/>
              </a:rPr>
              <a:t> de </a:t>
            </a:r>
            <a:r>
              <a:rPr lang="de-DE" altLang="de-DE" sz="1200" b="1" i="1" dirty="0" err="1">
                <a:solidFill>
                  <a:schemeClr val="bg1"/>
                </a:solidFill>
                <a:latin typeface="Cambria" panose="02040503050406030204" pitchFamily="18" charset="0"/>
                <a:cs typeface="Arial" panose="020B0604020202020204" pitchFamily="34" charset="0"/>
              </a:rPr>
              <a:t>Ciencia</a:t>
            </a:r>
            <a:r>
              <a:rPr lang="de-DE" altLang="de-DE" sz="1200" b="1" i="1" dirty="0">
                <a:solidFill>
                  <a:schemeClr val="bg1"/>
                </a:solidFill>
                <a:latin typeface="Cambria" panose="02040503050406030204" pitchFamily="18" charset="0"/>
                <a:cs typeface="Arial" panose="020B0604020202020204" pitchFamily="34" charset="0"/>
              </a:rPr>
              <a:t> de Materiales de Madrid CSIC</a:t>
            </a:r>
            <a:endParaRPr lang="es-ES" altLang="de-DE" sz="1200" b="1" i="1" dirty="0">
              <a:solidFill>
                <a:schemeClr val="bg1"/>
              </a:solidFill>
              <a:latin typeface="Cambria" panose="02040503050406030204" pitchFamily="18" charset="0"/>
              <a:cs typeface="Arial" panose="020B0604020202020204" pitchFamily="34" charset="0"/>
            </a:endParaRPr>
          </a:p>
        </p:txBody>
      </p:sp>
      <p:pic>
        <p:nvPicPr>
          <p:cNvPr id="4" name="Picture 3" descr="DSC03123.JPG"/>
          <p:cNvPicPr>
            <a:picLocks noChangeAspect="1"/>
          </p:cNvPicPr>
          <p:nvPr/>
        </p:nvPicPr>
        <p:blipFill rotWithShape="1">
          <a:blip r:embed="rId7">
            <a:extLst>
              <a:ext uri="{28A0092B-C50C-407E-A947-70E740481C1C}">
                <a14:useLocalDpi xmlns:a14="http://schemas.microsoft.com/office/drawing/2010/main" val="0"/>
              </a:ext>
            </a:extLst>
          </a:blip>
          <a:srcRect l="1330" t="15129" r="19729" b="14705"/>
          <a:stretch/>
        </p:blipFill>
        <p:spPr bwMode="auto">
          <a:xfrm>
            <a:off x="276239" y="3774292"/>
            <a:ext cx="3734479" cy="248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TextBox 4"/>
          <p:cNvSpPr txBox="1">
            <a:spLocks noChangeArrowheads="1"/>
          </p:cNvSpPr>
          <p:nvPr/>
        </p:nvSpPr>
        <p:spPr bwMode="auto">
          <a:xfrm>
            <a:off x="4419600" y="3054557"/>
            <a:ext cx="33004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n-US" altLang="de-DE" sz="1600" b="1" u="sng" dirty="0" err="1">
                <a:cs typeface="Arial" panose="020B0604020202020204" pitchFamily="34" charset="0"/>
              </a:rPr>
              <a:t>Technische</a:t>
            </a:r>
            <a:r>
              <a:rPr lang="en-US" altLang="de-DE" sz="1600" b="1" u="sng" dirty="0">
                <a:cs typeface="Arial" panose="020B0604020202020204" pitchFamily="34" charset="0"/>
              </a:rPr>
              <a:t> Universität Wien</a:t>
            </a:r>
            <a:r>
              <a:rPr lang="en-US" altLang="de-DE" sz="1600" dirty="0">
                <a:cs typeface="Arial" panose="020B0604020202020204" pitchFamily="34" charset="0"/>
              </a:rPr>
              <a:t>:</a:t>
            </a:r>
          </a:p>
          <a:p>
            <a:r>
              <a:rPr lang="en-US" altLang="de-DE" sz="1600" dirty="0">
                <a:cs typeface="Arial" panose="020B0604020202020204" pitchFamily="34" charset="0"/>
              </a:rPr>
              <a:t>- Josef </a:t>
            </a:r>
            <a:r>
              <a:rPr lang="en-US" altLang="de-DE" sz="1600" dirty="0" err="1">
                <a:cs typeface="Arial" panose="020B0604020202020204" pitchFamily="34" charset="0"/>
              </a:rPr>
              <a:t>Fidler</a:t>
            </a:r>
            <a:endParaRPr lang="en-US" altLang="de-DE" sz="1600" dirty="0">
              <a:cs typeface="Arial" panose="020B0604020202020204" pitchFamily="34" charset="0"/>
            </a:endParaRPr>
          </a:p>
          <a:p>
            <a:r>
              <a:rPr lang="en-US" altLang="de-DE" sz="1600" dirty="0">
                <a:cs typeface="Arial" panose="020B0604020202020204" pitchFamily="34" charset="0"/>
              </a:rPr>
              <a:t>- Peter </a:t>
            </a:r>
            <a:r>
              <a:rPr lang="en-US" altLang="de-DE" sz="1600" dirty="0" err="1">
                <a:cs typeface="Arial" panose="020B0604020202020204" pitchFamily="34" charset="0"/>
              </a:rPr>
              <a:t>Toson</a:t>
            </a:r>
            <a:endParaRPr lang="en-US" altLang="de-DE" sz="1600" dirty="0">
              <a:cs typeface="Arial" panose="020B0604020202020204" pitchFamily="34" charset="0"/>
            </a:endParaRPr>
          </a:p>
        </p:txBody>
      </p:sp>
      <p:sp>
        <p:nvSpPr>
          <p:cNvPr id="44043" name="AutoShape 18" descr="Image result for technische universität wien"/>
          <p:cNvSpPr>
            <a:spLocks noChangeAspect="1" noChangeArrowheads="1"/>
          </p:cNvSpPr>
          <p:nvPr/>
        </p:nvSpPr>
        <p:spPr bwMode="auto">
          <a:xfrm>
            <a:off x="155575" y="-731838"/>
            <a:ext cx="1524000"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endParaRPr lang="es-ES" altLang="de-DE" sz="1800">
              <a:cs typeface="Arial" panose="020B0604020202020204" pitchFamily="34" charset="0"/>
            </a:endParaRPr>
          </a:p>
        </p:txBody>
      </p:sp>
      <p:pic>
        <p:nvPicPr>
          <p:cNvPr id="44044" name="Picture 20" descr="https://lh5.googleusercontent.com/-dLvbjc__GGw/U5mXB265hNI/AAAAAAAAAA8/1KnQYZcoCIM/s400-no/tuwie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8063" y="3144838"/>
            <a:ext cx="77628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22" descr="http://www.iiia.csic.es/%7Emarco/csi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4175" y="2032000"/>
            <a:ext cx="625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4375391" y="4066831"/>
            <a:ext cx="3231610" cy="861774"/>
          </a:xfrm>
          <a:prstGeom prst="rect">
            <a:avLst/>
          </a:prstGeom>
        </p:spPr>
        <p:txBody>
          <a:bodyPr wrap="square">
            <a:spAutoFit/>
          </a:bodyPr>
          <a:lstStyle/>
          <a:p>
            <a:pPr marL="84138" lvl="1"/>
            <a:r>
              <a:rPr lang="es-ES" altLang="de-DE" sz="1600" b="1" u="sng" dirty="0">
                <a:latin typeface="Arial" panose="020B0604020202020204" pitchFamily="34" charset="0"/>
                <a:ea typeface="ヒラギノ角ゴ Pro W3" pitchFamily="-84" charset="-128"/>
              </a:rPr>
              <a:t>U. Vigo</a:t>
            </a:r>
            <a:br>
              <a:rPr lang="es-ES" altLang="de-DE" sz="1600">
                <a:latin typeface="Arial" panose="020B0604020202020204" pitchFamily="34" charset="0"/>
                <a:ea typeface="ヒラギノ角ゴ Pro W3" pitchFamily="-84" charset="-128"/>
              </a:rPr>
            </a:br>
            <a:r>
              <a:rPr lang="es-ES" altLang="de-DE" sz="1600">
                <a:latin typeface="Arial" panose="020B0604020202020204" pitchFamily="34" charset="0"/>
                <a:ea typeface="ヒラギノ角ゴ Pro W3" pitchFamily="-84" charset="-128"/>
              </a:rPr>
              <a:t>V</a:t>
            </a:r>
            <a:r>
              <a:rPr lang="es-ES" altLang="de-DE" sz="1600" dirty="0">
                <a:latin typeface="Arial" panose="020B0604020202020204" pitchFamily="34" charset="0"/>
                <a:ea typeface="ヒラギノ角ゴ Pro W3" pitchFamily="-84" charset="-128"/>
              </a:rPr>
              <a:t>. Salgueiriño Maceira</a:t>
            </a:r>
          </a:p>
          <a:p>
            <a:pPr marL="84138" lvl="1"/>
            <a:r>
              <a:rPr lang="en-US" sz="1600" dirty="0"/>
              <a:t>N. </a:t>
            </a:r>
            <a:r>
              <a:rPr lang="en-US" sz="1600" dirty="0" err="1"/>
              <a:t>Fontaíña-Troitiño</a:t>
            </a:r>
            <a:endParaRPr lang="es-ES" altLang="de-DE" sz="1600" dirty="0">
              <a:latin typeface="Arial" panose="020B0604020202020204" pitchFamily="34" charset="0"/>
              <a:ea typeface="ヒラギノ角ゴ Pro W3" pitchFamily="-84" charset="-128"/>
            </a:endParaRPr>
          </a:p>
        </p:txBody>
      </p:sp>
      <p:sp>
        <p:nvSpPr>
          <p:cNvPr id="5" name="Rechteck 4"/>
          <p:cNvSpPr/>
          <p:nvPr/>
        </p:nvSpPr>
        <p:spPr>
          <a:xfrm>
            <a:off x="4071556" y="5093931"/>
            <a:ext cx="3242680" cy="1169551"/>
          </a:xfrm>
          <a:prstGeom prst="rect">
            <a:avLst/>
          </a:prstGeom>
        </p:spPr>
        <p:txBody>
          <a:bodyPr wrap="square">
            <a:spAutoFit/>
          </a:bodyPr>
          <a:lstStyle/>
          <a:p>
            <a:r>
              <a:rPr lang="en-US" sz="1400" b="1" dirty="0"/>
              <a:t>ERC Grant IMAGINE </a:t>
            </a:r>
            <a:br>
              <a:rPr lang="en-US" sz="1400" b="1" dirty="0"/>
            </a:br>
            <a:r>
              <a:rPr lang="en-US" sz="1400" b="1" dirty="0"/>
              <a:t>(R. Dunin-Borkowski) </a:t>
            </a:r>
            <a:r>
              <a:rPr lang="en-US" sz="1400" dirty="0"/>
              <a:t>258509</a:t>
            </a:r>
            <a:br>
              <a:rPr lang="en-US" sz="1400" dirty="0"/>
            </a:br>
            <a:r>
              <a:rPr lang="en-US" sz="1400" dirty="0"/>
              <a:t> </a:t>
            </a:r>
          </a:p>
          <a:p>
            <a:r>
              <a:rPr lang="en-US" sz="1400" b="1" dirty="0"/>
              <a:t>EC contract </a:t>
            </a:r>
            <a:r>
              <a:rPr lang="en-US" sz="1400" b="1" dirty="0" err="1"/>
              <a:t>REFreepermag</a:t>
            </a:r>
            <a:endParaRPr lang="en-US" sz="1400" dirty="0"/>
          </a:p>
          <a:p>
            <a:r>
              <a:rPr lang="en-US" sz="1400" dirty="0"/>
              <a:t>280670 </a:t>
            </a:r>
            <a:endParaRPr lang="en-US" sz="1400" dirty="0">
              <a:effectLst/>
            </a:endParaRPr>
          </a:p>
        </p:txBody>
      </p:sp>
      <p:sp>
        <p:nvSpPr>
          <p:cNvPr id="9" name="Rechteck 8"/>
          <p:cNvSpPr/>
          <p:nvPr/>
        </p:nvSpPr>
        <p:spPr>
          <a:xfrm>
            <a:off x="26291" y="2201277"/>
            <a:ext cx="3848432" cy="1600438"/>
          </a:xfrm>
          <a:prstGeom prst="rect">
            <a:avLst/>
          </a:prstGeom>
        </p:spPr>
        <p:txBody>
          <a:bodyPr wrap="square">
            <a:spAutoFit/>
          </a:bodyPr>
          <a:lstStyle/>
          <a:p>
            <a:pPr lvl="1"/>
            <a:r>
              <a:rPr lang="de-DE" altLang="de-DE" sz="1600" dirty="0">
                <a:latin typeface="Arial" panose="020B0604020202020204" pitchFamily="34" charset="0"/>
                <a:ea typeface="ヒラギノ角ゴ Pro W3" pitchFamily="-84" charset="-128"/>
              </a:rPr>
              <a:t>Ulf Wiedwald</a:t>
            </a:r>
          </a:p>
          <a:p>
            <a:pPr lvl="1"/>
            <a:r>
              <a:rPr lang="de-DE" altLang="de-DE" sz="1600" dirty="0">
                <a:latin typeface="Arial" panose="020B0604020202020204" pitchFamily="34" charset="0"/>
                <a:ea typeface="ヒラギノ角ゴ Pro W3" pitchFamily="-84" charset="-128"/>
              </a:rPr>
              <a:t>Marina Spasova</a:t>
            </a:r>
          </a:p>
          <a:p>
            <a:pPr lvl="1"/>
            <a:r>
              <a:rPr lang="de-DE" altLang="de-DE" sz="1600" dirty="0">
                <a:latin typeface="Arial" panose="020B0604020202020204" pitchFamily="34" charset="0"/>
                <a:ea typeface="ヒラギノ角ゴ Pro W3" pitchFamily="-84" charset="-128"/>
              </a:rPr>
              <a:t>Ruslan </a:t>
            </a:r>
            <a:r>
              <a:rPr lang="de-DE" altLang="de-DE" sz="1600" dirty="0" err="1">
                <a:latin typeface="Arial" panose="020B0604020202020204" pitchFamily="34" charset="0"/>
                <a:ea typeface="ヒラギノ角ゴ Pro W3" pitchFamily="-84" charset="-128"/>
              </a:rPr>
              <a:t>Salikhov</a:t>
            </a:r>
            <a:endParaRPr lang="de-DE" altLang="de-DE" sz="1600" dirty="0">
              <a:latin typeface="Arial" panose="020B0604020202020204" pitchFamily="34" charset="0"/>
              <a:ea typeface="ヒラギノ角ゴ Pro W3" pitchFamily="-84" charset="-128"/>
            </a:endParaRPr>
          </a:p>
          <a:p>
            <a:pPr lvl="1"/>
            <a:r>
              <a:rPr lang="de-DE" altLang="de-DE" sz="1600" dirty="0">
                <a:latin typeface="Arial" panose="020B0604020202020204" pitchFamily="34" charset="0"/>
                <a:ea typeface="ヒラギノ角ゴ Pro W3" pitchFamily="-84" charset="-128"/>
              </a:rPr>
              <a:t>Zi-An Li</a:t>
            </a:r>
          </a:p>
          <a:p>
            <a:pPr lvl="1"/>
            <a:r>
              <a:rPr lang="de-DE" altLang="de-DE" sz="1600" dirty="0">
                <a:latin typeface="Arial" panose="020B0604020202020204" pitchFamily="34" charset="0"/>
                <a:ea typeface="ヒラギノ角ゴ Pro W3" pitchFamily="-84" charset="-128"/>
              </a:rPr>
              <a:t>Sara </a:t>
            </a:r>
            <a:r>
              <a:rPr lang="en-US" sz="1600" dirty="0" err="1"/>
              <a:t>Liébana-Viñas</a:t>
            </a:r>
            <a:br>
              <a:rPr lang="de-DE" altLang="de-DE" sz="1600" dirty="0">
                <a:latin typeface="Arial" panose="020B0604020202020204" pitchFamily="34" charset="0"/>
                <a:ea typeface="ヒラギノ角ゴ Pro W3" pitchFamily="-84" charset="-128"/>
              </a:rPr>
            </a:br>
            <a:r>
              <a:rPr lang="de-DE" altLang="de-DE" sz="1600" dirty="0">
                <a:latin typeface="Arial" panose="020B0604020202020204" pitchFamily="34" charset="0"/>
                <a:ea typeface="ヒラギノ角ゴ Pro W3" pitchFamily="-84" charset="-128"/>
              </a:rPr>
              <a:t>Behnaz </a:t>
            </a:r>
            <a:r>
              <a:rPr lang="de-DE" altLang="de-DE" sz="1600" dirty="0" err="1">
                <a:latin typeface="Arial" panose="020B0604020202020204" pitchFamily="34" charset="0"/>
                <a:ea typeface="ヒラギノ角ゴ Pro W3" pitchFamily="-84" charset="-128"/>
              </a:rPr>
              <a:t>Arvan</a:t>
            </a:r>
            <a:endParaRPr lang="de-DE" altLang="de-DE" sz="1600" dirty="0">
              <a:latin typeface="Arial" panose="020B0604020202020204" pitchFamily="34" charset="0"/>
              <a:ea typeface="ヒラギノ角ゴ Pro W3" pitchFamily="-84" charset="-128"/>
            </a:endParaRPr>
          </a:p>
        </p:txBody>
      </p:sp>
      <p:sp>
        <p:nvSpPr>
          <p:cNvPr id="6" name="Rechteck 5"/>
          <p:cNvSpPr/>
          <p:nvPr/>
        </p:nvSpPr>
        <p:spPr>
          <a:xfrm>
            <a:off x="165369" y="1115296"/>
            <a:ext cx="3733801" cy="584775"/>
          </a:xfrm>
          <a:prstGeom prst="rect">
            <a:avLst/>
          </a:prstGeom>
        </p:spPr>
        <p:txBody>
          <a:bodyPr wrap="square">
            <a:spAutoFit/>
          </a:bodyPr>
          <a:lstStyle/>
          <a:p>
            <a:pPr marL="176213" lvl="1"/>
            <a:r>
              <a:rPr lang="de-DE" altLang="de-DE" sz="1600" b="1" u="sng" dirty="0">
                <a:latin typeface="Arial" panose="020B0604020202020204" pitchFamily="34" charset="0"/>
                <a:ea typeface="ヒラギノ角ゴ Pro W3" pitchFamily="-84" charset="-128"/>
              </a:rPr>
              <a:t>U. Duisburg-Essen</a:t>
            </a:r>
            <a:br>
              <a:rPr lang="de-DE" altLang="de-DE" sz="1600" b="1" dirty="0">
                <a:latin typeface="Arial" panose="020B0604020202020204" pitchFamily="34" charset="0"/>
                <a:ea typeface="ヒラギノ角ゴ Pro W3" pitchFamily="-84" charset="-128"/>
              </a:rPr>
            </a:br>
            <a:r>
              <a:rPr lang="de-DE" altLang="de-DE" sz="1600" dirty="0">
                <a:latin typeface="Arial" panose="020B0604020202020204" pitchFamily="34" charset="0"/>
                <a:ea typeface="ヒラギノ角ゴ Pro W3" pitchFamily="-84" charset="-128"/>
              </a:rPr>
              <a:t>R. Pentcheva et al</a:t>
            </a:r>
            <a:r>
              <a:rPr lang="de-DE" altLang="de-DE" sz="1600" b="1" dirty="0">
                <a:latin typeface="Arial" panose="020B0604020202020204" pitchFamily="34" charset="0"/>
                <a:ea typeface="ヒラギノ角ゴ Pro W3" pitchFamily="-84" charset="-128"/>
              </a:rPr>
              <a:t>.</a:t>
            </a:r>
          </a:p>
        </p:txBody>
      </p:sp>
      <p:sp>
        <p:nvSpPr>
          <p:cNvPr id="7" name="Rechteck 6"/>
          <p:cNvSpPr/>
          <p:nvPr/>
        </p:nvSpPr>
        <p:spPr>
          <a:xfrm>
            <a:off x="276918" y="1698306"/>
            <a:ext cx="3733800" cy="456517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46141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50" name="Picture 2" descr="C:\Users\User\Downloads\For_ICM2017_alternative-v4_CMYK.tif"/>
          <p:cNvPicPr>
            <a:picLocks noChangeAspect="1" noChangeArrowheads="1"/>
          </p:cNvPicPr>
          <p:nvPr/>
        </p:nvPicPr>
        <p:blipFill rotWithShape="1">
          <a:blip r:embed="rId2">
            <a:extLst>
              <a:ext uri="{28A0092B-C50C-407E-A947-70E740481C1C}">
                <a14:useLocalDpi xmlns:a14="http://schemas.microsoft.com/office/drawing/2010/main" val="0"/>
              </a:ext>
            </a:extLst>
          </a:blip>
          <a:srcRect t="426" b="70487"/>
          <a:stretch/>
        </p:blipFill>
        <p:spPr bwMode="auto">
          <a:xfrm>
            <a:off x="-16590" y="152400"/>
            <a:ext cx="9160590" cy="3780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ser\Downloads\For_ICM2017_alternative-v4_CMYK.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32" t="27931" b="32884"/>
          <a:stretch/>
        </p:blipFill>
        <p:spPr bwMode="auto">
          <a:xfrm>
            <a:off x="-16590" y="3933056"/>
            <a:ext cx="4804614" cy="2876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ownloads\For_ICM2017_alternative-v4_CMYK.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26" t="66574" r="10811"/>
          <a:stretch/>
        </p:blipFill>
        <p:spPr bwMode="auto">
          <a:xfrm>
            <a:off x="4788024" y="3933056"/>
            <a:ext cx="4355976" cy="25268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ser\Downloads\For_ICM2017_alternative-v4_CMYK.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0344"/>
          <a:stretch/>
        </p:blipFill>
        <p:spPr bwMode="auto">
          <a:xfrm>
            <a:off x="4788024" y="5733256"/>
            <a:ext cx="4392488" cy="72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729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790" y="1196752"/>
            <a:ext cx="9107210" cy="415498"/>
          </a:xfrm>
          <a:prstGeom prst="rect">
            <a:avLst/>
          </a:prstGeom>
        </p:spPr>
        <p:txBody>
          <a:bodyPr wrap="square">
            <a:spAutoFit/>
          </a:bodyPr>
          <a:lstStyle/>
          <a:p>
            <a:pPr algn="ctr"/>
            <a:r>
              <a:rPr lang="en-US" sz="2100" b="1" dirty="0">
                <a:latin typeface="+mn-lt"/>
              </a:rPr>
              <a:t>Innovative, </a:t>
            </a:r>
            <a:r>
              <a:rPr lang="en-US" sz="2100" b="1" dirty="0" err="1">
                <a:latin typeface="+mn-lt"/>
              </a:rPr>
              <a:t>Interdisplinary</a:t>
            </a:r>
            <a:r>
              <a:rPr lang="en-US" sz="2100" b="1" dirty="0">
                <a:latin typeface="+mn-lt"/>
              </a:rPr>
              <a:t>, and International Master of Science Study Programs</a:t>
            </a:r>
            <a:endParaRPr lang="ru-RU" sz="2100" dirty="0">
              <a:latin typeface="+mn-lt"/>
            </a:endParaRPr>
          </a:p>
        </p:txBody>
      </p:sp>
      <p:pic>
        <p:nvPicPr>
          <p:cNvPr id="5" name="Рисунок 4" descr="C:\Users\User\Downloads\5-100-logo.jpg"/>
          <p:cNvPicPr/>
          <p:nvPr/>
        </p:nvPicPr>
        <p:blipFill rotWithShape="1">
          <a:blip r:embed="rId2" cstate="print">
            <a:extLst>
              <a:ext uri="{28A0092B-C50C-407E-A947-70E740481C1C}">
                <a14:useLocalDpi xmlns:a14="http://schemas.microsoft.com/office/drawing/2010/main" val="0"/>
              </a:ext>
            </a:extLst>
          </a:blip>
          <a:srcRect l="17229" r="20120" b="45580"/>
          <a:stretch/>
        </p:blipFill>
        <p:spPr bwMode="auto">
          <a:xfrm>
            <a:off x="3311292" y="6198949"/>
            <a:ext cx="1656184" cy="686435"/>
          </a:xfrm>
          <a:prstGeom prst="rect">
            <a:avLst/>
          </a:prstGeom>
          <a:noFill/>
          <a:ln>
            <a:noFill/>
          </a:ln>
          <a:extLst>
            <a:ext uri="{53640926-AAD7-44D8-BBD7-CCE9431645EC}">
              <a14:shadowObscured xmlns:a14="http://schemas.microsoft.com/office/drawing/2010/main"/>
            </a:ext>
          </a:extLst>
        </p:spPr>
      </p:pic>
      <p:pic>
        <p:nvPicPr>
          <p:cNvPr id="6" name="Рисунок 5" descr="C:\Users\User\Downloads\FunMagMa_full_0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470" y="1723273"/>
            <a:ext cx="2843530" cy="749935"/>
          </a:xfrm>
          <a:prstGeom prst="rect">
            <a:avLst/>
          </a:prstGeom>
          <a:noFill/>
          <a:ln>
            <a:noFill/>
          </a:ln>
        </p:spPr>
      </p:pic>
      <p:pic>
        <p:nvPicPr>
          <p:cNvPr id="1026" name="Picture 2" descr="C:\Users\User\Downloads\about.png"/>
          <p:cNvPicPr>
            <a:picLocks noChangeAspect="1" noChangeArrowheads="1"/>
          </p:cNvPicPr>
          <p:nvPr/>
        </p:nvPicPr>
        <p:blipFill rotWithShape="1">
          <a:blip r:embed="rId4">
            <a:extLst>
              <a:ext uri="{28A0092B-C50C-407E-A947-70E740481C1C}">
                <a14:useLocalDpi xmlns:a14="http://schemas.microsoft.com/office/drawing/2010/main" val="0"/>
              </a:ext>
            </a:extLst>
          </a:blip>
          <a:srcRect t="69952" b="11825"/>
          <a:stretch/>
        </p:blipFill>
        <p:spPr bwMode="auto">
          <a:xfrm>
            <a:off x="0" y="0"/>
            <a:ext cx="9178414" cy="116816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2123" y="1615698"/>
            <a:ext cx="8503086" cy="923330"/>
          </a:xfrm>
          <a:prstGeom prst="rect">
            <a:avLst/>
          </a:prstGeom>
        </p:spPr>
        <p:txBody>
          <a:bodyPr wrap="square">
            <a:spAutoFit/>
          </a:bodyPr>
          <a:lstStyle/>
          <a:p>
            <a:r>
              <a:rPr lang="en-US" dirty="0"/>
              <a:t>1) Functional magnetic materials for biomedical application </a:t>
            </a:r>
          </a:p>
          <a:p>
            <a:r>
              <a:rPr lang="en-US" dirty="0"/>
              <a:t>2) Functional magnetic materials for energy applications </a:t>
            </a:r>
          </a:p>
          <a:p>
            <a:r>
              <a:rPr lang="en-US" dirty="0"/>
              <a:t>3) Electromagnetic spectroscopy and </a:t>
            </a:r>
            <a:r>
              <a:rPr lang="en-US" dirty="0" err="1"/>
              <a:t>nanophotonics</a:t>
            </a:r>
            <a:endParaRPr lang="en-US" dirty="0"/>
          </a:p>
        </p:txBody>
      </p:sp>
      <p:sp>
        <p:nvSpPr>
          <p:cNvPr id="8" name="TextBox 7"/>
          <p:cNvSpPr txBox="1"/>
          <p:nvPr/>
        </p:nvSpPr>
        <p:spPr>
          <a:xfrm>
            <a:off x="766524" y="2615443"/>
            <a:ext cx="7122463" cy="1246495"/>
          </a:xfrm>
          <a:prstGeom prst="rect">
            <a:avLst/>
          </a:prstGeom>
          <a:noFill/>
        </p:spPr>
        <p:txBody>
          <a:bodyPr wrap="none" rtlCol="0">
            <a:spAutoFit/>
          </a:bodyPr>
          <a:lstStyle/>
          <a:p>
            <a:r>
              <a:rPr lang="en-US" sz="2100" b="1" dirty="0"/>
              <a:t>1</a:t>
            </a:r>
            <a:r>
              <a:rPr lang="en-US" sz="2100" b="1" baseline="30000" dirty="0"/>
              <a:t>st</a:t>
            </a:r>
            <a:r>
              <a:rPr lang="en-US" sz="2100" b="1" dirty="0"/>
              <a:t> Semester </a:t>
            </a:r>
            <a:r>
              <a:rPr lang="en-US" sz="2000" b="1" dirty="0"/>
              <a:t>starts</a:t>
            </a:r>
            <a:r>
              <a:rPr lang="en-US" sz="2100" b="1" dirty="0"/>
              <a:t> </a:t>
            </a:r>
            <a:r>
              <a:rPr lang="en-US" sz="2100" b="1" dirty="0">
                <a:solidFill>
                  <a:srgbClr val="FF0000"/>
                </a:solidFill>
              </a:rPr>
              <a:t>September 1</a:t>
            </a:r>
            <a:r>
              <a:rPr lang="en-US" sz="2100" b="1" baseline="30000" dirty="0">
                <a:solidFill>
                  <a:srgbClr val="FF0000"/>
                </a:solidFill>
              </a:rPr>
              <a:t>st</a:t>
            </a:r>
            <a:r>
              <a:rPr lang="en-US" sz="2100" b="1" dirty="0">
                <a:solidFill>
                  <a:srgbClr val="FF0000"/>
                </a:solidFill>
              </a:rPr>
              <a:t>, 2017</a:t>
            </a:r>
            <a:r>
              <a:rPr lang="en-US" sz="2100" b="1" dirty="0"/>
              <a:t>:</a:t>
            </a:r>
          </a:p>
          <a:p>
            <a:pPr lvl="0"/>
            <a:r>
              <a:rPr lang="en-US" dirty="0"/>
              <a:t>Modern Topics in Magnetism,</a:t>
            </a:r>
            <a:endParaRPr lang="ru-RU" dirty="0"/>
          </a:p>
          <a:p>
            <a:pPr lvl="0"/>
            <a:r>
              <a:rPr lang="en-US" dirty="0"/>
              <a:t>Fundamentals in Condensed matter physics, Biology and Chemistry</a:t>
            </a:r>
            <a:endParaRPr lang="ru-RU" dirty="0"/>
          </a:p>
          <a:p>
            <a:pPr lvl="0"/>
            <a:r>
              <a:rPr lang="en-US" dirty="0"/>
              <a:t>Advanced scientific methods, Nanotechnology </a:t>
            </a:r>
            <a:endParaRPr lang="ru-RU" dirty="0"/>
          </a:p>
        </p:txBody>
      </p:sp>
      <p:sp>
        <p:nvSpPr>
          <p:cNvPr id="9" name="Прямоугольник 8"/>
          <p:cNvSpPr/>
          <p:nvPr/>
        </p:nvSpPr>
        <p:spPr>
          <a:xfrm>
            <a:off x="106700" y="3933056"/>
            <a:ext cx="9037299" cy="2123658"/>
          </a:xfrm>
          <a:prstGeom prst="rect">
            <a:avLst/>
          </a:prstGeom>
        </p:spPr>
        <p:txBody>
          <a:bodyPr wrap="square">
            <a:spAutoFit/>
          </a:bodyPr>
          <a:lstStyle/>
          <a:p>
            <a:r>
              <a:rPr lang="en-US" sz="2100" b="1" dirty="0"/>
              <a:t>The </a:t>
            </a:r>
            <a:r>
              <a:rPr lang="en-US" sz="2100" b="1" dirty="0">
                <a:solidFill>
                  <a:srgbClr val="FF0000"/>
                </a:solidFill>
              </a:rPr>
              <a:t>best students </a:t>
            </a:r>
            <a:r>
              <a:rPr lang="en-US" sz="2100" b="1" dirty="0"/>
              <a:t>can perform part of the Master thesis </a:t>
            </a:r>
            <a:r>
              <a:rPr lang="en-US" sz="2100" b="1" dirty="0">
                <a:solidFill>
                  <a:srgbClr val="FF0000"/>
                </a:solidFill>
              </a:rPr>
              <a:t>at other international institutes</a:t>
            </a:r>
            <a:r>
              <a:rPr lang="en-US" sz="2100" b="1" dirty="0"/>
              <a:t>: </a:t>
            </a:r>
          </a:p>
          <a:p>
            <a:r>
              <a:rPr lang="en-US" dirty="0"/>
              <a:t>- University of Duisburg-Essen, Germany; </a:t>
            </a:r>
          </a:p>
          <a:p>
            <a:r>
              <a:rPr lang="en-US" dirty="0"/>
              <a:t>- </a:t>
            </a:r>
            <a:r>
              <a:rPr lang="en-US" dirty="0" err="1"/>
              <a:t>Lomonosov</a:t>
            </a:r>
            <a:r>
              <a:rPr lang="en-US" dirty="0"/>
              <a:t> Moscow State University, Russia; </a:t>
            </a:r>
          </a:p>
          <a:p>
            <a:r>
              <a:rPr lang="en-US" dirty="0"/>
              <a:t>- </a:t>
            </a:r>
            <a:r>
              <a:rPr lang="en-US" dirty="0" err="1"/>
              <a:t>Istituto</a:t>
            </a:r>
            <a:r>
              <a:rPr lang="en-US" dirty="0"/>
              <a:t> di </a:t>
            </a:r>
            <a:r>
              <a:rPr lang="en-US" dirty="0" err="1"/>
              <a:t>Struttura</a:t>
            </a:r>
            <a:r>
              <a:rPr lang="en-US" dirty="0"/>
              <a:t> </a:t>
            </a:r>
            <a:r>
              <a:rPr lang="en-US" dirty="0" err="1"/>
              <a:t>della</a:t>
            </a:r>
            <a:r>
              <a:rPr lang="en-US" dirty="0"/>
              <a:t> </a:t>
            </a:r>
            <a:r>
              <a:rPr lang="en-US" dirty="0" err="1"/>
              <a:t>Materia</a:t>
            </a:r>
            <a:r>
              <a:rPr lang="en-US" dirty="0"/>
              <a:t> (ISM), University of Rome, Italy; </a:t>
            </a:r>
          </a:p>
          <a:p>
            <a:r>
              <a:rPr lang="en-US" dirty="0"/>
              <a:t>- Siberian State Medical University; Nat. Res. Tomsk Polytechnic University, Russia; </a:t>
            </a:r>
          </a:p>
          <a:p>
            <a:r>
              <a:rPr lang="en-US" dirty="0"/>
              <a:t>- Riga Technical University, </a:t>
            </a:r>
            <a:r>
              <a:rPr lang="en-US" dirty="0" err="1"/>
              <a:t>Inst</a:t>
            </a:r>
            <a:r>
              <a:rPr lang="en-US" dirty="0"/>
              <a:t> of Biomed. Eng. and </a:t>
            </a:r>
            <a:r>
              <a:rPr lang="en-US" dirty="0" err="1"/>
              <a:t>Microtechnologies</a:t>
            </a:r>
            <a:r>
              <a:rPr lang="en-US" dirty="0"/>
              <a:t>, Riga, Estonia</a:t>
            </a:r>
            <a:endParaRPr lang="ru-RU" dirty="0"/>
          </a:p>
        </p:txBody>
      </p:sp>
    </p:spTree>
    <p:extLst>
      <p:ext uri="{BB962C8B-B14F-4D97-AF65-F5344CB8AC3E}">
        <p14:creationId xmlns:p14="http://schemas.microsoft.com/office/powerpoint/2010/main" val="70542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2"/>
          </p:nvPr>
        </p:nvSpPr>
        <p:spPr/>
        <p:txBody>
          <a:bodyPr/>
          <a:lstStyle/>
          <a:p>
            <a:fld id="{5CE2E7C9-D6B8-4085-93AD-4086B8DE6DF6}" type="datetime1">
              <a:rPr lang="de-DE" smtClean="0"/>
              <a:pPr/>
              <a:t>30.06.22</a:t>
            </a:fld>
            <a:r>
              <a:rPr lang="de-DE"/>
              <a:t> / </a:t>
            </a:r>
            <a:fld id="{D11982DD-923D-4490-B400-9E6FF9C0DB46}" type="slidenum">
              <a:rPr lang="de-DE" smtClean="0"/>
              <a:pPr/>
              <a:t>47</a:t>
            </a:fld>
            <a:endParaRPr lang="de-DE" dirty="0"/>
          </a:p>
        </p:txBody>
      </p:sp>
      <p:sp>
        <p:nvSpPr>
          <p:cNvPr id="268290" name="Rectangle 2"/>
          <p:cNvSpPr>
            <a:spLocks noGrp="1" noChangeArrowheads="1"/>
          </p:cNvSpPr>
          <p:nvPr>
            <p:ph type="title"/>
          </p:nvPr>
        </p:nvSpPr>
        <p:spPr/>
        <p:txBody>
          <a:bodyPr/>
          <a:lstStyle/>
          <a:p>
            <a:r>
              <a:rPr lang="de-DE" sz="3200" dirty="0"/>
              <a:t>Summary:</a:t>
            </a:r>
            <a:endParaRPr lang="de-DE" dirty="0"/>
          </a:p>
        </p:txBody>
      </p:sp>
      <p:sp>
        <p:nvSpPr>
          <p:cNvPr id="3" name="Rechteck 2"/>
          <p:cNvSpPr/>
          <p:nvPr/>
        </p:nvSpPr>
        <p:spPr>
          <a:xfrm>
            <a:off x="1414010" y="1066579"/>
            <a:ext cx="7522285" cy="2585323"/>
          </a:xfrm>
          <a:prstGeom prst="rect">
            <a:avLst/>
          </a:prstGeom>
        </p:spPr>
        <p:txBody>
          <a:bodyPr wrap="square">
            <a:spAutoFit/>
          </a:bodyPr>
          <a:lstStyle/>
          <a:p>
            <a:pPr marL="354013" indent="-354013">
              <a:buFont typeface="Wingdings" pitchFamily="2" charset="2"/>
              <a:buChar char="v"/>
            </a:pPr>
            <a:r>
              <a:rPr lang="de-DE" altLang="zh-CN" sz="2400" b="1" dirty="0" err="1">
                <a:solidFill>
                  <a:srgbClr val="304090"/>
                </a:solidFill>
                <a:ea typeface="宋体" pitchFamily="2" charset="-122"/>
              </a:rPr>
              <a:t>Nanoscale</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Magnetism</a:t>
            </a:r>
            <a:br>
              <a:rPr lang="de-DE" altLang="zh-CN" sz="2400" b="1" dirty="0">
                <a:solidFill>
                  <a:srgbClr val="304090"/>
                </a:solidFill>
                <a:ea typeface="宋体" pitchFamily="2" charset="-122"/>
              </a:rPr>
            </a:br>
            <a:r>
              <a:rPr lang="de-DE" altLang="zh-CN" sz="2400" b="1" dirty="0">
                <a:solidFill>
                  <a:srgbClr val="304090"/>
                </a:solidFill>
                <a:ea typeface="宋体" pitchFamily="2" charset="-122"/>
              </a:rPr>
              <a:t> </a:t>
            </a:r>
            <a:r>
              <a:rPr lang="de-DE" altLang="zh-CN" sz="2400" i="1" dirty="0" err="1">
                <a:solidFill>
                  <a:srgbClr val="304090"/>
                </a:solidFill>
                <a:ea typeface="宋体" pitchFamily="2" charset="-122"/>
              </a:rPr>
              <a:t>composition</a:t>
            </a:r>
            <a:r>
              <a:rPr lang="de-DE" altLang="zh-CN" sz="2400" i="1" dirty="0">
                <a:solidFill>
                  <a:srgbClr val="304090"/>
                </a:solidFill>
                <a:ea typeface="宋体" pitchFamily="2" charset="-122"/>
              </a:rPr>
              <a:t>, </a:t>
            </a:r>
            <a:r>
              <a:rPr lang="de-DE" altLang="zh-CN" sz="2400" i="1" dirty="0" err="1">
                <a:solidFill>
                  <a:srgbClr val="304090"/>
                </a:solidFill>
                <a:ea typeface="宋体" pitchFamily="2" charset="-122"/>
              </a:rPr>
              <a:t>shape</a:t>
            </a:r>
            <a:r>
              <a:rPr lang="de-DE" altLang="zh-CN" sz="2400" i="1" dirty="0">
                <a:solidFill>
                  <a:srgbClr val="304090"/>
                </a:solidFill>
                <a:ea typeface="宋体" pitchFamily="2" charset="-122"/>
              </a:rPr>
              <a:t> </a:t>
            </a:r>
            <a:r>
              <a:rPr lang="de-DE" altLang="zh-CN" sz="2400" i="1" dirty="0" err="1">
                <a:solidFill>
                  <a:srgbClr val="304090"/>
                </a:solidFill>
                <a:ea typeface="宋体" pitchFamily="2" charset="-122"/>
              </a:rPr>
              <a:t>and</a:t>
            </a:r>
            <a:r>
              <a:rPr lang="de-DE" altLang="zh-CN" sz="2400" i="1" dirty="0">
                <a:solidFill>
                  <a:srgbClr val="304090"/>
                </a:solidFill>
                <a:ea typeface="宋体" pitchFamily="2" charset="-122"/>
              </a:rPr>
              <a:t> </a:t>
            </a:r>
            <a:r>
              <a:rPr lang="de-DE" altLang="zh-CN" sz="2400" i="1" dirty="0" err="1">
                <a:solidFill>
                  <a:srgbClr val="304090"/>
                </a:solidFill>
                <a:ea typeface="宋体" pitchFamily="2" charset="-122"/>
              </a:rPr>
              <a:t>crystal</a:t>
            </a:r>
            <a:r>
              <a:rPr lang="de-DE" altLang="zh-CN" sz="2400" i="1" dirty="0">
                <a:solidFill>
                  <a:srgbClr val="304090"/>
                </a:solidFill>
                <a:ea typeface="宋体" pitchFamily="2" charset="-122"/>
              </a:rPr>
              <a:t> </a:t>
            </a:r>
            <a:r>
              <a:rPr lang="de-DE" altLang="zh-CN" sz="2400" i="1" dirty="0" err="1">
                <a:solidFill>
                  <a:srgbClr val="304090"/>
                </a:solidFill>
                <a:ea typeface="宋体" pitchFamily="2" charset="-122"/>
              </a:rPr>
              <a:t>structure</a:t>
            </a:r>
            <a:br>
              <a:rPr lang="de-DE" altLang="zh-CN" sz="2400" i="1" dirty="0">
                <a:solidFill>
                  <a:srgbClr val="304090"/>
                </a:solidFill>
                <a:ea typeface="宋体" pitchFamily="2" charset="-122"/>
              </a:rPr>
            </a:br>
            <a:endParaRPr lang="de-DE" altLang="zh-CN" i="1" dirty="0">
              <a:solidFill>
                <a:srgbClr val="304090"/>
              </a:solidFill>
              <a:ea typeface="宋体" pitchFamily="2" charset="-122"/>
            </a:endParaRPr>
          </a:p>
          <a:p>
            <a:pPr marL="354013" indent="-354013">
              <a:buFont typeface="Wingdings" pitchFamily="2" charset="2"/>
              <a:buChar char="v"/>
            </a:pPr>
            <a:r>
              <a:rPr lang="de-DE" altLang="zh-CN" sz="2400" b="1" dirty="0">
                <a:solidFill>
                  <a:srgbClr val="304090"/>
                </a:solidFill>
                <a:ea typeface="宋体" pitchFamily="2" charset="-122"/>
              </a:rPr>
              <a:t>Robust </a:t>
            </a:r>
            <a:r>
              <a:rPr lang="de-DE" altLang="zh-CN" sz="2400" b="1" dirty="0" err="1">
                <a:solidFill>
                  <a:srgbClr val="304090"/>
                </a:solidFill>
                <a:ea typeface="宋体" pitchFamily="2" charset="-122"/>
              </a:rPr>
              <a:t>Ferromagnetism</a:t>
            </a:r>
            <a:br>
              <a:rPr lang="de-DE" altLang="zh-CN" sz="2400" b="1" dirty="0">
                <a:solidFill>
                  <a:srgbClr val="304090"/>
                </a:solidFill>
                <a:ea typeface="宋体" pitchFamily="2" charset="-122"/>
              </a:rPr>
            </a:br>
            <a:r>
              <a:rPr lang="de-DE" altLang="zh-CN" sz="2400" b="1" dirty="0">
                <a:solidFill>
                  <a:srgbClr val="304090"/>
                </a:solidFill>
                <a:ea typeface="宋体" pitchFamily="2" charset="-122"/>
              </a:rPr>
              <a:t>at </a:t>
            </a:r>
            <a:r>
              <a:rPr lang="de-DE" altLang="zh-CN" sz="2400" b="1" dirty="0" err="1">
                <a:solidFill>
                  <a:srgbClr val="304090"/>
                </a:solidFill>
                <a:ea typeface="宋体" pitchFamily="2" charset="-122"/>
              </a:rPr>
              <a:t>the</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interface</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between</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two</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antiferromagnets</a:t>
            </a:r>
            <a:br>
              <a:rPr lang="de-DE" altLang="zh-CN" sz="2400" b="1" dirty="0">
                <a:solidFill>
                  <a:srgbClr val="304090"/>
                </a:solidFill>
                <a:ea typeface="宋体" pitchFamily="2" charset="-122"/>
              </a:rPr>
            </a:br>
            <a:endParaRPr lang="de-DE" altLang="zh-CN" sz="2400" b="1" dirty="0">
              <a:solidFill>
                <a:srgbClr val="304090"/>
              </a:solidFill>
              <a:ea typeface="宋体" pitchFamily="2" charset="-122"/>
            </a:endParaRPr>
          </a:p>
          <a:p>
            <a:pPr marL="354013" indent="-354013">
              <a:buFont typeface="Wingdings" pitchFamily="2" charset="2"/>
              <a:buChar char="v"/>
            </a:pPr>
            <a:r>
              <a:rPr lang="de-DE" altLang="zh-CN" sz="2400" b="1" dirty="0" err="1">
                <a:solidFill>
                  <a:srgbClr val="304090"/>
                </a:solidFill>
                <a:ea typeface="宋体" pitchFamily="2" charset="-122"/>
              </a:rPr>
              <a:t>Nanoscale</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wires</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for</a:t>
            </a:r>
            <a:r>
              <a:rPr lang="de-DE" altLang="zh-CN" sz="2400" b="1" dirty="0">
                <a:solidFill>
                  <a:srgbClr val="304090"/>
                </a:solidFill>
                <a:ea typeface="宋体" pitchFamily="2" charset="-122"/>
              </a:rPr>
              <a:t> permanent </a:t>
            </a:r>
            <a:r>
              <a:rPr lang="de-DE" altLang="zh-CN" sz="2400" b="1" dirty="0" err="1">
                <a:solidFill>
                  <a:srgbClr val="304090"/>
                </a:solidFill>
                <a:ea typeface="宋体" pitchFamily="2" charset="-122"/>
              </a:rPr>
              <a:t>magnets</a:t>
            </a:r>
            <a:endParaRPr lang="de-DE" altLang="zh-CN" sz="2400" b="1" dirty="0">
              <a:solidFill>
                <a:srgbClr val="304090"/>
              </a:solidFill>
              <a:ea typeface="宋体" pitchFamily="2" charset="-122"/>
            </a:endParaRPr>
          </a:p>
        </p:txBody>
      </p:sp>
      <p:pic>
        <p:nvPicPr>
          <p:cNvPr id="9" name="3D_FeCube-Movi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extLst>
              <a:ext uri="{28A0092B-C50C-407E-A947-70E740481C1C}">
                <a14:useLocalDpi xmlns:a14="http://schemas.microsoft.com/office/drawing/2010/main" val="0"/>
              </a:ext>
            </a:extLst>
          </a:blip>
          <a:srcRect t="9029"/>
          <a:stretch/>
        </p:blipFill>
        <p:spPr bwMode="auto">
          <a:xfrm>
            <a:off x="7803492" y="824917"/>
            <a:ext cx="1000012" cy="99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p:cNvPicPr>
          <p:nvPr/>
        </p:nvPicPr>
        <p:blipFill rotWithShape="1">
          <a:blip r:embed="rId5" cstate="print">
            <a:extLst>
              <a:ext uri="{28A0092B-C50C-407E-A947-70E740481C1C}">
                <a14:useLocalDpi xmlns:a14="http://schemas.microsoft.com/office/drawing/2010/main" val="0"/>
              </a:ext>
            </a:extLst>
          </a:blip>
          <a:srcRect l="66718"/>
          <a:stretch/>
        </p:blipFill>
        <p:spPr>
          <a:xfrm>
            <a:off x="305868" y="1218965"/>
            <a:ext cx="937819" cy="1107123"/>
          </a:xfrm>
          <a:prstGeom prst="rect">
            <a:avLst/>
          </a:prstGeom>
        </p:spPr>
      </p:pic>
      <p:pic>
        <p:nvPicPr>
          <p:cNvPr id="10" name="Grafik 9"/>
          <p:cNvPicPr>
            <a:picLocks noChangeAspect="1"/>
          </p:cNvPicPr>
          <p:nvPr/>
        </p:nvPicPr>
        <p:blipFill rotWithShape="1">
          <a:blip r:embed="rId6">
            <a:extLst>
              <a:ext uri="{28A0092B-C50C-407E-A947-70E740481C1C}">
                <a14:useLocalDpi xmlns:a14="http://schemas.microsoft.com/office/drawing/2010/main" val="0"/>
              </a:ext>
            </a:extLst>
          </a:blip>
          <a:srcRect l="28032" t="934" r="56817" b="81529"/>
          <a:stretch/>
        </p:blipFill>
        <p:spPr>
          <a:xfrm>
            <a:off x="305868" y="2358907"/>
            <a:ext cx="1108142" cy="1138646"/>
          </a:xfrm>
          <a:prstGeom prst="rect">
            <a:avLst/>
          </a:prstGeom>
        </p:spPr>
      </p:pic>
      <p:sp>
        <p:nvSpPr>
          <p:cNvPr id="2" name="Textfeld 1"/>
          <p:cNvSpPr txBox="1"/>
          <p:nvPr/>
        </p:nvSpPr>
        <p:spPr>
          <a:xfrm>
            <a:off x="1609409" y="3748036"/>
            <a:ext cx="6460177" cy="992954"/>
          </a:xfrm>
          <a:prstGeom prst="rect">
            <a:avLst/>
          </a:prstGeom>
          <a:solidFill>
            <a:schemeClr val="accent1"/>
          </a:solidFill>
        </p:spPr>
        <p:txBody>
          <a:bodyPr wrap="none" rtlCol="0" anchor="ctr" anchorCtr="0">
            <a:normAutofit/>
          </a:bodyPr>
          <a:lstStyle/>
          <a:p>
            <a:pPr algn="ctr"/>
            <a:r>
              <a:rPr lang="de-DE" sz="3600" i="1" dirty="0" err="1"/>
              <a:t>Thank</a:t>
            </a:r>
            <a:r>
              <a:rPr lang="de-DE" sz="3600" i="1" dirty="0"/>
              <a:t> </a:t>
            </a:r>
            <a:r>
              <a:rPr lang="de-DE" sz="3600" i="1" dirty="0" err="1"/>
              <a:t>you</a:t>
            </a:r>
            <a:r>
              <a:rPr lang="de-DE" sz="3600" i="1" dirty="0"/>
              <a:t> </a:t>
            </a:r>
            <a:r>
              <a:rPr lang="de-DE" sz="3600" i="1" dirty="0" err="1"/>
              <a:t>for</a:t>
            </a:r>
            <a:r>
              <a:rPr lang="de-DE" sz="3600" i="1" dirty="0"/>
              <a:t> </a:t>
            </a:r>
            <a:r>
              <a:rPr lang="de-DE" sz="3600" i="1" dirty="0" err="1"/>
              <a:t>your</a:t>
            </a:r>
            <a:r>
              <a:rPr lang="de-DE" sz="3600" i="1" dirty="0"/>
              <a:t> </a:t>
            </a:r>
            <a:r>
              <a:rPr lang="de-DE" sz="3600" i="1" dirty="0" err="1"/>
              <a:t>attention</a:t>
            </a:r>
            <a:endParaRPr lang="de-DE" sz="3600" i="1" dirty="0"/>
          </a:p>
        </p:txBody>
      </p:sp>
      <p:sp>
        <p:nvSpPr>
          <p:cNvPr id="5" name="Rechteck 4"/>
          <p:cNvSpPr/>
          <p:nvPr/>
        </p:nvSpPr>
        <p:spPr>
          <a:xfrm>
            <a:off x="152265" y="4975443"/>
            <a:ext cx="8838132" cy="2292935"/>
          </a:xfrm>
          <a:prstGeom prst="rect">
            <a:avLst/>
          </a:prstGeom>
        </p:spPr>
        <p:txBody>
          <a:bodyPr wrap="square">
            <a:spAutoFit/>
          </a:bodyPr>
          <a:lstStyle/>
          <a:p>
            <a:pPr marL="285750" indent="-285750">
              <a:spcBef>
                <a:spcPts val="600"/>
              </a:spcBef>
              <a:buFont typeface="Arial" panose="020B0604020202020204" pitchFamily="34" charset="0"/>
              <a:buChar char="•"/>
            </a:pPr>
            <a:r>
              <a:rPr lang="en-US" sz="1600" dirty="0"/>
              <a:t>M. Farle, T. Silva, and G. Woltersdorf, </a:t>
            </a:r>
            <a:r>
              <a:rPr lang="en-US" sz="1600" u="sng" dirty="0">
                <a:hlinkClick r:id="rId7"/>
              </a:rPr>
              <a:t>Spin Dynamics in the Time and Frequency Domain</a:t>
            </a:r>
            <a:r>
              <a:rPr lang="en-US" sz="1600" u="sng" dirty="0"/>
              <a:t>,  </a:t>
            </a:r>
            <a:r>
              <a:rPr lang="en-US" sz="1600" dirty="0"/>
              <a:t>in </a:t>
            </a:r>
            <a:r>
              <a:rPr lang="en-US" sz="1600" i="1" dirty="0"/>
              <a:t>Magnetic Nanostructures</a:t>
            </a:r>
            <a:r>
              <a:rPr lang="en-US" sz="1600" dirty="0"/>
              <a:t>, Springer Tracts in Modern Physics </a:t>
            </a:r>
            <a:r>
              <a:rPr lang="en-US" sz="1600" b="1" dirty="0"/>
              <a:t>246</a:t>
            </a:r>
            <a:r>
              <a:rPr lang="en-US" sz="1600" dirty="0"/>
              <a:t> (2013) 37-83</a:t>
            </a:r>
          </a:p>
          <a:p>
            <a:pPr marL="285750" indent="-285750">
              <a:spcBef>
                <a:spcPts val="600"/>
              </a:spcBef>
              <a:buFont typeface="Arial" panose="020B0604020202020204" pitchFamily="34" charset="0"/>
              <a:buChar char="•"/>
            </a:pPr>
            <a:r>
              <a:rPr lang="en-US" sz="1600" dirty="0"/>
              <a:t>H. Zabel and M. Farle (eds.) </a:t>
            </a:r>
            <a:r>
              <a:rPr lang="en-US" sz="1600" i="1" u="sng" dirty="0">
                <a:hlinkClick r:id="rId8"/>
              </a:rPr>
              <a:t>Magnetic Nanostructures</a:t>
            </a:r>
            <a:r>
              <a:rPr lang="en-US" sz="1600" dirty="0"/>
              <a:t>, </a:t>
            </a:r>
            <a:br>
              <a:rPr lang="en-US" sz="1600" dirty="0"/>
            </a:br>
            <a:r>
              <a:rPr lang="en-US" sz="1600" dirty="0"/>
              <a:t>Springer Tracts in Modern Physics </a:t>
            </a:r>
            <a:r>
              <a:rPr lang="en-US" sz="1600" b="1" dirty="0"/>
              <a:t>246</a:t>
            </a:r>
            <a:r>
              <a:rPr lang="en-US" sz="1600" dirty="0"/>
              <a:t> (2013)</a:t>
            </a:r>
            <a:endParaRPr lang="de-DE" altLang="zh-CN" sz="1600" b="1" dirty="0">
              <a:solidFill>
                <a:srgbClr val="304090"/>
              </a:solidFill>
              <a:ea typeface="宋体" pitchFamily="2" charset="-122"/>
            </a:endParaRPr>
          </a:p>
          <a:p>
            <a:pPr marL="285750" indent="-285750">
              <a:spcBef>
                <a:spcPts val="600"/>
              </a:spcBef>
              <a:buFont typeface="Arial" panose="020B0604020202020204" pitchFamily="34" charset="0"/>
              <a:buChar char="•"/>
            </a:pPr>
            <a:r>
              <a:rPr lang="en-US" sz="1600" dirty="0"/>
              <a:t>C. </a:t>
            </a:r>
            <a:r>
              <a:rPr lang="en-US" sz="1600" dirty="0" err="1"/>
              <a:t>Antoniak</a:t>
            </a:r>
            <a:r>
              <a:rPr lang="en-US" sz="1600" dirty="0"/>
              <a:t>, et al; in A. Lorke et al. (eds.), </a:t>
            </a:r>
            <a:r>
              <a:rPr lang="en-US" sz="1600" i="1" dirty="0"/>
              <a:t>Nanoparticles from the Gas Phase, </a:t>
            </a:r>
            <a:r>
              <a:rPr lang="en-US" sz="1600" i="1" dirty="0" err="1"/>
              <a:t>NanoScience</a:t>
            </a:r>
            <a:r>
              <a:rPr lang="en-US" sz="1600" i="1" dirty="0"/>
              <a:t> and Technology</a:t>
            </a:r>
            <a:r>
              <a:rPr lang="en-US" sz="1600" dirty="0"/>
              <a:t>, p. 273, © Springer-</a:t>
            </a:r>
            <a:r>
              <a:rPr lang="en-US" sz="1600" dirty="0" err="1"/>
              <a:t>Verlag</a:t>
            </a:r>
            <a:r>
              <a:rPr lang="en-US" sz="1600" dirty="0"/>
              <a:t> Berlin Heidelberg 2012</a:t>
            </a:r>
            <a:endParaRPr lang="de-DE" sz="1600" dirty="0"/>
          </a:p>
          <a:p>
            <a:pPr marL="285750" indent="-285750">
              <a:spcBef>
                <a:spcPts val="600"/>
              </a:spcBef>
              <a:buFont typeface="Arial" panose="020B0604020202020204" pitchFamily="34" charset="0"/>
              <a:buChar char="•"/>
            </a:pPr>
            <a:endParaRPr lang="en-US" sz="1600" dirty="0"/>
          </a:p>
          <a:p>
            <a:pPr marL="285750" indent="-285750">
              <a:buFont typeface="Arial" panose="020B0604020202020204" pitchFamily="34" charset="0"/>
              <a:buChar char="•"/>
            </a:pPr>
            <a:endParaRPr lang="de-DE" sz="1600" dirty="0"/>
          </a:p>
        </p:txBody>
      </p:sp>
    </p:spTree>
    <p:extLst>
      <p:ext uri="{BB962C8B-B14F-4D97-AF65-F5344CB8AC3E}">
        <p14:creationId xmlns:p14="http://schemas.microsoft.com/office/powerpoint/2010/main" val="21789322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3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p:cTn id="16" fill="hold" display="0">
                  <p:stCondLst>
                    <p:cond delay="indefinite"/>
                  </p:stCondLst>
                  <p:endCondLst>
                    <p:cond evt="onNext" delay="0">
                      <p:tgtEl>
                        <p:sldTgt/>
                      </p:tgtEl>
                    </p:cond>
                    <p:cond evt="onPrev" delay="0">
                      <p:tgtEl>
                        <p:sldTgt/>
                      </p:tgtEl>
                    </p:cond>
                  </p:endCondLst>
                </p:cTn>
                <p:tgtEl>
                  <p:spTgt spid="9"/>
                </p:tgtEl>
              </p:cMediaNode>
            </p:video>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6600248" y="1016337"/>
            <a:ext cx="2401784" cy="3321747"/>
          </a:xfrm>
          <a:prstGeom prst="rect">
            <a:avLst/>
          </a:prstGeom>
        </p:spPr>
      </p:pic>
      <p:sp>
        <p:nvSpPr>
          <p:cNvPr id="2" name="Datumsplatzhalter 1"/>
          <p:cNvSpPr>
            <a:spLocks noGrp="1"/>
          </p:cNvSpPr>
          <p:nvPr>
            <p:ph type="dt" sz="half" idx="2"/>
          </p:nvPr>
        </p:nvSpPr>
        <p:spPr/>
        <p:txBody>
          <a:bodyPr/>
          <a:lstStyle/>
          <a:p>
            <a:fld id="{43244562-3051-41D5-B947-1F49C4005B7B}" type="datetime1">
              <a:rPr lang="de-DE" smtClean="0"/>
              <a:pPr/>
              <a:t>30.06.22</a:t>
            </a:fld>
            <a:r>
              <a:rPr lang="de-DE"/>
              <a:t> / </a:t>
            </a:r>
            <a:fld id="{D11982DD-923D-4490-B400-9E6FF9C0DB46}" type="slidenum">
              <a:rPr lang="de-DE" smtClean="0"/>
              <a:pPr/>
              <a:t>48</a:t>
            </a:fld>
            <a:endParaRPr lang="de-DE" dirty="0"/>
          </a:p>
        </p:txBody>
      </p:sp>
      <p:sp>
        <p:nvSpPr>
          <p:cNvPr id="268290" name="Rectangle 2"/>
          <p:cNvSpPr>
            <a:spLocks noGrp="1" noChangeArrowheads="1"/>
          </p:cNvSpPr>
          <p:nvPr>
            <p:ph type="title"/>
          </p:nvPr>
        </p:nvSpPr>
        <p:spPr/>
        <p:txBody>
          <a:bodyPr/>
          <a:lstStyle/>
          <a:p>
            <a:r>
              <a:rPr lang="de-DE" sz="3200" b="0" dirty="0" err="1"/>
              <a:t>Magnetic</a:t>
            </a:r>
            <a:r>
              <a:rPr lang="de-DE" sz="3200" b="0" dirty="0"/>
              <a:t> </a:t>
            </a:r>
            <a:r>
              <a:rPr lang="de-DE" sz="3200" b="0" dirty="0" err="1"/>
              <a:t>Skyrmions</a:t>
            </a:r>
            <a:endParaRPr lang="de-DE" sz="3200" b="0" dirty="0"/>
          </a:p>
        </p:txBody>
      </p:sp>
      <p:sp>
        <p:nvSpPr>
          <p:cNvPr id="3" name="Textfeld 2"/>
          <p:cNvSpPr txBox="1"/>
          <p:nvPr/>
        </p:nvSpPr>
        <p:spPr>
          <a:xfrm>
            <a:off x="159488" y="878113"/>
            <a:ext cx="7162971" cy="5800500"/>
          </a:xfrm>
          <a:prstGeom prst="rect">
            <a:avLst/>
          </a:prstGeom>
          <a:noFill/>
        </p:spPr>
        <p:txBody>
          <a:bodyPr wrap="none" rtlCol="0" anchor="ctr" anchorCtr="0">
            <a:normAutofit fontScale="92500" lnSpcReduction="10000"/>
          </a:bodyPr>
          <a:lstStyle/>
          <a:p>
            <a:pPr>
              <a:lnSpc>
                <a:spcPct val="150000"/>
              </a:lnSpc>
            </a:pPr>
            <a:r>
              <a:rPr lang="en-US" b="1" dirty="0"/>
              <a:t>What are they ?</a:t>
            </a:r>
          </a:p>
          <a:p>
            <a:pPr marL="342900" indent="-342900">
              <a:lnSpc>
                <a:spcPct val="150000"/>
              </a:lnSpc>
              <a:buFont typeface="Arial" panose="020B0604020202020204" pitchFamily="34" charset="0"/>
              <a:buChar char="•"/>
            </a:pPr>
            <a:r>
              <a:rPr lang="en-US" dirty="0"/>
              <a:t>localized non-collinear spin textures</a:t>
            </a:r>
          </a:p>
          <a:p>
            <a:pPr marL="342900" indent="-342900">
              <a:lnSpc>
                <a:spcPct val="150000"/>
              </a:lnSpc>
              <a:buFont typeface="Arial" panose="020B0604020202020204" pitchFamily="34" charset="0"/>
              <a:buChar char="•"/>
            </a:pPr>
            <a:r>
              <a:rPr lang="en-US" dirty="0"/>
              <a:t>particle-like solutions of non-linear field equations</a:t>
            </a:r>
          </a:p>
          <a:p>
            <a:pPr marL="342900" indent="-342900">
              <a:lnSpc>
                <a:spcPct val="150000"/>
              </a:lnSpc>
              <a:buFont typeface="Arial" panose="020B0604020202020204" pitchFamily="34" charset="0"/>
              <a:buChar char="•"/>
            </a:pPr>
            <a:r>
              <a:rPr lang="en-US" dirty="0"/>
              <a:t>Quasi “multidimensional, static, topological solitons”</a:t>
            </a:r>
          </a:p>
          <a:p>
            <a:pPr>
              <a:lnSpc>
                <a:spcPct val="150000"/>
              </a:lnSpc>
            </a:pPr>
            <a:r>
              <a:rPr lang="en-US" b="1" dirty="0"/>
              <a:t>Properties: </a:t>
            </a:r>
          </a:p>
          <a:p>
            <a:pPr marL="285750" indent="-285750">
              <a:lnSpc>
                <a:spcPct val="150000"/>
              </a:lnSpc>
              <a:buFont typeface="Arial" panose="020B0604020202020204" pitchFamily="34" charset="0"/>
              <a:buChar char="•"/>
            </a:pPr>
            <a:r>
              <a:rPr lang="en-US" dirty="0"/>
              <a:t>non-trivial topological properties, “topological charge”</a:t>
            </a:r>
          </a:p>
          <a:p>
            <a:pPr marL="285750" indent="-285750">
              <a:lnSpc>
                <a:spcPct val="150000"/>
              </a:lnSpc>
              <a:buFont typeface="Arial" panose="020B0604020202020204" pitchFamily="34" charset="0"/>
              <a:buChar char="•"/>
            </a:pPr>
            <a:r>
              <a:rPr lang="en-US" dirty="0"/>
              <a:t>lower energy with respect to homogeneous magnetized state</a:t>
            </a:r>
          </a:p>
          <a:p>
            <a:pPr marL="285750" indent="-285750">
              <a:lnSpc>
                <a:spcPct val="150000"/>
              </a:lnSpc>
              <a:buFont typeface="Arial" panose="020B0604020202020204" pitchFamily="34" charset="0"/>
              <a:buChar char="•"/>
            </a:pPr>
            <a:r>
              <a:rPr lang="en-US" dirty="0"/>
              <a:t>topologically protected -&gt; no transition into </a:t>
            </a:r>
            <a:r>
              <a:rPr lang="en-US" dirty="0" err="1"/>
              <a:t>topol</a:t>
            </a:r>
            <a:r>
              <a:rPr lang="en-US" dirty="0"/>
              <a:t>. trivial states</a:t>
            </a:r>
          </a:p>
          <a:p>
            <a:pPr>
              <a:lnSpc>
                <a:spcPct val="150000"/>
              </a:lnSpc>
            </a:pPr>
            <a:r>
              <a:rPr lang="en-US" b="1" dirty="0"/>
              <a:t>Appear in Materials with :</a:t>
            </a:r>
          </a:p>
          <a:p>
            <a:pPr marL="285750" indent="-285750">
              <a:lnSpc>
                <a:spcPct val="150000"/>
              </a:lnSpc>
              <a:buFont typeface="Arial" panose="020B0604020202020204" pitchFamily="34" charset="0"/>
              <a:buChar char="•"/>
            </a:pPr>
            <a:r>
              <a:rPr lang="en-US" dirty="0"/>
              <a:t>Large spin-orbit coupling (</a:t>
            </a:r>
            <a:r>
              <a:rPr lang="en-US" dirty="0" err="1"/>
              <a:t>Dzyaloshinskii</a:t>
            </a:r>
            <a:r>
              <a:rPr lang="en-US" dirty="0"/>
              <a:t>-Moriya interaction, DMI)</a:t>
            </a:r>
          </a:p>
          <a:p>
            <a:pPr marL="285750" indent="-285750">
              <a:lnSpc>
                <a:spcPct val="150000"/>
              </a:lnSpc>
              <a:buFont typeface="Arial" panose="020B0604020202020204" pitchFamily="34" charset="0"/>
              <a:buChar char="•"/>
            </a:pPr>
            <a:r>
              <a:rPr lang="en-US" dirty="0"/>
              <a:t>Lack of inversion symmetry</a:t>
            </a:r>
          </a:p>
          <a:p>
            <a:pPr>
              <a:lnSpc>
                <a:spcPct val="150000"/>
              </a:lnSpc>
            </a:pPr>
            <a:endParaRPr lang="en-US" dirty="0"/>
          </a:p>
          <a:p>
            <a:pPr>
              <a:lnSpc>
                <a:spcPct val="150000"/>
              </a:lnSpc>
            </a:pPr>
            <a:r>
              <a:rPr lang="en-US" b="1" u="sng" dirty="0"/>
              <a:t>Distinguish:</a:t>
            </a:r>
          </a:p>
          <a:p>
            <a:pPr marL="285750" indent="-285750">
              <a:lnSpc>
                <a:spcPct val="150000"/>
              </a:lnSpc>
              <a:buFont typeface="Arial" panose="020B0604020202020204" pitchFamily="34" charset="0"/>
              <a:buChar char="•"/>
            </a:pPr>
            <a:r>
              <a:rPr lang="en-US" b="1" dirty="0"/>
              <a:t>magnetic bubbles </a:t>
            </a:r>
            <a:r>
              <a:rPr lang="en-US" dirty="0"/>
              <a:t>which are stabilized by dipolar magnetic interactions</a:t>
            </a:r>
          </a:p>
          <a:p>
            <a:pPr marL="285750" indent="-285750">
              <a:lnSpc>
                <a:spcPct val="150000"/>
              </a:lnSpc>
              <a:buFont typeface="Arial" panose="020B0604020202020204" pitchFamily="34" charset="0"/>
              <a:buChar char="•"/>
            </a:pPr>
            <a:r>
              <a:rPr lang="en-US" b="1" dirty="0"/>
              <a:t>Magnetic vortices </a:t>
            </a:r>
            <a:r>
              <a:rPr lang="en-US" dirty="0"/>
              <a:t>which do not cover all orientation of </a:t>
            </a:r>
            <a:r>
              <a:rPr lang="en-US" dirty="0" err="1"/>
              <a:t>S</a:t>
            </a:r>
            <a:r>
              <a:rPr lang="en-US" baseline="-25000" dirty="0" err="1"/>
              <a:t>x</a:t>
            </a:r>
            <a:r>
              <a:rPr lang="en-US" dirty="0" err="1"/>
              <a:t>,S</a:t>
            </a:r>
            <a:r>
              <a:rPr lang="en-US" baseline="-25000" dirty="0" err="1"/>
              <a:t>y</a:t>
            </a:r>
            <a:r>
              <a:rPr lang="en-US" dirty="0" err="1"/>
              <a:t>,S</a:t>
            </a:r>
            <a:r>
              <a:rPr lang="en-US" baseline="-25000" dirty="0" err="1"/>
              <a:t>z</a:t>
            </a:r>
            <a:endParaRPr lang="en-US" b="1" dirty="0"/>
          </a:p>
        </p:txBody>
      </p:sp>
    </p:spTree>
    <p:extLst>
      <p:ext uri="{BB962C8B-B14F-4D97-AF65-F5344CB8AC3E}">
        <p14:creationId xmlns:p14="http://schemas.microsoft.com/office/powerpoint/2010/main" val="14883174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0" y="7627"/>
            <a:ext cx="7322459" cy="839096"/>
          </a:xfrm>
        </p:spPr>
        <p:txBody>
          <a:bodyPr/>
          <a:lstStyle/>
          <a:p>
            <a:r>
              <a:rPr lang="de-DE" sz="3200" dirty="0" err="1">
                <a:solidFill>
                  <a:schemeClr val="bg1"/>
                </a:solidFill>
              </a:rPr>
              <a:t>Microwave</a:t>
            </a:r>
            <a:r>
              <a:rPr lang="de-DE" sz="3200" dirty="0">
                <a:solidFill>
                  <a:schemeClr val="bg1"/>
                </a:solidFill>
              </a:rPr>
              <a:t> </a:t>
            </a:r>
            <a:r>
              <a:rPr lang="de-DE" sz="3200" dirty="0" err="1">
                <a:solidFill>
                  <a:schemeClr val="bg1"/>
                </a:solidFill>
              </a:rPr>
              <a:t>Spectroscopy</a:t>
            </a:r>
            <a:endParaRPr lang="de-DE" sz="3200" dirty="0">
              <a:solidFill>
                <a:schemeClr val="bg1"/>
              </a:solidFill>
            </a:endParaRPr>
          </a:p>
        </p:txBody>
      </p:sp>
      <p:grpSp>
        <p:nvGrpSpPr>
          <p:cNvPr id="30" name="Gruppieren 29"/>
          <p:cNvGrpSpPr/>
          <p:nvPr/>
        </p:nvGrpSpPr>
        <p:grpSpPr>
          <a:xfrm>
            <a:off x="7201085" y="32274"/>
            <a:ext cx="1889125" cy="733425"/>
            <a:chOff x="7201085" y="32274"/>
            <a:chExt cx="1889125" cy="733425"/>
          </a:xfrm>
        </p:grpSpPr>
        <p:pic>
          <p:nvPicPr>
            <p:cNvPr id="31" name="Grafik 8" descr="logo_powerpoint_en Kopie.gif"/>
            <p:cNvPicPr>
              <a:picLocks noChangeAspect="1"/>
            </p:cNvPicPr>
            <p:nvPr/>
          </p:nvPicPr>
          <p:blipFill>
            <a:blip r:embed="rId2"/>
            <a:srcRect/>
            <a:stretch>
              <a:fillRect/>
            </a:stretch>
          </p:blipFill>
          <p:spPr bwMode="auto">
            <a:xfrm>
              <a:off x="7201085" y="32274"/>
              <a:ext cx="1889125" cy="733425"/>
            </a:xfrm>
            <a:prstGeom prst="rect">
              <a:avLst/>
            </a:prstGeom>
            <a:noFill/>
            <a:ln w="9525">
              <a:noFill/>
              <a:miter lim="800000"/>
              <a:headEnd/>
              <a:tailEnd/>
            </a:ln>
          </p:spPr>
        </p:pic>
        <p:pic>
          <p:nvPicPr>
            <p:cNvPr id="32" name="Grafik 31" descr="LogoFakultaetfuerPhysik.jpg"/>
            <p:cNvPicPr>
              <a:picLocks noChangeAspect="1"/>
            </p:cNvPicPr>
            <p:nvPr/>
          </p:nvPicPr>
          <p:blipFill>
            <a:blip r:embed="rId3"/>
            <a:srcRect l="76627"/>
            <a:stretch>
              <a:fillRect/>
            </a:stretch>
          </p:blipFill>
          <p:spPr>
            <a:xfrm>
              <a:off x="8648700" y="58181"/>
              <a:ext cx="436747" cy="422004"/>
            </a:xfrm>
            <a:prstGeom prst="rect">
              <a:avLst/>
            </a:prstGeom>
          </p:spPr>
        </p:pic>
      </p:grpSp>
      <p:sp>
        <p:nvSpPr>
          <p:cNvPr id="33" name="Foliennummernplatzhalter 32"/>
          <p:cNvSpPr>
            <a:spLocks noGrp="1"/>
          </p:cNvSpPr>
          <p:nvPr>
            <p:ph type="sldNum" sz="quarter" idx="4294967295"/>
          </p:nvPr>
        </p:nvSpPr>
        <p:spPr>
          <a:xfrm>
            <a:off x="8627633" y="6608907"/>
            <a:ext cx="516367" cy="274319"/>
          </a:xfrm>
          <a:prstGeom prst="rect">
            <a:avLst/>
          </a:prstGeom>
        </p:spPr>
        <p:txBody>
          <a:bodyPr/>
          <a:lstStyle/>
          <a:p>
            <a:fld id="{BCF07C9E-DCFE-4466-90DB-DED72908EED6}" type="slidenum">
              <a:rPr lang="de-DE" sz="1000" smtClean="0"/>
              <a:pPr/>
              <a:t>49</a:t>
            </a:fld>
            <a:endParaRPr lang="de-DE" sz="1000" dirty="0"/>
          </a:p>
        </p:txBody>
      </p:sp>
      <p:sp>
        <p:nvSpPr>
          <p:cNvPr id="10" name="Oval 18"/>
          <p:cNvSpPr>
            <a:spLocks noChangeArrowheads="1"/>
          </p:cNvSpPr>
          <p:nvPr/>
        </p:nvSpPr>
        <p:spPr bwMode="auto">
          <a:xfrm>
            <a:off x="41275" y="1021002"/>
            <a:ext cx="2852738" cy="382588"/>
          </a:xfrm>
          <a:prstGeom prst="ellipse">
            <a:avLst/>
          </a:prstGeom>
          <a:solidFill>
            <a:srgbClr val="CCFFFF"/>
          </a:solidFill>
          <a:ln w="9525">
            <a:solidFill>
              <a:schemeClr val="tx1"/>
            </a:solidFill>
            <a:round/>
            <a:headEnd/>
            <a:tailEnd/>
          </a:ln>
          <a:effectLst/>
        </p:spPr>
        <p:txBody>
          <a:bodyPr wrap="none" anchor="ctr">
            <a:prstTxWarp prst="textNoShape">
              <a:avLst/>
            </a:prstTxWarp>
          </a:bodyPr>
          <a:lstStyle/>
          <a:p>
            <a:endParaRPr lang="de-DE"/>
          </a:p>
        </p:txBody>
      </p:sp>
      <p:sp>
        <p:nvSpPr>
          <p:cNvPr id="11" name="Oval 19"/>
          <p:cNvSpPr>
            <a:spLocks noChangeArrowheads="1"/>
          </p:cNvSpPr>
          <p:nvPr/>
        </p:nvSpPr>
        <p:spPr bwMode="auto">
          <a:xfrm>
            <a:off x="3040063" y="1017827"/>
            <a:ext cx="2968625" cy="382588"/>
          </a:xfrm>
          <a:prstGeom prst="ellipse">
            <a:avLst/>
          </a:prstGeom>
          <a:solidFill>
            <a:srgbClr val="CCFFFF"/>
          </a:solidFill>
          <a:ln w="9525">
            <a:solidFill>
              <a:schemeClr val="tx1"/>
            </a:solidFill>
            <a:round/>
            <a:headEnd/>
            <a:tailEnd/>
          </a:ln>
          <a:effectLst/>
        </p:spPr>
        <p:txBody>
          <a:bodyPr wrap="none" anchor="ctr">
            <a:prstTxWarp prst="textNoShape">
              <a:avLst/>
            </a:prstTxWarp>
          </a:bodyPr>
          <a:lstStyle/>
          <a:p>
            <a:endParaRPr lang="de-DE"/>
          </a:p>
        </p:txBody>
      </p:sp>
      <p:sp>
        <p:nvSpPr>
          <p:cNvPr id="12" name="Oval 20"/>
          <p:cNvSpPr>
            <a:spLocks noChangeArrowheads="1"/>
          </p:cNvSpPr>
          <p:nvPr/>
        </p:nvSpPr>
        <p:spPr bwMode="auto">
          <a:xfrm>
            <a:off x="6251575" y="1019415"/>
            <a:ext cx="2532063" cy="382587"/>
          </a:xfrm>
          <a:prstGeom prst="ellipse">
            <a:avLst/>
          </a:prstGeom>
          <a:solidFill>
            <a:srgbClr val="CCFFFF"/>
          </a:solidFill>
          <a:ln w="9525">
            <a:solidFill>
              <a:schemeClr val="tx1"/>
            </a:solidFill>
            <a:round/>
            <a:headEnd/>
            <a:tailEnd/>
          </a:ln>
          <a:effectLst/>
        </p:spPr>
        <p:txBody>
          <a:bodyPr wrap="none" anchor="ctr">
            <a:prstTxWarp prst="textNoShape">
              <a:avLst/>
            </a:prstTxWarp>
          </a:bodyPr>
          <a:lstStyle/>
          <a:p>
            <a:endParaRPr lang="de-DE"/>
          </a:p>
        </p:txBody>
      </p:sp>
      <p:sp>
        <p:nvSpPr>
          <p:cNvPr id="13" name="Text Box 7"/>
          <p:cNvSpPr txBox="1">
            <a:spLocks noChangeArrowheads="1"/>
          </p:cNvSpPr>
          <p:nvPr/>
        </p:nvSpPr>
        <p:spPr bwMode="auto">
          <a:xfrm>
            <a:off x="1192213" y="4935777"/>
            <a:ext cx="6651625" cy="376238"/>
          </a:xfrm>
          <a:prstGeom prst="rect">
            <a:avLst/>
          </a:prstGeom>
          <a:solidFill>
            <a:srgbClr val="FFFFCC"/>
          </a:solidFill>
          <a:ln w="9525">
            <a:solidFill>
              <a:srgbClr val="FF0000"/>
            </a:solidFill>
            <a:miter lim="800000"/>
            <a:headEnd/>
            <a:tailEnd/>
          </a:ln>
          <a:effectLst/>
        </p:spPr>
        <p:txBody>
          <a:bodyPr>
            <a:prstTxWarp prst="textNoShape">
              <a:avLst/>
            </a:prstTxWarp>
            <a:spAutoFit/>
          </a:bodyPr>
          <a:lstStyle/>
          <a:p>
            <a:r>
              <a:rPr lang="en-US" i="1">
                <a:solidFill>
                  <a:srgbClr val="FF0000"/>
                </a:solidFill>
              </a:rPr>
              <a:t>method:  microwave spectroscopy (on µm- and nm- scale)</a:t>
            </a:r>
          </a:p>
        </p:txBody>
      </p:sp>
      <p:sp>
        <p:nvSpPr>
          <p:cNvPr id="15" name="Rectangle 9"/>
          <p:cNvSpPr>
            <a:spLocks noChangeArrowheads="1"/>
          </p:cNvSpPr>
          <p:nvPr/>
        </p:nvSpPr>
        <p:spPr bwMode="auto">
          <a:xfrm>
            <a:off x="41275" y="1022590"/>
            <a:ext cx="2838450" cy="366712"/>
          </a:xfrm>
          <a:prstGeom prst="rect">
            <a:avLst/>
          </a:prstGeom>
          <a:noFill/>
          <a:ln w="9525">
            <a:noFill/>
            <a:miter lim="800000"/>
            <a:headEnd/>
            <a:tailEnd/>
          </a:ln>
          <a:effectLst/>
        </p:spPr>
        <p:txBody>
          <a:bodyPr wrap="none">
            <a:prstTxWarp prst="textNoShape">
              <a:avLst/>
            </a:prstTxWarp>
            <a:spAutoFit/>
          </a:bodyPr>
          <a:lstStyle/>
          <a:p>
            <a:r>
              <a:rPr lang="en-GB" i="1">
                <a:solidFill>
                  <a:schemeClr val="accent2"/>
                </a:solidFill>
                <a:effectLst>
                  <a:outerShdw blurRad="38100" dist="38100" dir="2700000" algn="tl">
                    <a:srgbClr val="DDDDDD"/>
                  </a:outerShdw>
                </a:effectLst>
              </a:rPr>
              <a:t>Electron spin resonance</a:t>
            </a:r>
            <a:endParaRPr lang="de-DE" i="1">
              <a:solidFill>
                <a:schemeClr val="accent2"/>
              </a:solidFill>
              <a:effectLst>
                <a:outerShdw blurRad="38100" dist="38100" dir="2700000" algn="tl">
                  <a:srgbClr val="DDDDDD"/>
                </a:outerShdw>
              </a:effectLst>
            </a:endParaRPr>
          </a:p>
        </p:txBody>
      </p:sp>
      <p:sp>
        <p:nvSpPr>
          <p:cNvPr id="16" name="Rectangle 10"/>
          <p:cNvSpPr>
            <a:spLocks noChangeArrowheads="1"/>
          </p:cNvSpPr>
          <p:nvPr/>
        </p:nvSpPr>
        <p:spPr bwMode="auto">
          <a:xfrm>
            <a:off x="3070225" y="1016240"/>
            <a:ext cx="2978150" cy="366712"/>
          </a:xfrm>
          <a:prstGeom prst="rect">
            <a:avLst/>
          </a:prstGeom>
          <a:noFill/>
          <a:ln w="9525">
            <a:noFill/>
            <a:miter lim="800000"/>
            <a:headEnd/>
            <a:tailEnd/>
          </a:ln>
          <a:effectLst/>
        </p:spPr>
        <p:txBody>
          <a:bodyPr wrap="none">
            <a:prstTxWarp prst="textNoShape">
              <a:avLst/>
            </a:prstTxWarp>
            <a:spAutoFit/>
          </a:bodyPr>
          <a:lstStyle/>
          <a:p>
            <a:r>
              <a:rPr lang="en-GB" i="1">
                <a:solidFill>
                  <a:schemeClr val="accent2"/>
                </a:solidFill>
                <a:effectLst>
                  <a:outerShdw blurRad="38100" dist="38100" dir="2700000" algn="tl">
                    <a:srgbClr val="DDDDDD"/>
                  </a:outerShdw>
                </a:effectLst>
              </a:rPr>
              <a:t>Ferromagnetic resonance</a:t>
            </a:r>
            <a:endParaRPr lang="de-DE" i="1">
              <a:solidFill>
                <a:schemeClr val="accent2"/>
              </a:solidFill>
              <a:effectLst>
                <a:outerShdw blurRad="38100" dist="38100" dir="2700000" algn="tl">
                  <a:srgbClr val="DDDDDD"/>
                </a:outerShdw>
              </a:effectLst>
            </a:endParaRPr>
          </a:p>
        </p:txBody>
      </p:sp>
      <p:sp>
        <p:nvSpPr>
          <p:cNvPr id="17" name="Rectangle 11"/>
          <p:cNvSpPr>
            <a:spLocks noChangeArrowheads="1"/>
          </p:cNvSpPr>
          <p:nvPr/>
        </p:nvSpPr>
        <p:spPr bwMode="auto">
          <a:xfrm>
            <a:off x="6605588" y="1008302"/>
            <a:ext cx="1873250" cy="366713"/>
          </a:xfrm>
          <a:prstGeom prst="rect">
            <a:avLst/>
          </a:prstGeom>
          <a:noFill/>
          <a:ln w="9525">
            <a:noFill/>
            <a:miter lim="800000"/>
            <a:headEnd/>
            <a:tailEnd/>
          </a:ln>
          <a:effectLst/>
        </p:spPr>
        <p:txBody>
          <a:bodyPr wrap="none">
            <a:prstTxWarp prst="textNoShape">
              <a:avLst/>
            </a:prstTxWarp>
            <a:spAutoFit/>
          </a:bodyPr>
          <a:lstStyle/>
          <a:p>
            <a:r>
              <a:rPr lang="en-GB" i="1">
                <a:solidFill>
                  <a:schemeClr val="accent2"/>
                </a:solidFill>
                <a:effectLst>
                  <a:outerShdw blurRad="38100" dist="38100" dir="2700000" algn="tl">
                    <a:srgbClr val="DDDDDD"/>
                  </a:outerShdw>
                </a:effectLst>
              </a:rPr>
              <a:t>HF - absorption</a:t>
            </a:r>
            <a:endParaRPr lang="de-DE" i="1">
              <a:solidFill>
                <a:schemeClr val="accent2"/>
              </a:solidFill>
              <a:effectLst>
                <a:outerShdw blurRad="38100" dist="38100" dir="2700000" algn="tl">
                  <a:srgbClr val="DDDDDD"/>
                </a:outerShdw>
              </a:effectLst>
            </a:endParaRPr>
          </a:p>
        </p:txBody>
      </p:sp>
      <p:sp>
        <p:nvSpPr>
          <p:cNvPr id="18" name="Text Box 12"/>
          <p:cNvSpPr txBox="1">
            <a:spLocks noChangeArrowheads="1"/>
          </p:cNvSpPr>
          <p:nvPr/>
        </p:nvSpPr>
        <p:spPr bwMode="auto">
          <a:xfrm>
            <a:off x="41275" y="3532427"/>
            <a:ext cx="2851150" cy="925513"/>
          </a:xfrm>
          <a:prstGeom prst="rect">
            <a:avLst/>
          </a:prstGeom>
          <a:noFill/>
          <a:ln w="9525">
            <a:solidFill>
              <a:schemeClr val="accent2"/>
            </a:solidFill>
            <a:miter lim="800000"/>
            <a:headEnd/>
            <a:tailEnd/>
          </a:ln>
          <a:effectLst/>
        </p:spPr>
        <p:txBody>
          <a:bodyPr>
            <a:prstTxWarp prst="textNoShape">
              <a:avLst/>
            </a:prstTxWarp>
            <a:spAutoFit/>
          </a:bodyPr>
          <a:lstStyle/>
          <a:p>
            <a:pPr defTabSz="285750"/>
            <a:r>
              <a:rPr lang="en-US" b="0"/>
              <a:t>Organic materials</a:t>
            </a:r>
          </a:p>
          <a:p>
            <a:pPr defTabSz="285750"/>
            <a:r>
              <a:rPr lang="en-US" b="0"/>
              <a:t>Para/superparamagnets </a:t>
            </a:r>
          </a:p>
          <a:p>
            <a:pPr defTabSz="285750"/>
            <a:r>
              <a:rPr lang="en-US" b="0"/>
              <a:t>Biological systems</a:t>
            </a:r>
          </a:p>
        </p:txBody>
      </p:sp>
      <p:sp>
        <p:nvSpPr>
          <p:cNvPr id="19" name="Text Box 13"/>
          <p:cNvSpPr txBox="1">
            <a:spLocks noChangeArrowheads="1"/>
          </p:cNvSpPr>
          <p:nvPr/>
        </p:nvSpPr>
        <p:spPr bwMode="auto">
          <a:xfrm>
            <a:off x="1255713" y="1936990"/>
            <a:ext cx="3132137" cy="1350962"/>
          </a:xfrm>
          <a:prstGeom prst="rect">
            <a:avLst/>
          </a:prstGeom>
          <a:noFill/>
          <a:ln w="9525">
            <a:solidFill>
              <a:schemeClr val="accent2"/>
            </a:solidFill>
            <a:miter lim="800000"/>
            <a:headEnd/>
            <a:tailEnd/>
          </a:ln>
          <a:effectLst/>
        </p:spPr>
        <p:txBody>
          <a:bodyPr>
            <a:prstTxWarp prst="textNoShape">
              <a:avLst/>
            </a:prstTxWarp>
            <a:spAutoFit/>
          </a:bodyPr>
          <a:lstStyle/>
          <a:p>
            <a:pPr defTabSz="285750"/>
            <a:r>
              <a:rPr lang="en-US" b="0" dirty="0">
                <a:solidFill>
                  <a:schemeClr val="accent2"/>
                </a:solidFill>
              </a:rPr>
              <a:t>magnetic nanoparticles</a:t>
            </a:r>
          </a:p>
          <a:p>
            <a:pPr defTabSz="285750"/>
            <a:r>
              <a:rPr lang="en-US" sz="1400" b="0" dirty="0">
                <a:solidFill>
                  <a:schemeClr val="accent2"/>
                </a:solidFill>
              </a:rPr>
              <a:t>Anisotropy, blocking temperature, phase transitions, magnetic </a:t>
            </a:r>
            <a:r>
              <a:rPr lang="en-US" sz="1400" b="0" dirty="0" err="1">
                <a:solidFill>
                  <a:schemeClr val="accent2"/>
                </a:solidFill>
              </a:rPr>
              <a:t>mping</a:t>
            </a:r>
            <a:endParaRPr lang="en-US" sz="1400" b="0" dirty="0">
              <a:solidFill>
                <a:schemeClr val="accent2"/>
              </a:solidFill>
            </a:endParaRPr>
          </a:p>
          <a:p>
            <a:pPr defTabSz="285750"/>
            <a:r>
              <a:rPr lang="en-US" b="0" dirty="0">
                <a:solidFill>
                  <a:schemeClr val="accent2"/>
                </a:solidFill>
              </a:rPr>
              <a:t>ligand covered </a:t>
            </a:r>
            <a:r>
              <a:rPr lang="en-US" sz="1400" b="0" dirty="0">
                <a:solidFill>
                  <a:schemeClr val="accent2"/>
                </a:solidFill>
              </a:rPr>
              <a:t>self organization</a:t>
            </a:r>
          </a:p>
          <a:p>
            <a:pPr defTabSz="285750"/>
            <a:r>
              <a:rPr lang="en-US" b="0" dirty="0">
                <a:solidFill>
                  <a:schemeClr val="accent2"/>
                </a:solidFill>
              </a:rPr>
              <a:t>Biological markers</a:t>
            </a:r>
          </a:p>
        </p:txBody>
      </p:sp>
      <p:sp>
        <p:nvSpPr>
          <p:cNvPr id="20" name="Text Box 15"/>
          <p:cNvSpPr txBox="1">
            <a:spLocks noChangeArrowheads="1"/>
          </p:cNvSpPr>
          <p:nvPr/>
        </p:nvSpPr>
        <p:spPr bwMode="auto">
          <a:xfrm>
            <a:off x="2998788" y="3470515"/>
            <a:ext cx="3370262" cy="1109662"/>
          </a:xfrm>
          <a:prstGeom prst="rect">
            <a:avLst/>
          </a:prstGeom>
          <a:noFill/>
          <a:ln w="9525">
            <a:solidFill>
              <a:schemeClr val="accent2"/>
            </a:solidFill>
            <a:miter lim="800000"/>
            <a:headEnd/>
            <a:tailEnd/>
          </a:ln>
          <a:effectLst/>
        </p:spPr>
        <p:txBody>
          <a:bodyPr>
            <a:prstTxWarp prst="textNoShape">
              <a:avLst/>
            </a:prstTxWarp>
            <a:spAutoFit/>
          </a:bodyPr>
          <a:lstStyle/>
          <a:p>
            <a:pPr defTabSz="285750"/>
            <a:r>
              <a:rPr lang="en-US" b="0">
                <a:solidFill>
                  <a:srgbClr val="FF0000"/>
                </a:solidFill>
              </a:rPr>
              <a:t>Magnetic storage media</a:t>
            </a:r>
          </a:p>
          <a:p>
            <a:pPr defTabSz="285750"/>
            <a:r>
              <a:rPr lang="en-US" sz="1600" b="0">
                <a:solidFill>
                  <a:srgbClr val="FF0000"/>
                </a:solidFill>
              </a:rPr>
              <a:t>Anisotropy, interlayer exchange, spin dynamics, domain resonance,</a:t>
            </a:r>
          </a:p>
          <a:p>
            <a:pPr defTabSz="285750"/>
            <a:r>
              <a:rPr lang="en-US" sz="1600" b="0">
                <a:solidFill>
                  <a:srgbClr val="FF0000"/>
                </a:solidFill>
              </a:rPr>
              <a:t>Hf-magnetoresistance </a:t>
            </a:r>
          </a:p>
        </p:txBody>
      </p:sp>
      <p:sp>
        <p:nvSpPr>
          <p:cNvPr id="21" name="Text Box 16"/>
          <p:cNvSpPr txBox="1">
            <a:spLocks noChangeArrowheads="1"/>
          </p:cNvSpPr>
          <p:nvPr/>
        </p:nvSpPr>
        <p:spPr bwMode="auto">
          <a:xfrm>
            <a:off x="4684713" y="1878252"/>
            <a:ext cx="3470275" cy="1139825"/>
          </a:xfrm>
          <a:prstGeom prst="rect">
            <a:avLst/>
          </a:prstGeom>
          <a:noFill/>
          <a:ln w="9525">
            <a:solidFill>
              <a:schemeClr val="accent2"/>
            </a:solidFill>
            <a:miter lim="800000"/>
            <a:headEnd/>
            <a:tailEnd/>
          </a:ln>
          <a:effectLst/>
        </p:spPr>
        <p:txBody>
          <a:bodyPr>
            <a:prstTxWarp prst="textNoShape">
              <a:avLst/>
            </a:prstTxWarp>
            <a:spAutoFit/>
          </a:bodyPr>
          <a:lstStyle/>
          <a:p>
            <a:pPr defTabSz="285750"/>
            <a:r>
              <a:rPr lang="en-US" b="0">
                <a:solidFill>
                  <a:srgbClr val="FF0000"/>
                </a:solidFill>
              </a:rPr>
              <a:t>Metal/semiconductor heterostructures</a:t>
            </a:r>
          </a:p>
          <a:p>
            <a:pPr defTabSz="285750"/>
            <a:r>
              <a:rPr lang="en-US" sz="1600" b="0">
                <a:solidFill>
                  <a:srgbClr val="FF0000"/>
                </a:solidFill>
              </a:rPr>
              <a:t>Spintronics, spin transport/injection, current induced switching/damping</a:t>
            </a:r>
          </a:p>
        </p:txBody>
      </p:sp>
      <p:sp>
        <p:nvSpPr>
          <p:cNvPr id="22" name="Text Box 17"/>
          <p:cNvSpPr txBox="1">
            <a:spLocks noChangeArrowheads="1"/>
          </p:cNvSpPr>
          <p:nvPr/>
        </p:nvSpPr>
        <p:spPr bwMode="auto">
          <a:xfrm>
            <a:off x="6645275" y="3353040"/>
            <a:ext cx="2398713" cy="1200150"/>
          </a:xfrm>
          <a:prstGeom prst="rect">
            <a:avLst/>
          </a:prstGeom>
          <a:noFill/>
          <a:ln w="9525">
            <a:solidFill>
              <a:schemeClr val="accent2"/>
            </a:solidFill>
            <a:miter lim="800000"/>
            <a:headEnd/>
            <a:tailEnd/>
          </a:ln>
          <a:effectLst/>
        </p:spPr>
        <p:txBody>
          <a:bodyPr>
            <a:prstTxWarp prst="textNoShape">
              <a:avLst/>
            </a:prstTxWarp>
            <a:spAutoFit/>
          </a:bodyPr>
          <a:lstStyle/>
          <a:p>
            <a:pPr defTabSz="285750"/>
            <a:r>
              <a:rPr lang="en-US" b="0"/>
              <a:t>Photonic crystals</a:t>
            </a:r>
          </a:p>
          <a:p>
            <a:pPr defTabSz="285750"/>
            <a:r>
              <a:rPr lang="en-US" b="0"/>
              <a:t>Phononic crystals</a:t>
            </a:r>
          </a:p>
          <a:p>
            <a:pPr defTabSz="285750"/>
            <a:r>
              <a:rPr lang="en-US" b="0">
                <a:solidFill>
                  <a:schemeClr val="accent2"/>
                </a:solidFill>
              </a:rPr>
              <a:t>Magnonic crystals</a:t>
            </a:r>
          </a:p>
          <a:p>
            <a:pPr defTabSz="285750"/>
            <a:r>
              <a:rPr lang="en-US" b="0">
                <a:solidFill>
                  <a:schemeClr val="accent2"/>
                </a:solidFill>
              </a:rPr>
              <a:t>Microwave devices</a:t>
            </a:r>
            <a:endParaRPr lang="en-US" b="0"/>
          </a:p>
        </p:txBody>
      </p:sp>
      <p:sp>
        <p:nvSpPr>
          <p:cNvPr id="23" name="Line 21"/>
          <p:cNvSpPr>
            <a:spLocks noChangeShapeType="1"/>
          </p:cNvSpPr>
          <p:nvPr/>
        </p:nvSpPr>
        <p:spPr bwMode="auto">
          <a:xfrm flipH="1">
            <a:off x="768350" y="1481377"/>
            <a:ext cx="577850" cy="1812925"/>
          </a:xfrm>
          <a:prstGeom prst="line">
            <a:avLst/>
          </a:prstGeom>
          <a:noFill/>
          <a:ln w="9525">
            <a:solidFill>
              <a:schemeClr val="tx1"/>
            </a:solidFill>
            <a:round/>
            <a:headEnd/>
            <a:tailEnd type="triangle" w="med" len="med"/>
          </a:ln>
          <a:effectLst/>
        </p:spPr>
        <p:txBody>
          <a:bodyPr>
            <a:prstTxWarp prst="textNoShape">
              <a:avLst/>
            </a:prstTxWarp>
          </a:bodyPr>
          <a:lstStyle/>
          <a:p>
            <a:endParaRPr lang="de-DE"/>
          </a:p>
        </p:txBody>
      </p:sp>
      <p:sp>
        <p:nvSpPr>
          <p:cNvPr id="24" name="Line 22"/>
          <p:cNvSpPr>
            <a:spLocks noChangeShapeType="1"/>
          </p:cNvSpPr>
          <p:nvPr/>
        </p:nvSpPr>
        <p:spPr bwMode="auto">
          <a:xfrm>
            <a:off x="2065338" y="1465502"/>
            <a:ext cx="211137" cy="336550"/>
          </a:xfrm>
          <a:prstGeom prst="line">
            <a:avLst/>
          </a:prstGeom>
          <a:noFill/>
          <a:ln w="9525">
            <a:solidFill>
              <a:schemeClr val="tx1"/>
            </a:solidFill>
            <a:round/>
            <a:headEnd/>
            <a:tailEnd type="triangle" w="med" len="med"/>
          </a:ln>
          <a:effectLst/>
        </p:spPr>
        <p:txBody>
          <a:bodyPr>
            <a:prstTxWarp prst="textNoShape">
              <a:avLst/>
            </a:prstTxWarp>
          </a:bodyPr>
          <a:lstStyle/>
          <a:p>
            <a:endParaRPr lang="de-DE"/>
          </a:p>
        </p:txBody>
      </p:sp>
      <p:sp>
        <p:nvSpPr>
          <p:cNvPr id="25" name="Line 23"/>
          <p:cNvSpPr>
            <a:spLocks noChangeShapeType="1"/>
          </p:cNvSpPr>
          <p:nvPr/>
        </p:nvSpPr>
        <p:spPr bwMode="auto">
          <a:xfrm flipH="1">
            <a:off x="3143250" y="1441690"/>
            <a:ext cx="336550" cy="336550"/>
          </a:xfrm>
          <a:prstGeom prst="line">
            <a:avLst/>
          </a:prstGeom>
          <a:noFill/>
          <a:ln w="9525">
            <a:solidFill>
              <a:schemeClr val="tx1"/>
            </a:solidFill>
            <a:round/>
            <a:headEnd/>
            <a:tailEnd type="triangle" w="med" len="med"/>
          </a:ln>
          <a:effectLst/>
        </p:spPr>
        <p:txBody>
          <a:bodyPr>
            <a:prstTxWarp prst="textNoShape">
              <a:avLst/>
            </a:prstTxWarp>
          </a:bodyPr>
          <a:lstStyle/>
          <a:p>
            <a:endParaRPr lang="de-DE"/>
          </a:p>
        </p:txBody>
      </p:sp>
      <p:sp>
        <p:nvSpPr>
          <p:cNvPr id="26" name="Line 24"/>
          <p:cNvSpPr>
            <a:spLocks noChangeShapeType="1"/>
          </p:cNvSpPr>
          <p:nvPr/>
        </p:nvSpPr>
        <p:spPr bwMode="auto">
          <a:xfrm>
            <a:off x="4511675" y="1497252"/>
            <a:ext cx="0" cy="1860550"/>
          </a:xfrm>
          <a:prstGeom prst="line">
            <a:avLst/>
          </a:prstGeom>
          <a:noFill/>
          <a:ln w="9525">
            <a:solidFill>
              <a:schemeClr val="tx1"/>
            </a:solidFill>
            <a:round/>
            <a:headEnd/>
            <a:tailEnd type="triangle" w="med" len="med"/>
          </a:ln>
          <a:effectLst/>
        </p:spPr>
        <p:txBody>
          <a:bodyPr>
            <a:prstTxWarp prst="textNoShape">
              <a:avLst/>
            </a:prstTxWarp>
          </a:bodyPr>
          <a:lstStyle/>
          <a:p>
            <a:endParaRPr lang="de-DE"/>
          </a:p>
        </p:txBody>
      </p:sp>
      <p:sp>
        <p:nvSpPr>
          <p:cNvPr id="27" name="Line 25"/>
          <p:cNvSpPr>
            <a:spLocks noChangeShapeType="1"/>
          </p:cNvSpPr>
          <p:nvPr/>
        </p:nvSpPr>
        <p:spPr bwMode="auto">
          <a:xfrm>
            <a:off x="5348288" y="1433752"/>
            <a:ext cx="273050" cy="352425"/>
          </a:xfrm>
          <a:prstGeom prst="line">
            <a:avLst/>
          </a:prstGeom>
          <a:noFill/>
          <a:ln w="9525">
            <a:solidFill>
              <a:schemeClr val="tx1"/>
            </a:solidFill>
            <a:round/>
            <a:headEnd/>
            <a:tailEnd type="triangle" w="med" len="med"/>
          </a:ln>
          <a:effectLst/>
        </p:spPr>
        <p:txBody>
          <a:bodyPr>
            <a:prstTxWarp prst="textNoShape">
              <a:avLst/>
            </a:prstTxWarp>
          </a:bodyPr>
          <a:lstStyle/>
          <a:p>
            <a:endParaRPr lang="de-DE"/>
          </a:p>
        </p:txBody>
      </p:sp>
      <p:sp>
        <p:nvSpPr>
          <p:cNvPr id="28" name="Line 26"/>
          <p:cNvSpPr>
            <a:spLocks noChangeShapeType="1"/>
          </p:cNvSpPr>
          <p:nvPr/>
        </p:nvSpPr>
        <p:spPr bwMode="auto">
          <a:xfrm flipH="1">
            <a:off x="6723063" y="1433752"/>
            <a:ext cx="274637" cy="368300"/>
          </a:xfrm>
          <a:prstGeom prst="line">
            <a:avLst/>
          </a:prstGeom>
          <a:noFill/>
          <a:ln w="9525">
            <a:solidFill>
              <a:schemeClr val="tx1"/>
            </a:solidFill>
            <a:round/>
            <a:headEnd/>
            <a:tailEnd type="triangle" w="med" len="med"/>
          </a:ln>
          <a:effectLst/>
        </p:spPr>
        <p:txBody>
          <a:bodyPr>
            <a:prstTxWarp prst="textNoShape">
              <a:avLst/>
            </a:prstTxWarp>
          </a:bodyPr>
          <a:lstStyle/>
          <a:p>
            <a:endParaRPr lang="de-DE"/>
          </a:p>
        </p:txBody>
      </p:sp>
      <p:sp>
        <p:nvSpPr>
          <p:cNvPr id="29" name="Line 27"/>
          <p:cNvSpPr>
            <a:spLocks noChangeShapeType="1"/>
          </p:cNvSpPr>
          <p:nvPr/>
        </p:nvSpPr>
        <p:spPr bwMode="auto">
          <a:xfrm>
            <a:off x="8255000" y="1441690"/>
            <a:ext cx="0" cy="1751012"/>
          </a:xfrm>
          <a:prstGeom prst="line">
            <a:avLst/>
          </a:prstGeom>
          <a:noFill/>
          <a:ln w="9525">
            <a:solidFill>
              <a:schemeClr val="tx1"/>
            </a:solidFill>
            <a:round/>
            <a:headEnd/>
            <a:tailEnd type="triangle" w="med" len="med"/>
          </a:ln>
          <a:effectLst/>
        </p:spPr>
        <p:txBody>
          <a:bodyPr>
            <a:prstTxWarp prst="textNoShape">
              <a:avLst/>
            </a:prstTxWarp>
          </a:bodyPr>
          <a:lstStyle/>
          <a:p>
            <a:endParaRPr lang="de-DE"/>
          </a:p>
        </p:txBody>
      </p:sp>
      <p:sp>
        <p:nvSpPr>
          <p:cNvPr id="34" name="AutoShape 29"/>
          <p:cNvSpPr>
            <a:spLocks/>
          </p:cNvSpPr>
          <p:nvPr/>
        </p:nvSpPr>
        <p:spPr bwMode="auto">
          <a:xfrm rot="5400000">
            <a:off x="4371181" y="2561671"/>
            <a:ext cx="219075" cy="4376738"/>
          </a:xfrm>
          <a:prstGeom prst="rightBrace">
            <a:avLst>
              <a:gd name="adj1" fmla="val 166486"/>
              <a:gd name="adj2" fmla="val 50000"/>
            </a:avLst>
          </a:prstGeom>
          <a:noFill/>
          <a:ln w="38100">
            <a:solidFill>
              <a:schemeClr val="accent2"/>
            </a:solidFill>
            <a:round/>
            <a:headEnd/>
            <a:tailEnd/>
          </a:ln>
          <a:effectLst/>
        </p:spPr>
        <p:txBody>
          <a:bodyPr wrap="none" anchor="ctr">
            <a:prstTxWarp prst="textNoShape">
              <a:avLst/>
            </a:prstTxWarp>
          </a:bodyPr>
          <a:lstStyle/>
          <a:p>
            <a:endParaRPr lang="de-DE"/>
          </a:p>
        </p:txBody>
      </p:sp>
      <p:sp>
        <p:nvSpPr>
          <p:cNvPr id="35" name="Rectangle 32"/>
          <p:cNvSpPr>
            <a:spLocks noChangeArrowheads="1"/>
          </p:cNvSpPr>
          <p:nvPr/>
        </p:nvSpPr>
        <p:spPr bwMode="auto">
          <a:xfrm>
            <a:off x="971550" y="5346940"/>
            <a:ext cx="7213600" cy="1130300"/>
          </a:xfrm>
          <a:prstGeom prst="rect">
            <a:avLst/>
          </a:prstGeom>
          <a:noFill/>
          <a:ln w="9525">
            <a:noFill/>
            <a:miter lim="800000"/>
            <a:headEnd/>
            <a:tailEnd/>
          </a:ln>
          <a:effectLst/>
        </p:spPr>
        <p:txBody>
          <a:bodyPr>
            <a:prstTxWarp prst="textNoShape">
              <a:avLst/>
            </a:prstTxWarp>
            <a:spAutoFit/>
          </a:bodyPr>
          <a:lstStyle/>
          <a:p>
            <a:pPr algn="ctr"/>
            <a:r>
              <a:rPr lang="en-US" sz="2000" i="1">
                <a:solidFill>
                  <a:schemeClr val="accent2"/>
                </a:solidFill>
                <a:effectLst>
                  <a:outerShdw blurRad="38100" dist="38100" dir="2700000" algn="tl">
                    <a:srgbClr val="DDDDDD"/>
                  </a:outerShdw>
                </a:effectLst>
                <a:latin typeface="Times New Roman" pitchFamily="-65" charset="0"/>
              </a:rPr>
              <a:t>thermal near field microscopy</a:t>
            </a:r>
            <a:r>
              <a:rPr lang="en-US" i="1">
                <a:solidFill>
                  <a:schemeClr val="accent2"/>
                </a:solidFill>
                <a:effectLst>
                  <a:outerShdw blurRad="38100" dist="38100" dir="2700000" algn="tl">
                    <a:srgbClr val="DDDDDD"/>
                  </a:outerShdw>
                </a:effectLst>
              </a:rPr>
              <a:t> </a:t>
            </a:r>
            <a:r>
              <a:rPr lang="en-US" sz="1600" b="0">
                <a:solidFill>
                  <a:schemeClr val="accent2"/>
                </a:solidFill>
              </a:rPr>
              <a:t>lateral resolution ≤ 100 nm </a:t>
            </a:r>
          </a:p>
          <a:p>
            <a:pPr algn="ctr"/>
            <a:r>
              <a:rPr lang="en-US" sz="1600" i="1">
                <a:solidFill>
                  <a:schemeClr val="accent2"/>
                </a:solidFill>
                <a:effectLst>
                  <a:outerShdw blurRad="38100" dist="38100" dir="2700000" algn="tl">
                    <a:srgbClr val="DDDDDD"/>
                  </a:outerShdw>
                </a:effectLst>
              </a:rPr>
              <a:t>thermal detection: </a:t>
            </a:r>
            <a:r>
              <a:rPr lang="en-US" sz="1600" b="0">
                <a:solidFill>
                  <a:schemeClr val="accent2"/>
                </a:solidFill>
              </a:rPr>
              <a:t>direct measurement of dissipated heat in the sample</a:t>
            </a:r>
            <a:r>
              <a:rPr lang="en-US" sz="1600" i="1">
                <a:solidFill>
                  <a:schemeClr val="accent2"/>
                </a:solidFill>
                <a:effectLst>
                  <a:outerShdw blurRad="38100" dist="38100" dir="2700000" algn="tl">
                    <a:srgbClr val="DDDDDD"/>
                  </a:outerShdw>
                </a:effectLst>
              </a:rPr>
              <a:t> </a:t>
            </a:r>
          </a:p>
          <a:p>
            <a:pPr algn="ctr"/>
            <a:r>
              <a:rPr lang="en-US" sz="1600" i="1">
                <a:solidFill>
                  <a:schemeClr val="accent2"/>
                </a:solidFill>
                <a:effectLst>
                  <a:outerShdw blurRad="38100" dist="38100" dir="2700000" algn="tl">
                    <a:srgbClr val="DDDDDD"/>
                  </a:outerShdw>
                </a:effectLst>
              </a:rPr>
              <a:t>separation of excitation and detection</a:t>
            </a:r>
          </a:p>
          <a:p>
            <a:pPr algn="ctr"/>
            <a:r>
              <a:rPr lang="en-US" sz="1600" b="0">
                <a:solidFill>
                  <a:schemeClr val="accent2"/>
                </a:solidFill>
              </a:rPr>
              <a:t>enhancement of detection limit compared to conventional FMR detection</a:t>
            </a:r>
          </a:p>
        </p:txBody>
      </p:sp>
    </p:spTree>
    <p:extLst>
      <p:ext uri="{BB962C8B-B14F-4D97-AF65-F5344CB8AC3E}">
        <p14:creationId xmlns:p14="http://schemas.microsoft.com/office/powerpoint/2010/main" val="5891081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4"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1A03872F-177E-44A2-9EC1-4FE42EEF5F9C}" type="datetime1">
              <a:rPr lang="de-DE" smtClean="0"/>
              <a:pPr/>
              <a:t>30.06.22</a:t>
            </a:fld>
            <a:r>
              <a:rPr lang="de-DE"/>
              <a:t> / </a:t>
            </a:r>
            <a:fld id="{D11982DD-923D-4490-B400-9E6FF9C0DB46}" type="slidenum">
              <a:rPr lang="de-DE" smtClean="0"/>
              <a:pPr/>
              <a:t>5</a:t>
            </a:fld>
            <a:endParaRPr lang="de-DE" dirty="0"/>
          </a:p>
        </p:txBody>
      </p:sp>
      <p:sp>
        <p:nvSpPr>
          <p:cNvPr id="3" name="Titel 2"/>
          <p:cNvSpPr>
            <a:spLocks noGrp="1"/>
          </p:cNvSpPr>
          <p:nvPr>
            <p:ph type="title"/>
          </p:nvPr>
        </p:nvSpPr>
        <p:spPr/>
        <p:txBody>
          <a:bodyPr/>
          <a:lstStyle/>
          <a:p>
            <a:r>
              <a:rPr lang="de-DE" dirty="0" err="1"/>
              <a:t>Visions</a:t>
            </a:r>
            <a:r>
              <a:rPr lang="de-DE" dirty="0"/>
              <a:t> of non-invasive </a:t>
            </a:r>
            <a:r>
              <a:rPr lang="de-DE" dirty="0" err="1"/>
              <a:t>Therapy</a:t>
            </a:r>
            <a:r>
              <a:rPr lang="de-DE" dirty="0"/>
              <a:t> &amp; Diagnostics</a:t>
            </a:r>
          </a:p>
        </p:txBody>
      </p:sp>
      <p:pic>
        <p:nvPicPr>
          <p:cNvPr id="4" name="nanobo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52236" y="1647798"/>
            <a:ext cx="4437492" cy="3328119"/>
          </a:xfrm>
          <a:prstGeom prst="rect">
            <a:avLst/>
          </a:prstGeom>
        </p:spPr>
      </p:pic>
      <p:pic>
        <p:nvPicPr>
          <p:cNvPr id="7" name="Nano_ZoomIn-Fil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88296" y="1647798"/>
            <a:ext cx="4437492" cy="3328119"/>
          </a:xfrm>
          <a:prstGeom prst="rect">
            <a:avLst/>
          </a:prstGeom>
        </p:spPr>
      </p:pic>
      <p:sp>
        <p:nvSpPr>
          <p:cNvPr id="5" name="Textfeld 4"/>
          <p:cNvSpPr txBox="1"/>
          <p:nvPr/>
        </p:nvSpPr>
        <p:spPr>
          <a:xfrm>
            <a:off x="408791" y="835083"/>
            <a:ext cx="3711388" cy="914400"/>
          </a:xfrm>
          <a:prstGeom prst="rect">
            <a:avLst/>
          </a:prstGeom>
          <a:noFill/>
        </p:spPr>
        <p:txBody>
          <a:bodyPr wrap="none" rtlCol="0" anchor="ctr" anchorCtr="0">
            <a:normAutofit/>
          </a:bodyPr>
          <a:lstStyle/>
          <a:p>
            <a:pPr algn="l"/>
            <a:r>
              <a:rPr lang="de-DE" sz="2400" dirty="0"/>
              <a:t>A </a:t>
            </a:r>
            <a:r>
              <a:rPr lang="de-DE" sz="2400" dirty="0" err="1"/>
              <a:t>voyage</a:t>
            </a:r>
            <a:r>
              <a:rPr lang="de-DE" sz="2400" dirty="0"/>
              <a:t> </a:t>
            </a:r>
            <a:r>
              <a:rPr lang="de-DE" sz="2400" dirty="0" err="1"/>
              <a:t>to</a:t>
            </a:r>
            <a:r>
              <a:rPr lang="de-DE" sz="2400" dirty="0"/>
              <a:t> </a:t>
            </a:r>
            <a:r>
              <a:rPr lang="de-DE" sz="2400" dirty="0" err="1"/>
              <a:t>the</a:t>
            </a:r>
            <a:r>
              <a:rPr lang="de-DE" sz="2400" dirty="0"/>
              <a:t> </a:t>
            </a:r>
            <a:r>
              <a:rPr lang="de-DE" sz="2400" dirty="0" err="1"/>
              <a:t>Nanoscale</a:t>
            </a:r>
            <a:endParaRPr lang="de-DE" sz="2400" dirty="0"/>
          </a:p>
        </p:txBody>
      </p:sp>
      <p:sp>
        <p:nvSpPr>
          <p:cNvPr id="6" name="Textfeld 5"/>
          <p:cNvSpPr txBox="1"/>
          <p:nvPr/>
        </p:nvSpPr>
        <p:spPr>
          <a:xfrm>
            <a:off x="4846283" y="835083"/>
            <a:ext cx="3722146" cy="914400"/>
          </a:xfrm>
          <a:prstGeom prst="rect">
            <a:avLst/>
          </a:prstGeom>
          <a:noFill/>
        </p:spPr>
        <p:txBody>
          <a:bodyPr wrap="none" rtlCol="0" anchor="ctr" anchorCtr="0">
            <a:normAutofit/>
          </a:bodyPr>
          <a:lstStyle/>
          <a:p>
            <a:pPr algn="l"/>
            <a:r>
              <a:rPr lang="de-DE" sz="2400" dirty="0"/>
              <a:t>The </a:t>
            </a:r>
            <a:r>
              <a:rPr lang="de-DE" sz="2400" dirty="0" err="1"/>
              <a:t>future</a:t>
            </a:r>
            <a:r>
              <a:rPr lang="de-DE" sz="2400" dirty="0"/>
              <a:t> of </a:t>
            </a:r>
            <a:r>
              <a:rPr lang="de-DE" sz="2400" dirty="0" err="1"/>
              <a:t>thera-nostics</a:t>
            </a:r>
            <a:endParaRPr lang="de-DE" sz="2400" dirty="0"/>
          </a:p>
        </p:txBody>
      </p:sp>
      <p:sp>
        <p:nvSpPr>
          <p:cNvPr id="8" name="Textfeld 7"/>
          <p:cNvSpPr txBox="1"/>
          <p:nvPr/>
        </p:nvSpPr>
        <p:spPr>
          <a:xfrm>
            <a:off x="2133600" y="5288507"/>
            <a:ext cx="4578823" cy="914400"/>
          </a:xfrm>
          <a:prstGeom prst="rect">
            <a:avLst/>
          </a:prstGeom>
          <a:noFill/>
        </p:spPr>
        <p:txBody>
          <a:bodyPr wrap="none" rtlCol="0" anchor="ctr" anchorCtr="0">
            <a:normAutofit/>
          </a:bodyPr>
          <a:lstStyle/>
          <a:p>
            <a:pPr algn="l"/>
            <a:r>
              <a:rPr lang="de-DE" sz="1600" dirty="0"/>
              <a:t>Videos </a:t>
            </a:r>
            <a:r>
              <a:rPr lang="de-DE" sz="1600" dirty="0" err="1"/>
              <a:t>by</a:t>
            </a:r>
            <a:r>
              <a:rPr lang="de-DE" sz="1600" dirty="0"/>
              <a:t> </a:t>
            </a:r>
            <a:r>
              <a:rPr lang="de-DE" sz="1600" dirty="0" err="1"/>
              <a:t>courtesy</a:t>
            </a:r>
            <a:r>
              <a:rPr lang="de-DE" sz="1600" dirty="0"/>
              <a:t> of A. Lorke </a:t>
            </a:r>
            <a:r>
              <a:rPr lang="de-DE" sz="1600" dirty="0" err="1"/>
              <a:t>and</a:t>
            </a:r>
            <a:r>
              <a:rPr lang="de-DE" sz="1600" dirty="0"/>
              <a:t> L. Liz-Marzan</a:t>
            </a:r>
          </a:p>
        </p:txBody>
      </p:sp>
    </p:spTree>
    <p:extLst>
      <p:ext uri="{BB962C8B-B14F-4D97-AF65-F5344CB8AC3E}">
        <p14:creationId xmlns:p14="http://schemas.microsoft.com/office/powerpoint/2010/main" val="14248153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38" fill="hold"/>
                                        <p:tgtEl>
                                          <p:spTgt spid="7"/>
                                        </p:tgtEl>
                                      </p:cBhvr>
                                    </p:cmd>
                                  </p:childTnLst>
                                </p:cTn>
                              </p:par>
                            </p:childTnLst>
                          </p:cTn>
                        </p:par>
                        <p:par>
                          <p:cTn id="7" fill="hold">
                            <p:stCondLst>
                              <p:cond delay="24938"/>
                            </p:stCondLst>
                            <p:childTnLst>
                              <p:par>
                                <p:cTn id="8" presetID="1" presetClass="mediacall" presetSubtype="0" fill="hold" nodeType="afterEffect">
                                  <p:stCondLst>
                                    <p:cond delay="0"/>
                                  </p:stCondLst>
                                  <p:childTnLst>
                                    <p:cmd type="call" cmd="playFrom(0.0)">
                                      <p:cBhvr>
                                        <p:cTn id="9" dur="16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Layout_SEM"/>
          <p:cNvPicPr>
            <a:picLocks noChangeAspect="1" noChangeArrowheads="1"/>
          </p:cNvPicPr>
          <p:nvPr/>
        </p:nvPicPr>
        <p:blipFill>
          <a:blip r:embed="rId2">
            <a:extLst>
              <a:ext uri="{28A0092B-C50C-407E-A947-70E740481C1C}">
                <a14:useLocalDpi xmlns:a14="http://schemas.microsoft.com/office/drawing/2010/main" val="0"/>
              </a:ext>
            </a:extLst>
          </a:blip>
          <a:srcRect l="59801"/>
          <a:stretch>
            <a:fillRect/>
          </a:stretch>
        </p:blipFill>
        <p:spPr bwMode="auto">
          <a:xfrm>
            <a:off x="1692275" y="1484313"/>
            <a:ext cx="345916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4"/>
          <p:cNvSpPr>
            <a:spLocks noChangeArrowheads="1"/>
          </p:cNvSpPr>
          <p:nvPr/>
        </p:nvSpPr>
        <p:spPr bwMode="auto">
          <a:xfrm>
            <a:off x="5580063" y="5154504"/>
            <a:ext cx="30527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de-DE" b="1" i="1" dirty="0" err="1"/>
              <a:t>Permalloy</a:t>
            </a:r>
            <a:endParaRPr lang="de-DE" b="1" i="1" dirty="0"/>
          </a:p>
          <a:p>
            <a:r>
              <a:rPr lang="de-DE" b="1" i="1" dirty="0"/>
              <a:t>5000 x 600 x 46 nm</a:t>
            </a:r>
            <a:r>
              <a:rPr lang="de-DE" b="1" i="1" baseline="30000" dirty="0"/>
              <a:t>3</a:t>
            </a:r>
            <a:r>
              <a:rPr lang="de-DE" b="1" dirty="0"/>
              <a:t> </a:t>
            </a:r>
          </a:p>
        </p:txBody>
      </p:sp>
      <p:sp>
        <p:nvSpPr>
          <p:cNvPr id="62473" name="Rectangle 9"/>
          <p:cNvSpPr>
            <a:spLocks noChangeArrowheads="1"/>
          </p:cNvSpPr>
          <p:nvPr/>
        </p:nvSpPr>
        <p:spPr bwMode="auto">
          <a:xfrm>
            <a:off x="5519738" y="4149725"/>
            <a:ext cx="2660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DE" i="1"/>
              <a:t>Au-capping layer: 40nm </a:t>
            </a:r>
          </a:p>
          <a:p>
            <a:r>
              <a:rPr lang="de-DE" i="1"/>
              <a:t>Cu: 600nm</a:t>
            </a:r>
          </a:p>
        </p:txBody>
      </p:sp>
      <p:sp>
        <p:nvSpPr>
          <p:cNvPr id="10" name="Rectangle 16"/>
          <p:cNvSpPr>
            <a:spLocks noChangeArrowheads="1"/>
          </p:cNvSpPr>
          <p:nvPr/>
        </p:nvSpPr>
        <p:spPr bwMode="auto">
          <a:xfrm>
            <a:off x="5442001" y="1572608"/>
            <a:ext cx="32447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1600" dirty="0">
                <a:solidFill>
                  <a:schemeClr val="accent2"/>
                </a:solidFill>
              </a:rPr>
              <a:t>R. Narkowicz, et al.,</a:t>
            </a:r>
          </a:p>
          <a:p>
            <a:r>
              <a:rPr lang="da-DK" sz="1600" i="1" dirty="0">
                <a:solidFill>
                  <a:schemeClr val="accent2"/>
                </a:solidFill>
              </a:rPr>
              <a:t>J. Magn. Reson. </a:t>
            </a:r>
            <a:r>
              <a:rPr lang="da-DK" sz="1600" b="1" i="1" dirty="0">
                <a:solidFill>
                  <a:schemeClr val="accent2"/>
                </a:solidFill>
              </a:rPr>
              <a:t>175</a:t>
            </a:r>
            <a:r>
              <a:rPr lang="da-DK" sz="1600" dirty="0">
                <a:solidFill>
                  <a:schemeClr val="accent2"/>
                </a:solidFill>
              </a:rPr>
              <a:t>, 275 (2003)</a:t>
            </a:r>
            <a:endParaRPr lang="de-DE" sz="1600" dirty="0">
              <a:solidFill>
                <a:schemeClr val="accent2"/>
              </a:solidFill>
            </a:endParaRPr>
          </a:p>
        </p:txBody>
      </p:sp>
      <p:sp>
        <p:nvSpPr>
          <p:cNvPr id="2" name="Rechteck 1"/>
          <p:cNvSpPr/>
          <p:nvPr/>
        </p:nvSpPr>
        <p:spPr>
          <a:xfrm>
            <a:off x="5442001" y="2850356"/>
            <a:ext cx="2446504" cy="369332"/>
          </a:xfrm>
          <a:prstGeom prst="rect">
            <a:avLst/>
          </a:prstGeom>
        </p:spPr>
        <p:txBody>
          <a:bodyPr wrap="none">
            <a:spAutoFit/>
          </a:bodyPr>
          <a:lstStyle/>
          <a:p>
            <a:r>
              <a:rPr lang="de-DE" dirty="0"/>
              <a:t>(20 µm </a:t>
            </a:r>
            <a:r>
              <a:rPr lang="de-DE" dirty="0" err="1"/>
              <a:t>loop</a:t>
            </a:r>
            <a:r>
              <a:rPr lang="de-DE" dirty="0"/>
              <a:t> </a:t>
            </a:r>
            <a:r>
              <a:rPr lang="de-DE" dirty="0" err="1"/>
              <a:t>diameter</a:t>
            </a:r>
            <a:r>
              <a:rPr lang="de-DE" dirty="0"/>
              <a:t>)</a:t>
            </a:r>
          </a:p>
        </p:txBody>
      </p:sp>
      <p:sp>
        <p:nvSpPr>
          <p:cNvPr id="8" name="Rechteck 7"/>
          <p:cNvSpPr/>
          <p:nvPr/>
        </p:nvSpPr>
        <p:spPr>
          <a:xfrm>
            <a:off x="5580063" y="5800835"/>
            <a:ext cx="3325719" cy="584775"/>
          </a:xfrm>
          <a:prstGeom prst="rect">
            <a:avLst/>
          </a:prstGeom>
        </p:spPr>
        <p:txBody>
          <a:bodyPr wrap="none">
            <a:spAutoFit/>
          </a:bodyPr>
          <a:lstStyle/>
          <a:p>
            <a:pPr lvl="0"/>
            <a:r>
              <a:rPr lang="en-US" sz="1600" dirty="0"/>
              <a:t>A. Banholzer, </a:t>
            </a:r>
            <a:br>
              <a:rPr lang="en-US" sz="1600" dirty="0"/>
            </a:br>
            <a:r>
              <a:rPr lang="en-US" sz="1600" dirty="0"/>
              <a:t>Nanotechnology </a:t>
            </a:r>
            <a:r>
              <a:rPr lang="en-US" sz="1600" b="1" dirty="0"/>
              <a:t>22 </a:t>
            </a:r>
            <a:r>
              <a:rPr lang="en-US" sz="1600" dirty="0"/>
              <a:t>(2011) 295713</a:t>
            </a:r>
            <a:endParaRPr lang="de-DE" sz="1600" dirty="0"/>
          </a:p>
        </p:txBody>
      </p:sp>
      <p:sp>
        <p:nvSpPr>
          <p:cNvPr id="9" name="Rechteck 8"/>
          <p:cNvSpPr/>
          <p:nvPr/>
        </p:nvSpPr>
        <p:spPr>
          <a:xfrm>
            <a:off x="361422" y="183723"/>
            <a:ext cx="4782078" cy="461665"/>
          </a:xfrm>
          <a:prstGeom prst="rect">
            <a:avLst/>
          </a:prstGeom>
        </p:spPr>
        <p:txBody>
          <a:bodyPr wrap="none">
            <a:spAutoFit/>
          </a:bodyPr>
          <a:lstStyle/>
          <a:p>
            <a:r>
              <a:rPr lang="de-DE" sz="2400" b="1" dirty="0">
                <a:solidFill>
                  <a:schemeClr val="bg1"/>
                </a:solidFill>
              </a:rPr>
              <a:t>FMR </a:t>
            </a:r>
            <a:r>
              <a:rPr lang="de-DE" sz="2400" b="1" dirty="0" err="1">
                <a:solidFill>
                  <a:schemeClr val="bg1"/>
                </a:solidFill>
              </a:rPr>
              <a:t>Stripline</a:t>
            </a:r>
            <a:r>
              <a:rPr lang="de-DE" sz="2400" b="1" dirty="0">
                <a:solidFill>
                  <a:schemeClr val="bg1"/>
                </a:solidFill>
              </a:rPr>
              <a:t> Micro Resonator:</a:t>
            </a:r>
            <a:endParaRPr lang="de-DE" sz="2400" dirty="0">
              <a:solidFill>
                <a:schemeClr val="bg1"/>
              </a:solidFill>
            </a:endParaRPr>
          </a:p>
        </p:txBody>
      </p:sp>
    </p:spTree>
    <p:extLst>
      <p:ext uri="{BB962C8B-B14F-4D97-AF65-F5344CB8AC3E}">
        <p14:creationId xmlns:p14="http://schemas.microsoft.com/office/powerpoint/2010/main" val="164906099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0"/>
          <p:cNvPicPr>
            <a:picLocks noChangeAspect="1"/>
          </p:cNvPicPr>
          <p:nvPr/>
        </p:nvPicPr>
        <p:blipFill>
          <a:blip r:embed="rId2">
            <a:extLst>
              <a:ext uri="{28A0092B-C50C-407E-A947-70E740481C1C}">
                <a14:useLocalDpi xmlns:a14="http://schemas.microsoft.com/office/drawing/2010/main" val="0"/>
              </a:ext>
            </a:extLst>
          </a:blip>
          <a:srcRect t="11421" b="3632"/>
          <a:stretch>
            <a:fillRect/>
          </a:stretch>
        </p:blipFill>
        <p:spPr bwMode="auto">
          <a:xfrm>
            <a:off x="0" y="1284288"/>
            <a:ext cx="91440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itle 1"/>
          <p:cNvSpPr>
            <a:spLocks noGrp="1"/>
          </p:cNvSpPr>
          <p:nvPr>
            <p:ph type="title"/>
          </p:nvPr>
        </p:nvSpPr>
        <p:spPr>
          <a:xfrm>
            <a:off x="22225" y="-18255"/>
            <a:ext cx="6840538" cy="863600"/>
          </a:xfrm>
        </p:spPr>
        <p:txBody>
          <a:bodyPr/>
          <a:lstStyle/>
          <a:p>
            <a:r>
              <a:rPr lang="de-DE" altLang="de-DE" dirty="0" err="1">
                <a:latin typeface="Arial" panose="020B0604020202020204" pitchFamily="34" charset="0"/>
                <a:ea typeface="ヒラギノ角ゴ Pro W3" pitchFamily="-84" charset="-128"/>
              </a:rPr>
              <a:t>FeCo</a:t>
            </a:r>
            <a:r>
              <a:rPr lang="de-DE" altLang="de-DE" dirty="0">
                <a:latin typeface="Arial" panose="020B0604020202020204" pitchFamily="34" charset="0"/>
                <a:ea typeface="ヒラギノ角ゴ Pro W3" pitchFamily="-84" charset="-128"/>
              </a:rPr>
              <a:t> NWs: </a:t>
            </a:r>
            <a:r>
              <a:rPr lang="de-DE" altLang="de-DE" dirty="0" err="1">
                <a:latin typeface="Arial" panose="020B0604020202020204" pitchFamily="34" charset="0"/>
                <a:ea typeface="ヒラギノ角ゴ Pro W3" pitchFamily="-84" charset="-128"/>
              </a:rPr>
              <a:t>Magnetic</a:t>
            </a:r>
            <a:r>
              <a:rPr lang="de-DE" altLang="de-DE" dirty="0">
                <a:latin typeface="Arial" panose="020B0604020202020204" pitchFamily="34" charset="0"/>
                <a:ea typeface="ヒラギノ角ゴ Pro W3" pitchFamily="-84" charset="-128"/>
              </a:rPr>
              <a:t> </a:t>
            </a:r>
            <a:r>
              <a:rPr lang="de-DE" altLang="de-DE" dirty="0" err="1">
                <a:latin typeface="Arial" panose="020B0604020202020204" pitchFamily="34" charset="0"/>
                <a:ea typeface="ヒラギノ角ゴ Pro W3" pitchFamily="-84" charset="-128"/>
              </a:rPr>
              <a:t>hardening</a:t>
            </a:r>
            <a:endParaRPr lang="es-ES" altLang="de-DE" dirty="0">
              <a:latin typeface="Arial" panose="020B0604020202020204" pitchFamily="34" charset="0"/>
              <a:ea typeface="ヒラギノ角ゴ Pro W3" pitchFamily="-84" charset="-128"/>
            </a:endParaRPr>
          </a:p>
        </p:txBody>
      </p:sp>
      <p:sp>
        <p:nvSpPr>
          <p:cNvPr id="8" name="Curved Right Arrow 7"/>
          <p:cNvSpPr>
            <a:spLocks noChangeArrowheads="1"/>
          </p:cNvSpPr>
          <p:nvPr/>
        </p:nvSpPr>
        <p:spPr bwMode="auto">
          <a:xfrm rot="-5400000">
            <a:off x="5585619" y="4882356"/>
            <a:ext cx="381000" cy="1271588"/>
          </a:xfrm>
          <a:prstGeom prst="curvedRightArrow">
            <a:avLst>
              <a:gd name="adj1" fmla="val 19191"/>
              <a:gd name="adj2" fmla="val 50001"/>
              <a:gd name="adj3" fmla="val 25000"/>
            </a:avLst>
          </a:prstGeom>
          <a:solidFill>
            <a:schemeClr val="tx2"/>
          </a:solidFill>
          <a:ln w="9525">
            <a:solidFill>
              <a:schemeClr val="tx2"/>
            </a:solidFill>
            <a:miter lim="800000"/>
            <a:headEnd/>
            <a:tailEnd/>
          </a:ln>
          <a:effectLst>
            <a:outerShdw blurRad="40000" dist="23000" dir="5400000" rotWithShape="0">
              <a:srgbClr val="808080">
                <a:alpha val="34998"/>
              </a:srgbClr>
            </a:outerShdw>
          </a:effectLst>
        </p:spPr>
        <p:txBody>
          <a:bodyPr anchor="ctr"/>
          <a:lstStyle/>
          <a:p>
            <a:pPr algn="ctr">
              <a:defRPr/>
            </a:pPr>
            <a:endParaRPr lang="es-ES">
              <a:latin typeface="+mn-lt"/>
              <a:ea typeface="+mn-ea"/>
            </a:endParaRPr>
          </a:p>
        </p:txBody>
      </p:sp>
      <p:sp>
        <p:nvSpPr>
          <p:cNvPr id="9" name="Curved Right Arrow 8"/>
          <p:cNvSpPr>
            <a:spLocks noChangeArrowheads="1"/>
          </p:cNvSpPr>
          <p:nvPr/>
        </p:nvSpPr>
        <p:spPr bwMode="auto">
          <a:xfrm rot="-5400000">
            <a:off x="3659982" y="4882356"/>
            <a:ext cx="381000" cy="1271587"/>
          </a:xfrm>
          <a:prstGeom prst="curvedRightArrow">
            <a:avLst>
              <a:gd name="adj1" fmla="val 19191"/>
              <a:gd name="adj2" fmla="val 50001"/>
              <a:gd name="adj3" fmla="val 25000"/>
            </a:avLst>
          </a:prstGeom>
          <a:solidFill>
            <a:schemeClr val="tx2"/>
          </a:solidFill>
          <a:ln w="9525">
            <a:solidFill>
              <a:schemeClr val="tx2"/>
            </a:solidFill>
            <a:miter lim="800000"/>
            <a:headEnd/>
            <a:tailEnd/>
          </a:ln>
          <a:effectLst>
            <a:outerShdw blurRad="40000" dist="23000" dir="5400000" rotWithShape="0">
              <a:srgbClr val="808080">
                <a:alpha val="34998"/>
              </a:srgbClr>
            </a:outerShdw>
          </a:effectLst>
        </p:spPr>
        <p:txBody>
          <a:bodyPr anchor="ctr"/>
          <a:lstStyle/>
          <a:p>
            <a:pPr algn="ctr">
              <a:defRPr/>
            </a:pPr>
            <a:endParaRPr lang="es-ES">
              <a:latin typeface="+mn-lt"/>
              <a:ea typeface="+mn-ea"/>
            </a:endParaRPr>
          </a:p>
        </p:txBody>
      </p:sp>
      <p:sp>
        <p:nvSpPr>
          <p:cNvPr id="10" name="Curved Right Arrow 9"/>
          <p:cNvSpPr>
            <a:spLocks noChangeArrowheads="1"/>
          </p:cNvSpPr>
          <p:nvPr/>
        </p:nvSpPr>
        <p:spPr bwMode="auto">
          <a:xfrm rot="-5400000">
            <a:off x="1745457" y="4882356"/>
            <a:ext cx="381000" cy="1271587"/>
          </a:xfrm>
          <a:prstGeom prst="curvedRightArrow">
            <a:avLst>
              <a:gd name="adj1" fmla="val 19191"/>
              <a:gd name="adj2" fmla="val 50001"/>
              <a:gd name="adj3" fmla="val 25000"/>
            </a:avLst>
          </a:prstGeom>
          <a:solidFill>
            <a:schemeClr val="tx2"/>
          </a:solidFill>
          <a:ln w="9525">
            <a:solidFill>
              <a:schemeClr val="tx2"/>
            </a:solidFill>
            <a:miter lim="800000"/>
            <a:headEnd/>
            <a:tailEnd/>
          </a:ln>
          <a:effectLst>
            <a:outerShdw blurRad="40000" dist="23000" dir="5400000" rotWithShape="0">
              <a:srgbClr val="808080">
                <a:alpha val="34998"/>
              </a:srgbClr>
            </a:outerShdw>
          </a:effectLst>
        </p:spPr>
        <p:txBody>
          <a:bodyPr anchor="ctr"/>
          <a:lstStyle/>
          <a:p>
            <a:pPr algn="ctr">
              <a:defRPr/>
            </a:pPr>
            <a:endParaRPr lang="es-ES">
              <a:latin typeface="+mn-lt"/>
              <a:ea typeface="+mn-ea"/>
            </a:endParaRPr>
          </a:p>
        </p:txBody>
      </p:sp>
      <p:sp>
        <p:nvSpPr>
          <p:cNvPr id="12" name="Curved Right Arrow 11"/>
          <p:cNvSpPr>
            <a:spLocks noChangeArrowheads="1"/>
          </p:cNvSpPr>
          <p:nvPr/>
        </p:nvSpPr>
        <p:spPr bwMode="auto">
          <a:xfrm rot="-5400000">
            <a:off x="7308057" y="4882356"/>
            <a:ext cx="381000" cy="1271587"/>
          </a:xfrm>
          <a:prstGeom prst="curvedRightArrow">
            <a:avLst>
              <a:gd name="adj1" fmla="val 19191"/>
              <a:gd name="adj2" fmla="val 50001"/>
              <a:gd name="adj3" fmla="val 25000"/>
            </a:avLst>
          </a:prstGeom>
          <a:solidFill>
            <a:schemeClr val="tx2"/>
          </a:solidFill>
          <a:ln w="9525">
            <a:solidFill>
              <a:schemeClr val="tx2"/>
            </a:solidFill>
            <a:miter lim="800000"/>
            <a:headEnd/>
            <a:tailEnd/>
          </a:ln>
          <a:effectLst>
            <a:outerShdw blurRad="40000" dist="23000" dir="5400000" rotWithShape="0">
              <a:srgbClr val="808080">
                <a:alpha val="34998"/>
              </a:srgbClr>
            </a:outerShdw>
          </a:effectLst>
        </p:spPr>
        <p:txBody>
          <a:bodyPr anchor="ctr"/>
          <a:lstStyle/>
          <a:p>
            <a:pPr algn="ctr">
              <a:defRPr/>
            </a:pPr>
            <a:endParaRPr lang="es-ES">
              <a:latin typeface="+mn-lt"/>
              <a:ea typeface="+mn-ea"/>
            </a:endParaRPr>
          </a:p>
        </p:txBody>
      </p:sp>
      <p:sp>
        <p:nvSpPr>
          <p:cNvPr id="35847" name="TextBox 12"/>
          <p:cNvSpPr txBox="1">
            <a:spLocks noChangeArrowheads="1"/>
          </p:cNvSpPr>
          <p:nvPr/>
        </p:nvSpPr>
        <p:spPr bwMode="auto">
          <a:xfrm>
            <a:off x="561975" y="5830888"/>
            <a:ext cx="2201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600">
                <a:cs typeface="Arial" panose="020B0604020202020204" pitchFamily="34" charset="0"/>
              </a:rPr>
              <a:t>Glue on Si substrate</a:t>
            </a:r>
            <a:endParaRPr lang="es-ES" altLang="de-DE" sz="1600">
              <a:cs typeface="Arial" panose="020B0604020202020204" pitchFamily="34" charset="0"/>
            </a:endParaRPr>
          </a:p>
        </p:txBody>
      </p:sp>
      <p:sp>
        <p:nvSpPr>
          <p:cNvPr id="35848" name="TextBox 13"/>
          <p:cNvSpPr txBox="1">
            <a:spLocks noChangeArrowheads="1"/>
          </p:cNvSpPr>
          <p:nvPr/>
        </p:nvSpPr>
        <p:spPr bwMode="auto">
          <a:xfrm>
            <a:off x="2851150" y="5789613"/>
            <a:ext cx="2201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de-DE" altLang="de-DE" sz="1600">
                <a:cs typeface="Arial" panose="020B0604020202020204" pitchFamily="34" charset="0"/>
              </a:rPr>
              <a:t>Remove Au layer</a:t>
            </a:r>
            <a:endParaRPr lang="es-ES" altLang="de-DE" sz="1600">
              <a:cs typeface="Arial" panose="020B0604020202020204" pitchFamily="34" charset="0"/>
            </a:endParaRPr>
          </a:p>
        </p:txBody>
      </p:sp>
      <p:sp>
        <p:nvSpPr>
          <p:cNvPr id="35849" name="TextBox 14"/>
          <p:cNvSpPr txBox="1">
            <a:spLocks noChangeArrowheads="1"/>
          </p:cNvSpPr>
          <p:nvPr/>
        </p:nvSpPr>
        <p:spPr bwMode="auto">
          <a:xfrm>
            <a:off x="4697413" y="5754688"/>
            <a:ext cx="2201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r>
              <a:rPr lang="de-DE" altLang="de-DE" sz="1600">
                <a:cs typeface="Arial" panose="020B0604020202020204" pitchFamily="34" charset="0"/>
              </a:rPr>
              <a:t>Partial removal AAO membrane</a:t>
            </a:r>
            <a:endParaRPr lang="es-ES" altLang="de-DE" sz="1600">
              <a:cs typeface="Arial" panose="020B0604020202020204" pitchFamily="34" charset="0"/>
            </a:endParaRPr>
          </a:p>
        </p:txBody>
      </p:sp>
      <p:sp>
        <p:nvSpPr>
          <p:cNvPr id="35850" name="TextBox 15"/>
          <p:cNvSpPr txBox="1">
            <a:spLocks noChangeArrowheads="1"/>
          </p:cNvSpPr>
          <p:nvPr/>
        </p:nvSpPr>
        <p:spPr bwMode="auto">
          <a:xfrm>
            <a:off x="6629400" y="5768975"/>
            <a:ext cx="2203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r>
              <a:rPr lang="de-DE" altLang="de-DE" sz="1600">
                <a:cs typeface="Arial" panose="020B0604020202020204" pitchFamily="34" charset="0"/>
              </a:rPr>
              <a:t>Deposition NiMn</a:t>
            </a:r>
            <a:endParaRPr lang="es-ES" altLang="de-DE" sz="1600">
              <a:cs typeface="Arial" panose="020B0604020202020204" pitchFamily="34" charset="0"/>
            </a:endParaRPr>
          </a:p>
        </p:txBody>
      </p:sp>
      <p:sp>
        <p:nvSpPr>
          <p:cNvPr id="35851" name="Slide Number Placeholder 1"/>
          <p:cNvSpPr txBox="1">
            <a:spLocks/>
          </p:cNvSpPr>
          <p:nvPr/>
        </p:nvSpPr>
        <p:spPr bwMode="auto">
          <a:xfrm>
            <a:off x="8701088" y="6492875"/>
            <a:ext cx="4429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r>
              <a:rPr lang="es-ES" altLang="de-DE" sz="1800">
                <a:cs typeface="Arial" panose="020B0604020202020204" pitchFamily="34" charset="0"/>
              </a:rPr>
              <a:t>20</a:t>
            </a:r>
            <a:endParaRPr lang="ru-RU" altLang="de-DE" sz="1800">
              <a:cs typeface="Arial" panose="020B0604020202020204" pitchFamily="34" charset="0"/>
            </a:endParaRPr>
          </a:p>
        </p:txBody>
      </p:sp>
    </p:spTree>
    <p:extLst>
      <p:ext uri="{BB962C8B-B14F-4D97-AF65-F5344CB8AC3E}">
        <p14:creationId xmlns:p14="http://schemas.microsoft.com/office/powerpoint/2010/main" val="644469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S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9613" y="5029200"/>
            <a:ext cx="8075612" cy="1076325"/>
          </a:xfrm>
          <a:prstGeom prst="rect">
            <a:avLst/>
          </a:prstGeom>
          <a:noFill/>
          <a:extLst>
            <a:ext uri="{909E8E84-426E-40DD-AFC4-6F175D3DCCD1}">
              <a14:hiddenFill xmlns:a14="http://schemas.microsoft.com/office/drawing/2010/main">
                <a:solidFill>
                  <a:srgbClr val="FFFFFF"/>
                </a:solidFill>
              </a14:hiddenFill>
            </a:ext>
          </a:extLst>
        </p:spPr>
      </p:pic>
      <p:pic>
        <p:nvPicPr>
          <p:cNvPr id="63491" name="Picture 3" descr="S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5027613"/>
            <a:ext cx="8075613" cy="1074737"/>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SL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51013" y="3292475"/>
            <a:ext cx="7058025" cy="1166813"/>
          </a:xfrm>
          <a:prstGeom prst="rect">
            <a:avLst/>
          </a:prstGeom>
          <a:noFill/>
          <a:extLst>
            <a:ext uri="{909E8E84-426E-40DD-AFC4-6F175D3DCCD1}">
              <a14:hiddenFill xmlns:a14="http://schemas.microsoft.com/office/drawing/2010/main">
                <a:solidFill>
                  <a:srgbClr val="FFFFFF"/>
                </a:solidFill>
              </a14:hiddenFill>
            </a:ext>
          </a:extLst>
        </p:spPr>
      </p:pic>
      <p:sp>
        <p:nvSpPr>
          <p:cNvPr id="63493" name="Rectangle 5"/>
          <p:cNvSpPr>
            <a:spLocks noGrp="1" noChangeArrowheads="1"/>
          </p:cNvSpPr>
          <p:nvPr>
            <p:ph type="title"/>
          </p:nvPr>
        </p:nvSpPr>
        <p:spPr>
          <a:xfrm>
            <a:off x="0" y="26335"/>
            <a:ext cx="7322459" cy="839096"/>
          </a:xfrm>
        </p:spPr>
        <p:txBody>
          <a:bodyPr>
            <a:noAutofit/>
          </a:bodyPr>
          <a:lstStyle/>
          <a:p>
            <a:r>
              <a:rPr lang="de-DE" sz="2400" dirty="0" err="1">
                <a:solidFill>
                  <a:schemeClr val="bg1"/>
                </a:solidFill>
              </a:rPr>
              <a:t>Magnetostatic</a:t>
            </a:r>
            <a:r>
              <a:rPr lang="de-DE" sz="2400" dirty="0">
                <a:solidFill>
                  <a:schemeClr val="bg1"/>
                </a:solidFill>
              </a:rPr>
              <a:t> </a:t>
            </a:r>
            <a:r>
              <a:rPr lang="de-DE" sz="2400" dirty="0" err="1">
                <a:solidFill>
                  <a:schemeClr val="bg1"/>
                </a:solidFill>
              </a:rPr>
              <a:t>Spinwaves</a:t>
            </a:r>
            <a:r>
              <a:rPr lang="de-DE" sz="2400" dirty="0">
                <a:solidFill>
                  <a:schemeClr val="bg1"/>
                </a:solidFill>
              </a:rPr>
              <a:t> in </a:t>
            </a:r>
            <a:r>
              <a:rPr lang="de-DE" sz="2400" dirty="0" err="1">
                <a:solidFill>
                  <a:schemeClr val="bg1"/>
                </a:solidFill>
              </a:rPr>
              <a:t>Thin</a:t>
            </a:r>
            <a:r>
              <a:rPr lang="de-DE" sz="2400" dirty="0">
                <a:solidFill>
                  <a:schemeClr val="bg1"/>
                </a:solidFill>
              </a:rPr>
              <a:t> Films</a:t>
            </a:r>
            <a:br>
              <a:rPr lang="de-DE" sz="2400" dirty="0">
                <a:solidFill>
                  <a:schemeClr val="bg1"/>
                </a:solidFill>
              </a:rPr>
            </a:br>
            <a:r>
              <a:rPr lang="de-DE" sz="2400" dirty="0" err="1">
                <a:solidFill>
                  <a:schemeClr val="bg1"/>
                </a:solidFill>
              </a:rPr>
              <a:t>excited</a:t>
            </a:r>
            <a:r>
              <a:rPr lang="de-DE" sz="2400" dirty="0">
                <a:solidFill>
                  <a:schemeClr val="bg1"/>
                </a:solidFill>
              </a:rPr>
              <a:t> </a:t>
            </a:r>
            <a:r>
              <a:rPr lang="de-DE" sz="2400" dirty="0" err="1">
                <a:solidFill>
                  <a:schemeClr val="bg1"/>
                </a:solidFill>
              </a:rPr>
              <a:t>by</a:t>
            </a:r>
            <a:r>
              <a:rPr lang="de-DE" sz="2400" dirty="0">
                <a:solidFill>
                  <a:schemeClr val="bg1"/>
                </a:solidFill>
              </a:rPr>
              <a:t> </a:t>
            </a:r>
            <a:r>
              <a:rPr lang="de-DE" sz="2400" b="1" dirty="0" err="1">
                <a:solidFill>
                  <a:schemeClr val="bg1"/>
                </a:solidFill>
              </a:rPr>
              <a:t>homogeneous</a:t>
            </a:r>
            <a:r>
              <a:rPr lang="de-DE" sz="2400" dirty="0">
                <a:solidFill>
                  <a:schemeClr val="bg1"/>
                </a:solidFill>
              </a:rPr>
              <a:t> </a:t>
            </a:r>
            <a:r>
              <a:rPr lang="de-DE" sz="2400" dirty="0" err="1">
                <a:solidFill>
                  <a:schemeClr val="bg1"/>
                </a:solidFill>
              </a:rPr>
              <a:t>microwave</a:t>
            </a:r>
            <a:r>
              <a:rPr lang="de-DE" sz="2400" dirty="0">
                <a:solidFill>
                  <a:schemeClr val="bg1"/>
                </a:solidFill>
              </a:rPr>
              <a:t> </a:t>
            </a:r>
            <a:r>
              <a:rPr lang="de-DE" sz="2400" dirty="0" err="1">
                <a:solidFill>
                  <a:schemeClr val="bg1"/>
                </a:solidFill>
              </a:rPr>
              <a:t>field</a:t>
            </a:r>
            <a:endParaRPr lang="de-DE" sz="2400" dirty="0">
              <a:solidFill>
                <a:schemeClr val="bg1"/>
              </a:solidFill>
            </a:endParaRPr>
          </a:p>
        </p:txBody>
      </p:sp>
      <p:pic>
        <p:nvPicPr>
          <p:cNvPr id="63494" name="Picture 6" descr="animatio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6013" y="1409700"/>
            <a:ext cx="51212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Text Box 8"/>
          <p:cNvSpPr txBox="1">
            <a:spLocks noChangeArrowheads="1"/>
          </p:cNvSpPr>
          <p:nvPr/>
        </p:nvSpPr>
        <p:spPr bwMode="auto">
          <a:xfrm>
            <a:off x="3843338" y="1052513"/>
            <a:ext cx="205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Uniform mode k=0</a:t>
            </a:r>
          </a:p>
        </p:txBody>
      </p:sp>
      <p:sp>
        <p:nvSpPr>
          <p:cNvPr id="63497" name="Text Box 9"/>
          <p:cNvSpPr txBox="1">
            <a:spLocks noChangeArrowheads="1"/>
          </p:cNvSpPr>
          <p:nvPr/>
        </p:nvSpPr>
        <p:spPr bwMode="auto">
          <a:xfrm>
            <a:off x="3351213" y="2936875"/>
            <a:ext cx="3421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Standing spinwave k&gt;0 ; k    B</a:t>
            </a:r>
            <a:r>
              <a:rPr lang="de-DE" baseline="-25000"/>
              <a:t>eff</a:t>
            </a:r>
            <a:endParaRPr lang="en-US">
              <a:cs typeface="Arial" pitchFamily="34" charset="0"/>
            </a:endParaRPr>
          </a:p>
        </p:txBody>
      </p:sp>
      <p:sp>
        <p:nvSpPr>
          <p:cNvPr id="63498" name="Text Box 10"/>
          <p:cNvSpPr txBox="1">
            <a:spLocks noChangeArrowheads="1"/>
          </p:cNvSpPr>
          <p:nvPr/>
        </p:nvSpPr>
        <p:spPr bwMode="auto">
          <a:xfrm>
            <a:off x="611188" y="1065213"/>
            <a:ext cx="25844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i)   Infinite </a:t>
            </a:r>
            <a:r>
              <a:rPr lang="de-DE" dirty="0" err="1"/>
              <a:t>dimension</a:t>
            </a:r>
            <a:r>
              <a:rPr lang="de-DE" dirty="0"/>
              <a:t> in </a:t>
            </a:r>
            <a:br>
              <a:rPr lang="de-DE" dirty="0"/>
            </a:br>
            <a:r>
              <a:rPr lang="de-DE" dirty="0"/>
              <a:t>     film plane</a:t>
            </a:r>
          </a:p>
          <a:p>
            <a:r>
              <a:rPr lang="de-DE" dirty="0"/>
              <a:t>ii)  </a:t>
            </a:r>
            <a:r>
              <a:rPr lang="de-DE" dirty="0" err="1"/>
              <a:t>No</a:t>
            </a:r>
            <a:r>
              <a:rPr lang="de-DE" dirty="0"/>
              <a:t> </a:t>
            </a:r>
            <a:r>
              <a:rPr lang="de-DE" dirty="0" err="1"/>
              <a:t>exchange</a:t>
            </a:r>
            <a:r>
              <a:rPr lang="de-DE" dirty="0"/>
              <a:t>,</a:t>
            </a:r>
          </a:p>
          <a:p>
            <a:r>
              <a:rPr lang="de-DE" dirty="0"/>
              <a:t>     </a:t>
            </a:r>
            <a:r>
              <a:rPr lang="de-DE" dirty="0" err="1"/>
              <a:t>only</a:t>
            </a:r>
            <a:r>
              <a:rPr lang="de-DE" dirty="0"/>
              <a:t> </a:t>
            </a:r>
            <a:r>
              <a:rPr lang="de-DE" dirty="0" err="1"/>
              <a:t>dipole</a:t>
            </a:r>
            <a:r>
              <a:rPr lang="de-DE" dirty="0"/>
              <a:t>-dipole </a:t>
            </a:r>
            <a:br>
              <a:rPr lang="de-DE" dirty="0"/>
            </a:br>
            <a:r>
              <a:rPr lang="de-DE" dirty="0"/>
              <a:t>     </a:t>
            </a:r>
            <a:r>
              <a:rPr lang="de-DE" dirty="0" err="1"/>
              <a:t>interactions</a:t>
            </a:r>
            <a:r>
              <a:rPr lang="de-DE" dirty="0"/>
              <a:t> (</a:t>
            </a:r>
            <a:r>
              <a:rPr lang="de-DE" dirty="0">
                <a:latin typeface="Symbol" pitchFamily="18" charset="2"/>
              </a:rPr>
              <a:t>l</a:t>
            </a:r>
            <a:r>
              <a:rPr lang="de-DE" dirty="0">
                <a:latin typeface="Calibri" pitchFamily="34" charset="0"/>
              </a:rPr>
              <a:t>&gt;&gt;0</a:t>
            </a:r>
            <a:r>
              <a:rPr lang="de-DE" dirty="0"/>
              <a:t>)!</a:t>
            </a:r>
          </a:p>
          <a:p>
            <a:r>
              <a:rPr lang="de-DE" dirty="0"/>
              <a:t>iii) non-</a:t>
            </a:r>
            <a:r>
              <a:rPr lang="de-DE" dirty="0" err="1"/>
              <a:t>propagating</a:t>
            </a:r>
            <a:endParaRPr lang="de-DE" dirty="0"/>
          </a:p>
          <a:p>
            <a:r>
              <a:rPr lang="de-DE" dirty="0"/>
              <a:t>     (</a:t>
            </a:r>
            <a:r>
              <a:rPr lang="de-DE" dirty="0" err="1"/>
              <a:t>standing</a:t>
            </a:r>
            <a:r>
              <a:rPr lang="de-DE" dirty="0"/>
              <a:t> </a:t>
            </a:r>
            <a:r>
              <a:rPr lang="de-DE" dirty="0" err="1"/>
              <a:t>waves</a:t>
            </a:r>
            <a:r>
              <a:rPr lang="de-DE" dirty="0"/>
              <a:t>)</a:t>
            </a:r>
            <a:endParaRPr lang="de-DE" dirty="0">
              <a:latin typeface="Symbol" pitchFamily="18" charset="2"/>
            </a:endParaRPr>
          </a:p>
        </p:txBody>
      </p:sp>
      <p:sp>
        <p:nvSpPr>
          <p:cNvPr id="63499" name="Text Box 11"/>
          <p:cNvSpPr txBox="1">
            <a:spLocks noChangeArrowheads="1"/>
          </p:cNvSpPr>
          <p:nvPr/>
        </p:nvSpPr>
        <p:spPr bwMode="auto">
          <a:xfrm>
            <a:off x="3260725" y="4665663"/>
            <a:ext cx="342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Standing spinwave k&gt;0 ; k    B</a:t>
            </a:r>
            <a:r>
              <a:rPr lang="de-DE" baseline="-25000"/>
              <a:t>eff</a:t>
            </a:r>
            <a:endParaRPr lang="de-DE"/>
          </a:p>
        </p:txBody>
      </p:sp>
      <p:sp>
        <p:nvSpPr>
          <p:cNvPr id="63500" name="Rectangle 12"/>
          <p:cNvSpPr>
            <a:spLocks noChangeArrowheads="1"/>
          </p:cNvSpPr>
          <p:nvPr/>
        </p:nvSpPr>
        <p:spPr bwMode="auto">
          <a:xfrm>
            <a:off x="3629025" y="1414463"/>
            <a:ext cx="784225" cy="1255712"/>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3501" name="Line 13"/>
          <p:cNvSpPr>
            <a:spLocks noChangeShapeType="1"/>
          </p:cNvSpPr>
          <p:nvPr/>
        </p:nvSpPr>
        <p:spPr bwMode="auto">
          <a:xfrm flipH="1" flipV="1">
            <a:off x="4181475" y="2079625"/>
            <a:ext cx="9525" cy="514350"/>
          </a:xfrm>
          <a:prstGeom prst="line">
            <a:avLst/>
          </a:prstGeom>
          <a:noFill/>
          <a:ln w="25400">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502" name="Oval 14"/>
          <p:cNvSpPr>
            <a:spLocks noChangeArrowheads="1"/>
          </p:cNvSpPr>
          <p:nvPr/>
        </p:nvSpPr>
        <p:spPr bwMode="auto">
          <a:xfrm>
            <a:off x="4129088" y="1800225"/>
            <a:ext cx="73025" cy="73025"/>
          </a:xfrm>
          <a:prstGeom prst="ellipse">
            <a:avLst/>
          </a:prstGeom>
          <a:solidFill>
            <a:schemeClr val="tx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3503" name="Oval 15"/>
          <p:cNvSpPr>
            <a:spLocks noChangeArrowheads="1"/>
          </p:cNvSpPr>
          <p:nvPr/>
        </p:nvSpPr>
        <p:spPr bwMode="auto">
          <a:xfrm>
            <a:off x="4014788" y="1693863"/>
            <a:ext cx="311150" cy="288925"/>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3504" name="Text Box 16"/>
          <p:cNvSpPr txBox="1">
            <a:spLocks noChangeArrowheads="1"/>
          </p:cNvSpPr>
          <p:nvPr/>
        </p:nvSpPr>
        <p:spPr bwMode="auto">
          <a:xfrm>
            <a:off x="3541713" y="1400175"/>
            <a:ext cx="5397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200"/>
              <a:t>B</a:t>
            </a:r>
            <a:r>
              <a:rPr lang="de-DE" baseline="-25000"/>
              <a:t>eff</a:t>
            </a:r>
            <a:endParaRPr lang="de-DE"/>
          </a:p>
        </p:txBody>
      </p:sp>
      <p:sp>
        <p:nvSpPr>
          <p:cNvPr id="63505" name="Text Box 17"/>
          <p:cNvSpPr txBox="1">
            <a:spLocks noChangeArrowheads="1"/>
          </p:cNvSpPr>
          <p:nvPr/>
        </p:nvSpPr>
        <p:spPr bwMode="auto">
          <a:xfrm rot="10800000">
            <a:off x="6042025" y="294322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T</a:t>
            </a:r>
          </a:p>
        </p:txBody>
      </p:sp>
      <p:sp>
        <p:nvSpPr>
          <p:cNvPr id="63506" name="Text Box 18"/>
          <p:cNvSpPr txBox="1">
            <a:spLocks noChangeArrowheads="1"/>
          </p:cNvSpPr>
          <p:nvPr/>
        </p:nvSpPr>
        <p:spPr bwMode="auto">
          <a:xfrm>
            <a:off x="3851275" y="6237288"/>
            <a:ext cx="2238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600" i="1">
                <a:solidFill>
                  <a:schemeClr val="accent2"/>
                </a:solidFill>
              </a:rPr>
              <a:t>Animations: S. Stienen</a:t>
            </a:r>
          </a:p>
        </p:txBody>
      </p:sp>
      <p:sp>
        <p:nvSpPr>
          <p:cNvPr id="63511" name="Text Box 23"/>
          <p:cNvSpPr txBox="1">
            <a:spLocks noChangeArrowheads="1"/>
          </p:cNvSpPr>
          <p:nvPr/>
        </p:nvSpPr>
        <p:spPr bwMode="auto">
          <a:xfrm rot="10800000">
            <a:off x="5969000" y="4695825"/>
            <a:ext cx="301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a:t>
            </a:r>
          </a:p>
        </p:txBody>
      </p:sp>
      <p:pic>
        <p:nvPicPr>
          <p:cNvPr id="63512" name="Picture 24" descr="SL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1013" y="3290888"/>
            <a:ext cx="7058025" cy="1166812"/>
          </a:xfrm>
          <a:prstGeom prst="rect">
            <a:avLst/>
          </a:prstGeom>
          <a:noFill/>
          <a:extLst>
            <a:ext uri="{909E8E84-426E-40DD-AFC4-6F175D3DCCD1}">
              <a14:hiddenFill xmlns:a14="http://schemas.microsoft.com/office/drawing/2010/main">
                <a:solidFill>
                  <a:srgbClr val="FFFFFF"/>
                </a:solidFill>
              </a14:hiddenFill>
            </a:ext>
          </a:extLst>
        </p:spPr>
      </p:pic>
      <p:pic>
        <p:nvPicPr>
          <p:cNvPr id="63513" name="Picture 25" descr="ST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 y="5026025"/>
            <a:ext cx="8075613" cy="1074738"/>
          </a:xfrm>
          <a:prstGeom prst="rect">
            <a:avLst/>
          </a:prstGeom>
          <a:noFill/>
          <a:extLst>
            <a:ext uri="{909E8E84-426E-40DD-AFC4-6F175D3DCCD1}">
              <a14:hiddenFill xmlns:a14="http://schemas.microsoft.com/office/drawing/2010/main">
                <a:solidFill>
                  <a:srgbClr val="FFFFFF"/>
                </a:solidFill>
              </a14:hiddenFill>
            </a:ext>
          </a:extLst>
        </p:spPr>
      </p:pic>
      <p:sp>
        <p:nvSpPr>
          <p:cNvPr id="63515" name="Rectangle 27"/>
          <p:cNvSpPr>
            <a:spLocks noChangeArrowheads="1"/>
          </p:cNvSpPr>
          <p:nvPr/>
        </p:nvSpPr>
        <p:spPr bwMode="auto">
          <a:xfrm>
            <a:off x="4027488" y="2089150"/>
            <a:ext cx="288925" cy="503238"/>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3516" name="Line 28"/>
          <p:cNvSpPr>
            <a:spLocks noChangeShapeType="1"/>
          </p:cNvSpPr>
          <p:nvPr/>
        </p:nvSpPr>
        <p:spPr bwMode="auto">
          <a:xfrm flipV="1">
            <a:off x="3740150" y="1873250"/>
            <a:ext cx="0" cy="719138"/>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272105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63512"/>
                                        </p:tgtEl>
                                      </p:cBhvr>
                                    </p:animEffect>
                                    <p:set>
                                      <p:cBhvr>
                                        <p:cTn id="7" dur="1" fill="hold">
                                          <p:stCondLst>
                                            <p:cond delay="499"/>
                                          </p:stCondLst>
                                        </p:cTn>
                                        <p:tgtEl>
                                          <p:spTgt spid="6351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63491"/>
                                        </p:tgtEl>
                                      </p:cBhvr>
                                    </p:animEffect>
                                    <p:set>
                                      <p:cBhvr>
                                        <p:cTn id="12" dur="1" fill="hold">
                                          <p:stCondLst>
                                            <p:cond delay="499"/>
                                          </p:stCondLst>
                                        </p:cTn>
                                        <p:tgtEl>
                                          <p:spTgt spid="6349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3513"/>
                                        </p:tgtEl>
                                        <p:attrNameLst>
                                          <p:attrName>style.visibility</p:attrName>
                                        </p:attrNameLst>
                                      </p:cBhvr>
                                      <p:to>
                                        <p:strVal val="visible"/>
                                      </p:to>
                                    </p:set>
                                    <p:animEffect transition="in" filter="blinds(horizontal)">
                                      <p:cBhvr>
                                        <p:cTn id="17" dur="500"/>
                                        <p:tgtEl>
                                          <p:spTgt spid="63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descr="16mc90degOOMMF165-350mTfett"/>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1048" r="7683"/>
          <a:stretch>
            <a:fillRect/>
          </a:stretch>
        </p:blipFill>
        <p:spPr>
          <a:xfrm>
            <a:off x="403227" y="1066151"/>
            <a:ext cx="4260850" cy="3252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3" name="Text Box 3"/>
          <p:cNvSpPr txBox="1">
            <a:spLocks noChangeArrowheads="1"/>
          </p:cNvSpPr>
          <p:nvPr/>
        </p:nvSpPr>
        <p:spPr bwMode="auto">
          <a:xfrm>
            <a:off x="6116638" y="5613400"/>
            <a:ext cx="27146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p>
          <a:p>
            <a:pPr>
              <a:spcBef>
                <a:spcPct val="50000"/>
              </a:spcBef>
            </a:pPr>
            <a:endParaRPr lang="de-DE"/>
          </a:p>
        </p:txBody>
      </p:sp>
      <p:sp>
        <p:nvSpPr>
          <p:cNvPr id="71684" name="Text Box 4"/>
          <p:cNvSpPr txBox="1">
            <a:spLocks noChangeArrowheads="1"/>
          </p:cNvSpPr>
          <p:nvPr/>
        </p:nvSpPr>
        <p:spPr bwMode="auto">
          <a:xfrm>
            <a:off x="2698750" y="1144588"/>
            <a:ext cx="201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t>16 mc 90°</a:t>
            </a:r>
          </a:p>
        </p:txBody>
      </p:sp>
      <p:pic>
        <p:nvPicPr>
          <p:cNvPr id="71686" name="Picture 6" descr="16mc90deg07cPy200uW300mA2KHz14130MHz165-350mT"/>
          <p:cNvPicPr>
            <a:picLocks noChangeAspect="1" noChangeArrowheads="1"/>
          </p:cNvPicPr>
          <p:nvPr/>
        </p:nvPicPr>
        <p:blipFill>
          <a:blip r:embed="rId4">
            <a:extLst>
              <a:ext uri="{28A0092B-C50C-407E-A947-70E740481C1C}">
                <a14:useLocalDpi xmlns:a14="http://schemas.microsoft.com/office/drawing/2010/main" val="0"/>
              </a:ext>
            </a:extLst>
          </a:blip>
          <a:srcRect l="3487" r="6972"/>
          <a:stretch>
            <a:fillRect/>
          </a:stretch>
        </p:blipFill>
        <p:spPr bwMode="auto">
          <a:xfrm>
            <a:off x="4722813" y="1120775"/>
            <a:ext cx="4146550" cy="3252788"/>
          </a:xfrm>
          <a:prstGeom prst="rect">
            <a:avLst/>
          </a:prstGeom>
          <a:noFill/>
          <a:extLst>
            <a:ext uri="{909E8E84-426E-40DD-AFC4-6F175D3DCCD1}">
              <a14:hiddenFill xmlns:a14="http://schemas.microsoft.com/office/drawing/2010/main">
                <a:solidFill>
                  <a:srgbClr val="FFFFFF"/>
                </a:solidFill>
              </a14:hiddenFill>
            </a:ext>
          </a:extLst>
        </p:spPr>
      </p:pic>
      <p:sp>
        <p:nvSpPr>
          <p:cNvPr id="71687" name="Text Box 7"/>
          <p:cNvSpPr txBox="1">
            <a:spLocks noChangeArrowheads="1"/>
          </p:cNvSpPr>
          <p:nvPr/>
        </p:nvSpPr>
        <p:spPr bwMode="auto">
          <a:xfrm>
            <a:off x="6321425" y="1084263"/>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Measurement</a:t>
            </a:r>
          </a:p>
        </p:txBody>
      </p:sp>
      <p:sp>
        <p:nvSpPr>
          <p:cNvPr id="71688" name="Text Box 8"/>
          <p:cNvSpPr txBox="1">
            <a:spLocks noChangeArrowheads="1"/>
          </p:cNvSpPr>
          <p:nvPr/>
        </p:nvSpPr>
        <p:spPr bwMode="auto">
          <a:xfrm>
            <a:off x="803275" y="966203"/>
            <a:ext cx="227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OOMMF* Simulation</a:t>
            </a:r>
          </a:p>
        </p:txBody>
      </p:sp>
      <p:grpSp>
        <p:nvGrpSpPr>
          <p:cNvPr id="2" name="Gruppieren 1"/>
          <p:cNvGrpSpPr/>
          <p:nvPr/>
        </p:nvGrpSpPr>
        <p:grpSpPr>
          <a:xfrm>
            <a:off x="5624513" y="1979613"/>
            <a:ext cx="2182812" cy="701675"/>
            <a:chOff x="5624513" y="1979613"/>
            <a:chExt cx="2182812" cy="701675"/>
          </a:xfrm>
        </p:grpSpPr>
        <p:sp>
          <p:nvSpPr>
            <p:cNvPr id="71689" name="Text Box 9"/>
            <p:cNvSpPr txBox="1">
              <a:spLocks noChangeArrowheads="1"/>
            </p:cNvSpPr>
            <p:nvPr/>
          </p:nvSpPr>
          <p:spPr bwMode="auto">
            <a:xfrm>
              <a:off x="5624513" y="21145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1</a:t>
              </a:r>
            </a:p>
          </p:txBody>
        </p:sp>
        <p:sp>
          <p:nvSpPr>
            <p:cNvPr id="71690" name="Text Box 10"/>
            <p:cNvSpPr txBox="1">
              <a:spLocks noChangeArrowheads="1"/>
            </p:cNvSpPr>
            <p:nvPr/>
          </p:nvSpPr>
          <p:spPr bwMode="auto">
            <a:xfrm>
              <a:off x="6200775" y="20431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2</a:t>
              </a:r>
            </a:p>
          </p:txBody>
        </p:sp>
        <p:sp>
          <p:nvSpPr>
            <p:cNvPr id="71691" name="Text Box 11"/>
            <p:cNvSpPr txBox="1">
              <a:spLocks noChangeArrowheads="1"/>
            </p:cNvSpPr>
            <p:nvPr/>
          </p:nvSpPr>
          <p:spPr bwMode="auto">
            <a:xfrm>
              <a:off x="6464300" y="19796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3</a:t>
              </a:r>
            </a:p>
          </p:txBody>
        </p:sp>
        <p:sp>
          <p:nvSpPr>
            <p:cNvPr id="71692" name="Text Box 12"/>
            <p:cNvSpPr txBox="1">
              <a:spLocks noChangeArrowheads="1"/>
            </p:cNvSpPr>
            <p:nvPr/>
          </p:nvSpPr>
          <p:spPr bwMode="auto">
            <a:xfrm>
              <a:off x="6992938" y="20431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4</a:t>
              </a:r>
            </a:p>
          </p:txBody>
        </p:sp>
        <p:sp>
          <p:nvSpPr>
            <p:cNvPr id="71693" name="Text Box 13"/>
            <p:cNvSpPr txBox="1">
              <a:spLocks noChangeArrowheads="1"/>
            </p:cNvSpPr>
            <p:nvPr/>
          </p:nvSpPr>
          <p:spPr bwMode="auto">
            <a:xfrm>
              <a:off x="7496175" y="21859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5</a:t>
              </a:r>
            </a:p>
          </p:txBody>
        </p:sp>
        <p:sp>
          <p:nvSpPr>
            <p:cNvPr id="71699" name="Line 19"/>
            <p:cNvSpPr>
              <a:spLocks noChangeShapeType="1"/>
            </p:cNvSpPr>
            <p:nvPr/>
          </p:nvSpPr>
          <p:spPr bwMode="auto">
            <a:xfrm>
              <a:off x="5840413" y="2401888"/>
              <a:ext cx="63500" cy="222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700" name="Line 20"/>
            <p:cNvSpPr>
              <a:spLocks noChangeShapeType="1"/>
            </p:cNvSpPr>
            <p:nvPr/>
          </p:nvSpPr>
          <p:spPr bwMode="auto">
            <a:xfrm flipH="1">
              <a:off x="6332538" y="2401888"/>
              <a:ext cx="12700" cy="200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701" name="Line 21"/>
            <p:cNvSpPr>
              <a:spLocks noChangeShapeType="1"/>
            </p:cNvSpPr>
            <p:nvPr/>
          </p:nvSpPr>
          <p:spPr bwMode="auto">
            <a:xfrm>
              <a:off x="6643688" y="2347913"/>
              <a:ext cx="0" cy="203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702" name="Line 22"/>
            <p:cNvSpPr>
              <a:spLocks noChangeShapeType="1"/>
            </p:cNvSpPr>
            <p:nvPr/>
          </p:nvSpPr>
          <p:spPr bwMode="auto">
            <a:xfrm flipH="1">
              <a:off x="6911975" y="2324100"/>
              <a:ext cx="123825" cy="217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703" name="Line 23"/>
            <p:cNvSpPr>
              <a:spLocks noChangeShapeType="1"/>
            </p:cNvSpPr>
            <p:nvPr/>
          </p:nvSpPr>
          <p:spPr bwMode="auto">
            <a:xfrm flipH="1">
              <a:off x="7572375" y="2522538"/>
              <a:ext cx="44450" cy="158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3" name="Gruppieren 2"/>
          <p:cNvGrpSpPr/>
          <p:nvPr/>
        </p:nvGrpSpPr>
        <p:grpSpPr>
          <a:xfrm>
            <a:off x="1711325" y="1770063"/>
            <a:ext cx="1835150" cy="577850"/>
            <a:chOff x="1943100" y="1754188"/>
            <a:chExt cx="1835150" cy="577850"/>
          </a:xfrm>
        </p:grpSpPr>
        <p:sp>
          <p:nvSpPr>
            <p:cNvPr id="71694" name="Text Box 14"/>
            <p:cNvSpPr txBox="1">
              <a:spLocks noChangeArrowheads="1"/>
            </p:cNvSpPr>
            <p:nvPr/>
          </p:nvSpPr>
          <p:spPr bwMode="auto">
            <a:xfrm>
              <a:off x="1943100" y="18589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dirty="0"/>
                <a:t>1</a:t>
              </a:r>
            </a:p>
          </p:txBody>
        </p:sp>
        <p:sp>
          <p:nvSpPr>
            <p:cNvPr id="71695" name="Text Box 15"/>
            <p:cNvSpPr txBox="1">
              <a:spLocks noChangeArrowheads="1"/>
            </p:cNvSpPr>
            <p:nvPr/>
          </p:nvSpPr>
          <p:spPr bwMode="auto">
            <a:xfrm>
              <a:off x="2233613" y="18970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2</a:t>
              </a:r>
            </a:p>
          </p:txBody>
        </p:sp>
        <p:sp>
          <p:nvSpPr>
            <p:cNvPr id="71696" name="Text Box 16"/>
            <p:cNvSpPr txBox="1">
              <a:spLocks noChangeArrowheads="1"/>
            </p:cNvSpPr>
            <p:nvPr/>
          </p:nvSpPr>
          <p:spPr bwMode="auto">
            <a:xfrm>
              <a:off x="2451100" y="183832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3</a:t>
              </a:r>
            </a:p>
          </p:txBody>
        </p:sp>
        <p:sp>
          <p:nvSpPr>
            <p:cNvPr id="71697" name="Text Box 17"/>
            <p:cNvSpPr txBox="1">
              <a:spLocks noChangeArrowheads="1"/>
            </p:cNvSpPr>
            <p:nvPr/>
          </p:nvSpPr>
          <p:spPr bwMode="auto">
            <a:xfrm>
              <a:off x="2857500" y="17541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4</a:t>
              </a:r>
            </a:p>
          </p:txBody>
        </p:sp>
        <p:sp>
          <p:nvSpPr>
            <p:cNvPr id="71698" name="Text Box 18"/>
            <p:cNvSpPr txBox="1">
              <a:spLocks noChangeArrowheads="1"/>
            </p:cNvSpPr>
            <p:nvPr/>
          </p:nvSpPr>
          <p:spPr bwMode="auto">
            <a:xfrm>
              <a:off x="3467100" y="18176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5</a:t>
              </a:r>
            </a:p>
          </p:txBody>
        </p:sp>
        <p:sp>
          <p:nvSpPr>
            <p:cNvPr id="71704" name="Line 24"/>
            <p:cNvSpPr>
              <a:spLocks noChangeShapeType="1"/>
            </p:cNvSpPr>
            <p:nvPr/>
          </p:nvSpPr>
          <p:spPr bwMode="auto">
            <a:xfrm flipH="1">
              <a:off x="2057400" y="2165350"/>
              <a:ext cx="41275" cy="158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705" name="Line 25"/>
            <p:cNvSpPr>
              <a:spLocks noChangeShapeType="1"/>
            </p:cNvSpPr>
            <p:nvPr/>
          </p:nvSpPr>
          <p:spPr bwMode="auto">
            <a:xfrm flipH="1">
              <a:off x="2362200" y="2192338"/>
              <a:ext cx="6350" cy="139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706" name="Line 26"/>
            <p:cNvSpPr>
              <a:spLocks noChangeShapeType="1"/>
            </p:cNvSpPr>
            <p:nvPr/>
          </p:nvSpPr>
          <p:spPr bwMode="auto">
            <a:xfrm>
              <a:off x="2622550" y="2143125"/>
              <a:ext cx="0" cy="10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707" name="Line 27"/>
            <p:cNvSpPr>
              <a:spLocks noChangeShapeType="1"/>
            </p:cNvSpPr>
            <p:nvPr/>
          </p:nvSpPr>
          <p:spPr bwMode="auto">
            <a:xfrm flipH="1">
              <a:off x="2913063" y="2036763"/>
              <a:ext cx="95250" cy="219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708" name="Line 28"/>
            <p:cNvSpPr>
              <a:spLocks noChangeShapeType="1"/>
            </p:cNvSpPr>
            <p:nvPr/>
          </p:nvSpPr>
          <p:spPr bwMode="auto">
            <a:xfrm flipH="1">
              <a:off x="3530600" y="2114550"/>
              <a:ext cx="60325" cy="187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71709" name="Group 29"/>
          <p:cNvGrpSpPr>
            <a:grpSpLocks/>
          </p:cNvGrpSpPr>
          <p:nvPr/>
        </p:nvGrpSpPr>
        <p:grpSpPr bwMode="auto">
          <a:xfrm>
            <a:off x="996950" y="4365625"/>
            <a:ext cx="5510213" cy="2376488"/>
            <a:chOff x="521" y="2786"/>
            <a:chExt cx="3471" cy="1497"/>
          </a:xfrm>
        </p:grpSpPr>
        <p:sp>
          <p:nvSpPr>
            <p:cNvPr id="71710" name="Text Box 30"/>
            <p:cNvSpPr txBox="1">
              <a:spLocks noChangeArrowheads="1"/>
            </p:cNvSpPr>
            <p:nvPr/>
          </p:nvSpPr>
          <p:spPr bwMode="auto">
            <a:xfrm>
              <a:off x="706" y="2804"/>
              <a:ext cx="1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t>1) 203mT | 198mT</a:t>
              </a:r>
            </a:p>
          </p:txBody>
        </p:sp>
        <p:pic>
          <p:nvPicPr>
            <p:cNvPr id="71711" name="Picture 31" descr="Pycross_oscill-Oxs_TimeDriver-Magnetization-1086-107628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 y="3501"/>
              <a:ext cx="1682" cy="265"/>
            </a:xfrm>
            <a:prstGeom prst="rect">
              <a:avLst/>
            </a:prstGeom>
            <a:noFill/>
            <a:extLst>
              <a:ext uri="{909E8E84-426E-40DD-AFC4-6F175D3DCCD1}">
                <a14:hiddenFill xmlns:a14="http://schemas.microsoft.com/office/drawing/2010/main">
                  <a:solidFill>
                    <a:srgbClr val="FFFFFF"/>
                  </a:solidFill>
                </a14:hiddenFill>
              </a:ext>
            </a:extLst>
          </p:spPr>
        </p:pic>
        <p:sp>
          <p:nvSpPr>
            <p:cNvPr id="71712" name="Text Box 32"/>
            <p:cNvSpPr txBox="1">
              <a:spLocks noChangeArrowheads="1"/>
            </p:cNvSpPr>
            <p:nvPr/>
          </p:nvSpPr>
          <p:spPr bwMode="auto">
            <a:xfrm>
              <a:off x="706" y="3288"/>
              <a:ext cx="129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2) 222mT | 217mT</a:t>
              </a:r>
            </a:p>
          </p:txBody>
        </p:sp>
        <p:pic>
          <p:nvPicPr>
            <p:cNvPr id="71713" name="Picture 33" descr="Pycross_oscill-Oxs_TimeDriver-Magnetization-994-97982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 y="2996"/>
              <a:ext cx="1667" cy="264"/>
            </a:xfrm>
            <a:prstGeom prst="rect">
              <a:avLst/>
            </a:prstGeom>
            <a:noFill/>
            <a:extLst>
              <a:ext uri="{909E8E84-426E-40DD-AFC4-6F175D3DCCD1}">
                <a14:hiddenFill xmlns:a14="http://schemas.microsoft.com/office/drawing/2010/main">
                  <a:solidFill>
                    <a:srgbClr val="FFFFFF"/>
                  </a:solidFill>
                </a14:hiddenFill>
              </a:ext>
            </a:extLst>
          </p:spPr>
        </p:pic>
        <p:pic>
          <p:nvPicPr>
            <p:cNvPr id="71714" name="Picture 34" descr="Pycross_oscill-Oxs_TimeDriver-Magnetization-1174-116952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 y="4017"/>
              <a:ext cx="1686" cy="266"/>
            </a:xfrm>
            <a:prstGeom prst="rect">
              <a:avLst/>
            </a:prstGeom>
            <a:noFill/>
            <a:extLst>
              <a:ext uri="{909E8E84-426E-40DD-AFC4-6F175D3DCCD1}">
                <a14:hiddenFill xmlns:a14="http://schemas.microsoft.com/office/drawing/2010/main">
                  <a:solidFill>
                    <a:srgbClr val="FFFFFF"/>
                  </a:solidFill>
                </a14:hiddenFill>
              </a:ext>
            </a:extLst>
          </p:spPr>
        </p:pic>
        <p:sp>
          <p:nvSpPr>
            <p:cNvPr id="71715" name="Text Box 35"/>
            <p:cNvSpPr txBox="1">
              <a:spLocks noChangeArrowheads="1"/>
            </p:cNvSpPr>
            <p:nvPr/>
          </p:nvSpPr>
          <p:spPr bwMode="auto">
            <a:xfrm>
              <a:off x="2564" y="2786"/>
              <a:ext cx="129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4) 252mT | 247mT</a:t>
              </a:r>
            </a:p>
          </p:txBody>
        </p:sp>
        <p:sp>
          <p:nvSpPr>
            <p:cNvPr id="71716" name="Text Box 36"/>
            <p:cNvSpPr txBox="1">
              <a:spLocks noChangeArrowheads="1"/>
            </p:cNvSpPr>
            <p:nvPr/>
          </p:nvSpPr>
          <p:spPr bwMode="auto">
            <a:xfrm>
              <a:off x="2563" y="3267"/>
              <a:ext cx="129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5) 293mT | 284mT</a:t>
              </a:r>
            </a:p>
          </p:txBody>
        </p:sp>
        <p:pic>
          <p:nvPicPr>
            <p:cNvPr id="71717" name="Picture 37" descr="Pycross_oscill-Oxs_TimeDriver-Magnetization-1237-1236398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6" y="3004"/>
              <a:ext cx="1655" cy="261"/>
            </a:xfrm>
            <a:prstGeom prst="rect">
              <a:avLst/>
            </a:prstGeom>
            <a:noFill/>
            <a:extLst>
              <a:ext uri="{909E8E84-426E-40DD-AFC4-6F175D3DCCD1}">
                <a14:hiddenFill xmlns:a14="http://schemas.microsoft.com/office/drawing/2010/main">
                  <a:solidFill>
                    <a:srgbClr val="FFFFFF"/>
                  </a:solidFill>
                </a14:hiddenFill>
              </a:ext>
            </a:extLst>
          </p:spPr>
        </p:pic>
        <p:pic>
          <p:nvPicPr>
            <p:cNvPr id="71718" name="Picture 38" descr="Pycross_oscill-Oxs_TimeDriver-Magnetization-1425-144267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78" y="3502"/>
              <a:ext cx="1614" cy="255"/>
            </a:xfrm>
            <a:prstGeom prst="rect">
              <a:avLst/>
            </a:prstGeom>
            <a:noFill/>
            <a:extLst>
              <a:ext uri="{909E8E84-426E-40DD-AFC4-6F175D3DCCD1}">
                <a14:hiddenFill xmlns:a14="http://schemas.microsoft.com/office/drawing/2010/main">
                  <a:solidFill>
                    <a:srgbClr val="FFFFFF"/>
                  </a:solidFill>
                </a14:hiddenFill>
              </a:ext>
            </a:extLst>
          </p:spPr>
        </p:pic>
        <p:sp>
          <p:nvSpPr>
            <p:cNvPr id="71720" name="Text Box 40"/>
            <p:cNvSpPr txBox="1">
              <a:spLocks noChangeArrowheads="1"/>
            </p:cNvSpPr>
            <p:nvPr/>
          </p:nvSpPr>
          <p:spPr bwMode="auto">
            <a:xfrm>
              <a:off x="706" y="3792"/>
              <a:ext cx="129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3) 240mT | 234mT</a:t>
              </a:r>
            </a:p>
          </p:txBody>
        </p:sp>
      </p:grpSp>
      <p:grpSp>
        <p:nvGrpSpPr>
          <p:cNvPr id="71722" name="Group 42"/>
          <p:cNvGrpSpPr>
            <a:grpSpLocks/>
          </p:cNvGrpSpPr>
          <p:nvPr/>
        </p:nvGrpSpPr>
        <p:grpSpPr bwMode="auto">
          <a:xfrm>
            <a:off x="7686675" y="2833688"/>
            <a:ext cx="681038" cy="862012"/>
            <a:chOff x="3793" y="1270"/>
            <a:chExt cx="429" cy="543"/>
          </a:xfrm>
        </p:grpSpPr>
        <p:sp>
          <p:nvSpPr>
            <p:cNvPr id="71723" name="Rectangle 43"/>
            <p:cNvSpPr>
              <a:spLocks noChangeArrowheads="1"/>
            </p:cNvSpPr>
            <p:nvPr/>
          </p:nvSpPr>
          <p:spPr bwMode="auto">
            <a:xfrm>
              <a:off x="3793" y="1623"/>
              <a:ext cx="429" cy="7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724" name="Text Box 44"/>
            <p:cNvSpPr txBox="1">
              <a:spLocks noChangeArrowheads="1"/>
            </p:cNvSpPr>
            <p:nvPr/>
          </p:nvSpPr>
          <p:spPr bwMode="auto">
            <a:xfrm>
              <a:off x="3840" y="1270"/>
              <a:ext cx="2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B</a:t>
              </a:r>
              <a:r>
                <a:rPr lang="de-DE" baseline="-25000"/>
                <a:t>0</a:t>
              </a:r>
              <a:endParaRPr lang="de-DE"/>
            </a:p>
          </p:txBody>
        </p:sp>
        <p:sp>
          <p:nvSpPr>
            <p:cNvPr id="71725" name="Line 45"/>
            <p:cNvSpPr>
              <a:spLocks noChangeShapeType="1"/>
            </p:cNvSpPr>
            <p:nvPr/>
          </p:nvSpPr>
          <p:spPr bwMode="auto">
            <a:xfrm>
              <a:off x="4001" y="1513"/>
              <a:ext cx="0" cy="3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1730" name="Text Box 50"/>
          <p:cNvSpPr txBox="1">
            <a:spLocks noChangeArrowheads="1"/>
          </p:cNvSpPr>
          <p:nvPr/>
        </p:nvSpPr>
        <p:spPr bwMode="auto">
          <a:xfrm>
            <a:off x="6464300" y="5742746"/>
            <a:ext cx="2720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1600" dirty="0"/>
              <a:t>*http://math.nist.gov/oommf/</a:t>
            </a:r>
          </a:p>
        </p:txBody>
      </p:sp>
      <p:sp>
        <p:nvSpPr>
          <p:cNvPr id="71731" name="Rectangle 51"/>
          <p:cNvSpPr>
            <a:spLocks noChangeArrowheads="1"/>
          </p:cNvSpPr>
          <p:nvPr/>
        </p:nvSpPr>
        <p:spPr bwMode="auto">
          <a:xfrm>
            <a:off x="6704013" y="4130675"/>
            <a:ext cx="647700" cy="215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732" name="Text Box 52"/>
          <p:cNvSpPr txBox="1">
            <a:spLocks noChangeArrowheads="1"/>
          </p:cNvSpPr>
          <p:nvPr/>
        </p:nvSpPr>
        <p:spPr bwMode="auto">
          <a:xfrm>
            <a:off x="6605588" y="4052888"/>
            <a:ext cx="9699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600"/>
              <a:t>B</a:t>
            </a:r>
            <a:r>
              <a:rPr lang="de-DE" sz="1600" baseline="-25000"/>
              <a:t>ext</a:t>
            </a:r>
            <a:r>
              <a:rPr lang="de-DE" sz="1600"/>
              <a:t> [mT]</a:t>
            </a:r>
          </a:p>
        </p:txBody>
      </p:sp>
      <p:sp>
        <p:nvSpPr>
          <p:cNvPr id="71733" name="Rectangle 53"/>
          <p:cNvSpPr>
            <a:spLocks noChangeArrowheads="1"/>
          </p:cNvSpPr>
          <p:nvPr/>
        </p:nvSpPr>
        <p:spPr bwMode="auto">
          <a:xfrm>
            <a:off x="2628900" y="4151313"/>
            <a:ext cx="647700" cy="215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734" name="Text Box 54"/>
          <p:cNvSpPr txBox="1">
            <a:spLocks noChangeArrowheads="1"/>
          </p:cNvSpPr>
          <p:nvPr/>
        </p:nvSpPr>
        <p:spPr bwMode="auto">
          <a:xfrm>
            <a:off x="2449513" y="4062413"/>
            <a:ext cx="969962" cy="336550"/>
          </a:xfrm>
          <a:prstGeom prst="rect">
            <a:avLst/>
          </a:prstGeom>
          <a:solidFill>
            <a:schemeClr val="bg1"/>
          </a:solidFill>
          <a:ln>
            <a:noFill/>
          </a:ln>
          <a:effectLst/>
        </p:spPr>
        <p:txBody>
          <a:bodyPr wrap="none">
            <a:spAutoFit/>
          </a:bodyPr>
          <a:lstStyle/>
          <a:p>
            <a:r>
              <a:rPr lang="de-DE" sz="1600" dirty="0" err="1"/>
              <a:t>B</a:t>
            </a:r>
            <a:r>
              <a:rPr lang="de-DE" sz="1600" baseline="-25000" dirty="0" err="1"/>
              <a:t>ext</a:t>
            </a:r>
            <a:r>
              <a:rPr lang="de-DE" sz="1600" dirty="0"/>
              <a:t> [</a:t>
            </a:r>
            <a:r>
              <a:rPr lang="de-DE" sz="1600" dirty="0" err="1"/>
              <a:t>mT</a:t>
            </a:r>
            <a:r>
              <a:rPr lang="de-DE" sz="1600" dirty="0"/>
              <a:t>]</a:t>
            </a:r>
          </a:p>
        </p:txBody>
      </p:sp>
      <p:sp>
        <p:nvSpPr>
          <p:cNvPr id="71735" name="Text Box 55"/>
          <p:cNvSpPr txBox="1">
            <a:spLocks noChangeArrowheads="1"/>
          </p:cNvSpPr>
          <p:nvPr/>
        </p:nvSpPr>
        <p:spPr bwMode="auto">
          <a:xfrm>
            <a:off x="6753895" y="4524375"/>
            <a:ext cx="1962397"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2000" dirty="0" err="1"/>
              <a:t>Sensitivity</a:t>
            </a:r>
            <a:r>
              <a:rPr lang="de-DE" sz="2000" dirty="0"/>
              <a:t>:</a:t>
            </a:r>
          </a:p>
          <a:p>
            <a:pPr algn="ctr"/>
            <a:r>
              <a:rPr lang="de-DE" sz="2000" b="1" dirty="0"/>
              <a:t>10</a:t>
            </a:r>
            <a:r>
              <a:rPr lang="de-DE" sz="2000" b="1" baseline="30000" dirty="0"/>
              <a:t>7</a:t>
            </a:r>
            <a:r>
              <a:rPr lang="de-DE" sz="2000" b="1" dirty="0"/>
              <a:t> </a:t>
            </a:r>
            <a:r>
              <a:rPr lang="de-DE" sz="2000" b="1" dirty="0" err="1"/>
              <a:t>Py</a:t>
            </a:r>
            <a:r>
              <a:rPr lang="de-DE" sz="2000" b="1" dirty="0"/>
              <a:t>-spins</a:t>
            </a:r>
          </a:p>
          <a:p>
            <a:pPr algn="ctr"/>
            <a:r>
              <a:rPr lang="de-DE" sz="1600" dirty="0"/>
              <a:t>(</a:t>
            </a:r>
            <a:r>
              <a:rPr lang="de-DE" sz="1600" dirty="0" err="1"/>
              <a:t>conventional</a:t>
            </a:r>
            <a:r>
              <a:rPr lang="de-DE" sz="1600" dirty="0"/>
              <a:t> FMR:</a:t>
            </a:r>
          </a:p>
          <a:p>
            <a:pPr algn="ctr"/>
            <a:r>
              <a:rPr lang="de-DE" sz="1600" dirty="0"/>
              <a:t>ca. 10</a:t>
            </a:r>
            <a:r>
              <a:rPr lang="de-DE" sz="1600" baseline="30000" dirty="0"/>
              <a:t>11</a:t>
            </a:r>
            <a:r>
              <a:rPr lang="de-DE" sz="1600" dirty="0"/>
              <a:t> </a:t>
            </a:r>
            <a:r>
              <a:rPr lang="de-DE" sz="1600" dirty="0" err="1"/>
              <a:t>Py</a:t>
            </a:r>
            <a:r>
              <a:rPr lang="de-DE" sz="1600" dirty="0"/>
              <a:t>-spins</a:t>
            </a:r>
            <a:r>
              <a:rPr lang="de-DE" sz="2000" dirty="0"/>
              <a:t>)</a:t>
            </a:r>
          </a:p>
        </p:txBody>
      </p:sp>
      <p:sp>
        <p:nvSpPr>
          <p:cNvPr id="71736" name="Rectangle 56"/>
          <p:cNvSpPr>
            <a:spLocks noChangeArrowheads="1"/>
          </p:cNvSpPr>
          <p:nvPr/>
        </p:nvSpPr>
        <p:spPr bwMode="auto">
          <a:xfrm>
            <a:off x="4760913" y="2043113"/>
            <a:ext cx="215900" cy="719137"/>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737" name="Text Box 57"/>
          <p:cNvSpPr txBox="1">
            <a:spLocks noChangeArrowheads="1"/>
          </p:cNvSpPr>
          <p:nvPr/>
        </p:nvSpPr>
        <p:spPr bwMode="auto">
          <a:xfrm rot="16200000">
            <a:off x="4361657" y="2229644"/>
            <a:ext cx="931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600" b="1">
                <a:solidFill>
                  <a:srgbClr val="292929"/>
                </a:solidFill>
              </a:rPr>
              <a:t>[arb. u.]</a:t>
            </a:r>
          </a:p>
        </p:txBody>
      </p:sp>
      <p:pic>
        <p:nvPicPr>
          <p:cNvPr id="71721" name="Picture 41" descr="mcuebersicht500mu1rotorange1"/>
          <p:cNvPicPr>
            <a:picLocks noGrp="1" noChangeAspect="1" noChangeArrowheads="1"/>
          </p:cNvPicPr>
          <p:nvPr>
            <p:ph sz="half" idx="4294967295"/>
          </p:nvPr>
        </p:nvPicPr>
        <p:blipFill>
          <a:blip r:embed="rId10">
            <a:extLst>
              <a:ext uri="{28A0092B-C50C-407E-A947-70E740481C1C}">
                <a14:useLocalDpi xmlns:a14="http://schemas.microsoft.com/office/drawing/2010/main" val="0"/>
              </a:ext>
            </a:extLst>
          </a:blip>
          <a:srcRect/>
          <a:stretch>
            <a:fillRect/>
          </a:stretch>
        </p:blipFill>
        <p:spPr>
          <a:xfrm>
            <a:off x="7796213" y="1511300"/>
            <a:ext cx="771525" cy="668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 name="Rectangle 4"/>
          <p:cNvSpPr>
            <a:spLocks noChangeArrowheads="1"/>
          </p:cNvSpPr>
          <p:nvPr/>
        </p:nvSpPr>
        <p:spPr bwMode="auto">
          <a:xfrm>
            <a:off x="5361782" y="3280717"/>
            <a:ext cx="18716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de-DE" sz="1200" i="1" dirty="0" err="1"/>
              <a:t>Permalloy</a:t>
            </a:r>
            <a:endParaRPr lang="de-DE" sz="1200" i="1" dirty="0"/>
          </a:p>
          <a:p>
            <a:r>
              <a:rPr lang="de-DE" sz="1200" i="1" dirty="0"/>
              <a:t>5000 x 600 x 46 nm</a:t>
            </a:r>
            <a:r>
              <a:rPr lang="de-DE" sz="1200" i="1" baseline="30000" dirty="0"/>
              <a:t>3</a:t>
            </a:r>
            <a:r>
              <a:rPr lang="de-DE" sz="1200" dirty="0"/>
              <a:t> </a:t>
            </a:r>
          </a:p>
        </p:txBody>
      </p:sp>
      <p:sp>
        <p:nvSpPr>
          <p:cNvPr id="4" name="Rechteck 3"/>
          <p:cNvSpPr/>
          <p:nvPr/>
        </p:nvSpPr>
        <p:spPr>
          <a:xfrm>
            <a:off x="3967163" y="6057612"/>
            <a:ext cx="4996602" cy="584775"/>
          </a:xfrm>
          <a:prstGeom prst="rect">
            <a:avLst/>
          </a:prstGeom>
        </p:spPr>
        <p:txBody>
          <a:bodyPr wrap="square">
            <a:spAutoFit/>
          </a:bodyPr>
          <a:lstStyle/>
          <a:p>
            <a:pPr marL="228600" lvl="0" indent="-228600">
              <a:buAutoNum type="alphaUcPeriod"/>
            </a:pPr>
            <a:r>
              <a:rPr lang="en-US" sz="1600" dirty="0" err="1"/>
              <a:t>Banholzer</a:t>
            </a:r>
            <a:r>
              <a:rPr lang="en-US" sz="1600" dirty="0"/>
              <a:t>, Nanotechnology </a:t>
            </a:r>
            <a:r>
              <a:rPr lang="en-US" sz="1600" b="1" dirty="0"/>
              <a:t>22 </a:t>
            </a:r>
            <a:r>
              <a:rPr lang="en-US" sz="1600" dirty="0"/>
              <a:t>(2011) 295713</a:t>
            </a:r>
          </a:p>
          <a:p>
            <a:pPr lvl="0"/>
            <a:r>
              <a:rPr lang="en-US" sz="1600" dirty="0"/>
              <a:t>C. </a:t>
            </a:r>
            <a:r>
              <a:rPr lang="en-US" sz="1600" dirty="0" err="1"/>
              <a:t>Schoeppner</a:t>
            </a:r>
            <a:r>
              <a:rPr lang="en-US" sz="1600" dirty="0"/>
              <a:t>, J. Appl. Phys. </a:t>
            </a:r>
            <a:r>
              <a:rPr lang="en-US" sz="1600" b="1" dirty="0"/>
              <a:t>116</a:t>
            </a:r>
            <a:r>
              <a:rPr lang="en-US" sz="1600" dirty="0"/>
              <a:t> (2014) 033913</a:t>
            </a:r>
            <a:endParaRPr lang="de-DE" sz="1600" dirty="0"/>
          </a:p>
        </p:txBody>
      </p:sp>
      <p:sp>
        <p:nvSpPr>
          <p:cNvPr id="71682" name="Rectangle 2"/>
          <p:cNvSpPr>
            <a:spLocks noGrp="1" noChangeArrowheads="1"/>
          </p:cNvSpPr>
          <p:nvPr>
            <p:ph type="title"/>
          </p:nvPr>
        </p:nvSpPr>
        <p:spPr>
          <a:xfrm>
            <a:off x="29254" y="-6275"/>
            <a:ext cx="7322459" cy="839096"/>
          </a:xfrm>
        </p:spPr>
        <p:txBody>
          <a:bodyPr/>
          <a:lstStyle/>
          <a:p>
            <a:r>
              <a:rPr lang="de-DE" sz="3200" b="1" dirty="0">
                <a:solidFill>
                  <a:schemeClr val="bg1"/>
                </a:solidFill>
              </a:rPr>
              <a:t>Single </a:t>
            </a:r>
            <a:r>
              <a:rPr lang="de-DE" sz="3200" b="1" dirty="0" err="1">
                <a:solidFill>
                  <a:schemeClr val="bg1"/>
                </a:solidFill>
              </a:rPr>
              <a:t>Permalloy-Stripe</a:t>
            </a:r>
            <a:r>
              <a:rPr lang="de-DE" sz="3200" b="1" dirty="0">
                <a:solidFill>
                  <a:schemeClr val="bg1"/>
                </a:solidFill>
              </a:rPr>
              <a:t>: </a:t>
            </a:r>
            <a:br>
              <a:rPr lang="de-DE" sz="3200" b="1" dirty="0">
                <a:solidFill>
                  <a:schemeClr val="bg1"/>
                </a:solidFill>
              </a:rPr>
            </a:br>
            <a:r>
              <a:rPr lang="de-DE" sz="2800" b="1" dirty="0">
                <a:solidFill>
                  <a:schemeClr val="bg1"/>
                </a:solidFill>
              </a:rPr>
              <a:t>Simulation </a:t>
            </a:r>
            <a:r>
              <a:rPr lang="de-DE" sz="2800" b="1" dirty="0" err="1">
                <a:solidFill>
                  <a:schemeClr val="bg1"/>
                </a:solidFill>
              </a:rPr>
              <a:t>and</a:t>
            </a:r>
            <a:r>
              <a:rPr lang="de-DE" sz="2800" b="1" dirty="0">
                <a:solidFill>
                  <a:schemeClr val="bg1"/>
                </a:solidFill>
              </a:rPr>
              <a:t> Measurement</a:t>
            </a:r>
          </a:p>
        </p:txBody>
      </p:sp>
    </p:spTree>
    <p:extLst>
      <p:ext uri="{BB962C8B-B14F-4D97-AF65-F5344CB8AC3E}">
        <p14:creationId xmlns:p14="http://schemas.microsoft.com/office/powerpoint/2010/main" val="1662896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71709"/>
                                        </p:tgtEl>
                                        <p:attrNameLst>
                                          <p:attrName>style.visibility</p:attrName>
                                        </p:attrNameLst>
                                      </p:cBhvr>
                                      <p:to>
                                        <p:strVal val="visible"/>
                                      </p:to>
                                    </p:set>
                                    <p:animEffect transition="in" filter="blinds(horizontal)">
                                      <p:cBhvr>
                                        <p:cTn id="13" dur="500"/>
                                        <p:tgtEl>
                                          <p:spTgt spid="71709"/>
                                        </p:tgtEl>
                                      </p:cBhvr>
                                    </p:animEffec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1735"/>
                                        </p:tgtEl>
                                        <p:attrNameLst>
                                          <p:attrName>style.visibility</p:attrName>
                                        </p:attrNameLst>
                                      </p:cBhvr>
                                      <p:to>
                                        <p:strVal val="visible"/>
                                      </p:to>
                                    </p:set>
                                    <p:animEffect transition="in" filter="blinds(horizontal)">
                                      <p:cBhvr>
                                        <p:cTn id="24" dur="500"/>
                                        <p:tgtEl>
                                          <p:spTgt spid="71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4" grpId="0" animBg="1"/>
      <p:bldP spid="717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el 1"/>
          <p:cNvSpPr>
            <a:spLocks noGrp="1"/>
          </p:cNvSpPr>
          <p:nvPr>
            <p:ph type="title"/>
          </p:nvPr>
        </p:nvSpPr>
        <p:spPr>
          <a:xfrm>
            <a:off x="0" y="-26527"/>
            <a:ext cx="7322459" cy="839096"/>
          </a:xfrm>
        </p:spPr>
        <p:txBody>
          <a:bodyPr>
            <a:normAutofit/>
          </a:bodyPr>
          <a:lstStyle/>
          <a:p>
            <a:r>
              <a:rPr lang="en-US" sz="2400" b="1" dirty="0">
                <a:solidFill>
                  <a:schemeClr val="bg1"/>
                </a:solidFill>
                <a:latin typeface="Arial" charset="0"/>
                <a:ea typeface="ヒラギノ角ゴ Pro W3" charset="0"/>
              </a:rPr>
              <a:t>Fe/</a:t>
            </a:r>
            <a:r>
              <a:rPr lang="en-US" sz="2400" b="1" dirty="0" err="1">
                <a:solidFill>
                  <a:schemeClr val="bg1"/>
                </a:solidFill>
                <a:latin typeface="Arial" charset="0"/>
                <a:ea typeface="ヒラギノ角ゴ Pro W3" charset="0"/>
              </a:rPr>
              <a:t>FeOx</a:t>
            </a:r>
            <a:r>
              <a:rPr lang="en-US" sz="2400" b="1" dirty="0">
                <a:solidFill>
                  <a:schemeClr val="bg1"/>
                </a:solidFill>
                <a:latin typeface="Arial" charset="0"/>
                <a:ea typeface="ヒラギノ角ゴ Pro W3" charset="0"/>
              </a:rPr>
              <a:t> </a:t>
            </a:r>
            <a:r>
              <a:rPr lang="en-US" sz="2400" b="1" dirty="0" err="1">
                <a:solidFill>
                  <a:schemeClr val="bg1"/>
                </a:solidFill>
                <a:latin typeface="Arial" charset="0"/>
                <a:ea typeface="ヒラギノ角ゴ Pro W3" charset="0"/>
              </a:rPr>
              <a:t>Nanocubes</a:t>
            </a:r>
            <a:r>
              <a:rPr lang="en-US" sz="2400" b="1" dirty="0">
                <a:solidFill>
                  <a:schemeClr val="bg1"/>
                </a:solidFill>
                <a:latin typeface="Arial" charset="0"/>
                <a:ea typeface="ヒラギノ角ゴ Pro W3" charset="0"/>
              </a:rPr>
              <a:t> </a:t>
            </a:r>
            <a:br>
              <a:rPr lang="en-US" sz="2400" b="1" dirty="0">
                <a:solidFill>
                  <a:schemeClr val="bg1"/>
                </a:solidFill>
                <a:latin typeface="Arial" charset="0"/>
                <a:ea typeface="ヒラギノ角ゴ Pro W3" charset="0"/>
              </a:rPr>
            </a:br>
            <a:r>
              <a:rPr lang="en-US" sz="2400" b="1" dirty="0">
                <a:solidFill>
                  <a:schemeClr val="bg1"/>
                </a:solidFill>
                <a:latin typeface="Arial" charset="0"/>
                <a:ea typeface="ヒラギノ角ゴ Pro W3" charset="0"/>
              </a:rPr>
              <a:t>in Micro-Resonators</a:t>
            </a:r>
          </a:p>
        </p:txBody>
      </p:sp>
      <p:sp>
        <p:nvSpPr>
          <p:cNvPr id="17411" name="Fußzeilenplatzhalter 4"/>
          <p:cNvSpPr>
            <a:spLocks noGrp="1"/>
          </p:cNvSpPr>
          <p:nvPr>
            <p:ph type="ftr" sz="quarter" idx="4294967295"/>
          </p:nvPr>
        </p:nvSpPr>
        <p:spPr bwMode="auto">
          <a:xfrm>
            <a:off x="7272169" y="6543040"/>
            <a:ext cx="1871831" cy="274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fontAlgn="base" hangingPunct="1">
              <a:spcBef>
                <a:spcPct val="0"/>
              </a:spcBef>
              <a:spcAft>
                <a:spcPct val="0"/>
              </a:spcAft>
            </a:pPr>
            <a:r>
              <a:rPr lang="de-DE" sz="1100" dirty="0">
                <a:solidFill>
                  <a:schemeClr val="tx2"/>
                </a:solidFill>
                <a:cs typeface="Arial" charset="0"/>
              </a:rPr>
              <a:t>www.uni-due.de/agfarle</a:t>
            </a:r>
          </a:p>
        </p:txBody>
      </p:sp>
      <p:sp>
        <p:nvSpPr>
          <p:cNvPr id="17410" name="Datumsplatzhalter 3"/>
          <p:cNvSpPr>
            <a:spLocks noGrp="1"/>
          </p:cNvSpPr>
          <p:nvPr>
            <p:ph type="dt" sz="quarter" idx="4294967295"/>
          </p:nvPr>
        </p:nvSpPr>
        <p:spPr bwMode="auto">
          <a:xfrm>
            <a:off x="0" y="6500813"/>
            <a:ext cx="2133600" cy="358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E6FE5512-9AEF-5B4A-A7FA-29359B49E0BC}" type="datetime1">
              <a:rPr lang="de-DE" sz="1100">
                <a:solidFill>
                  <a:srgbClr val="004C93"/>
                </a:solidFill>
                <a:cs typeface="Arial" charset="0"/>
              </a:rPr>
              <a:pPr eaLnBrk="1" hangingPunct="1"/>
              <a:t>30.06.22</a:t>
            </a:fld>
            <a:endParaRPr lang="de-DE" sz="1100">
              <a:solidFill>
                <a:srgbClr val="004C93"/>
              </a:solidFill>
              <a:cs typeface="Arial" charset="0"/>
            </a:endParaRPr>
          </a:p>
        </p:txBody>
      </p:sp>
      <p:pic>
        <p:nvPicPr>
          <p:cNvPr id="174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226343"/>
            <a:ext cx="54991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noChangeArrowheads="1"/>
          </p:cNvPicPr>
          <p:nvPr/>
        </p:nvPicPr>
        <p:blipFill>
          <a:blip r:embed="rId4">
            <a:extLst>
              <a:ext uri="{28A0092B-C50C-407E-A947-70E740481C1C}">
                <a14:useLocalDpi xmlns:a14="http://schemas.microsoft.com/office/drawing/2010/main" val="0"/>
              </a:ext>
            </a:extLst>
          </a:blip>
          <a:srcRect r="59515"/>
          <a:stretch>
            <a:fillRect/>
          </a:stretch>
        </p:blipFill>
        <p:spPr bwMode="auto">
          <a:xfrm>
            <a:off x="5876925" y="1279525"/>
            <a:ext cx="3014663"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2"/>
          <p:cNvSpPr txBox="1">
            <a:spLocks noChangeArrowheads="1"/>
          </p:cNvSpPr>
          <p:nvPr/>
        </p:nvSpPr>
        <p:spPr bwMode="auto">
          <a:xfrm>
            <a:off x="377825" y="5530850"/>
            <a:ext cx="5499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800" b="1"/>
              <a:t>SEM </a:t>
            </a:r>
            <a:r>
              <a:rPr lang="en-US" sz="1800"/>
              <a:t>image: Top-view of micro-resonator (X-band) </a:t>
            </a:r>
          </a:p>
          <a:p>
            <a:pPr algn="ctr" eaLnBrk="1" hangingPunct="1"/>
            <a:r>
              <a:rPr lang="en-US" sz="1800"/>
              <a:t>with Fe/Fe</a:t>
            </a:r>
            <a:r>
              <a:rPr lang="en-US" sz="1800" baseline="-25000"/>
              <a:t>x</a:t>
            </a:r>
            <a:r>
              <a:rPr lang="en-US" sz="1800"/>
              <a:t>O</a:t>
            </a:r>
            <a:r>
              <a:rPr lang="en-US" sz="1800" baseline="-25000"/>
              <a:t>y</a:t>
            </a:r>
            <a:r>
              <a:rPr lang="en-US" sz="1800"/>
              <a:t> nanoparticles </a:t>
            </a:r>
          </a:p>
        </p:txBody>
      </p:sp>
      <p:sp>
        <p:nvSpPr>
          <p:cNvPr id="17415" name="TextBox 3"/>
          <p:cNvSpPr txBox="1">
            <a:spLocks noChangeArrowheads="1"/>
          </p:cNvSpPr>
          <p:nvPr/>
        </p:nvSpPr>
        <p:spPr bwMode="auto">
          <a:xfrm>
            <a:off x="6057900" y="4203700"/>
            <a:ext cx="2833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800" b="1"/>
              <a:t>TEM</a:t>
            </a:r>
            <a:r>
              <a:rPr lang="en-US" sz="1800"/>
              <a:t> image of Fe/Fe</a:t>
            </a:r>
            <a:r>
              <a:rPr lang="en-US" sz="1800" baseline="-25000"/>
              <a:t>x</a:t>
            </a:r>
            <a:r>
              <a:rPr lang="en-US" sz="1800"/>
              <a:t>O</a:t>
            </a:r>
            <a:r>
              <a:rPr lang="en-US" sz="1800" baseline="-25000"/>
              <a:t>y</a:t>
            </a:r>
            <a:r>
              <a:rPr lang="en-US" sz="1800"/>
              <a:t> nanoparticles </a:t>
            </a:r>
          </a:p>
        </p:txBody>
      </p:sp>
      <p:sp>
        <p:nvSpPr>
          <p:cNvPr id="17416" name="TextBox 4"/>
          <p:cNvSpPr txBox="1">
            <a:spLocks noChangeArrowheads="1"/>
          </p:cNvSpPr>
          <p:nvPr/>
        </p:nvSpPr>
        <p:spPr bwMode="auto">
          <a:xfrm>
            <a:off x="6388100" y="5070475"/>
            <a:ext cx="27559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dirty="0"/>
              <a:t>Shape: cubes</a:t>
            </a:r>
          </a:p>
          <a:p>
            <a:pPr eaLnBrk="1" hangingPunct="1"/>
            <a:r>
              <a:rPr lang="en-US" sz="1800" dirty="0"/>
              <a:t>Edge length: 43 nm </a:t>
            </a:r>
          </a:p>
          <a:p>
            <a:pPr eaLnBrk="1" hangingPunct="1"/>
            <a:r>
              <a:rPr lang="en-US" sz="1800" dirty="0" err="1"/>
              <a:t>Polidispersity</a:t>
            </a:r>
            <a:r>
              <a:rPr lang="en-US" sz="1800" dirty="0"/>
              <a:t>: 5%. </a:t>
            </a:r>
          </a:p>
        </p:txBody>
      </p:sp>
      <p:sp>
        <p:nvSpPr>
          <p:cNvPr id="6" name="Left Arrow 5"/>
          <p:cNvSpPr/>
          <p:nvPr/>
        </p:nvSpPr>
        <p:spPr>
          <a:xfrm rot="20405276">
            <a:off x="3058407" y="2401230"/>
            <a:ext cx="3582410" cy="661988"/>
          </a:xfrm>
          <a:prstGeom prst="leftArrow">
            <a:avLst>
              <a:gd name="adj1" fmla="val 37302"/>
              <a:gd name="adj2" fmla="val 87228"/>
            </a:avLst>
          </a:prstGeom>
          <a:solidFill>
            <a:schemeClr val="bg2">
              <a:lumMod val="75000"/>
            </a:scheme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2624298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4803775" cy="839096"/>
          </a:xfrm>
        </p:spPr>
        <p:txBody>
          <a:bodyPr>
            <a:noAutofit/>
          </a:bodyPr>
          <a:lstStyle/>
          <a:p>
            <a:r>
              <a:rPr lang="en-US" sz="2800" dirty="0">
                <a:solidFill>
                  <a:schemeClr val="bg1"/>
                </a:solidFill>
                <a:latin typeface="Arial" charset="0"/>
                <a:ea typeface="ヒラギノ角ゴ Pro W3" charset="0"/>
              </a:rPr>
              <a:t>Fe- </a:t>
            </a:r>
            <a:r>
              <a:rPr lang="en-US" sz="2800" dirty="0" err="1">
                <a:solidFill>
                  <a:schemeClr val="bg1"/>
                </a:solidFill>
                <a:latin typeface="Arial" charset="0"/>
                <a:ea typeface="ヒラギノ角ゴ Pro W3" charset="0"/>
              </a:rPr>
              <a:t>FeOx</a:t>
            </a:r>
            <a:r>
              <a:rPr lang="en-US" sz="2800" dirty="0">
                <a:solidFill>
                  <a:schemeClr val="bg1"/>
                </a:solidFill>
                <a:latin typeface="Arial" charset="0"/>
                <a:ea typeface="ヒラギノ角ゴ Pro W3" charset="0"/>
              </a:rPr>
              <a:t> </a:t>
            </a:r>
            <a:r>
              <a:rPr lang="en-US" sz="2800" dirty="0" err="1">
                <a:solidFill>
                  <a:schemeClr val="bg1"/>
                </a:solidFill>
                <a:latin typeface="Arial" charset="0"/>
                <a:ea typeface="ヒラギノ角ゴ Pro W3" charset="0"/>
              </a:rPr>
              <a:t>Nanocubes</a:t>
            </a:r>
            <a:r>
              <a:rPr lang="en-US" sz="2800" dirty="0">
                <a:solidFill>
                  <a:schemeClr val="bg1"/>
                </a:solidFill>
                <a:latin typeface="Arial" charset="0"/>
                <a:ea typeface="ヒラギノ角ゴ Pro W3" charset="0"/>
              </a:rPr>
              <a:t> </a:t>
            </a:r>
            <a:br>
              <a:rPr lang="en-US" sz="2800" dirty="0">
                <a:solidFill>
                  <a:schemeClr val="bg1"/>
                </a:solidFill>
                <a:latin typeface="Arial" charset="0"/>
                <a:ea typeface="ヒラギノ角ゴ Pro W3" charset="0"/>
              </a:rPr>
            </a:br>
            <a:r>
              <a:rPr lang="en-US" sz="2800" dirty="0">
                <a:solidFill>
                  <a:schemeClr val="bg1"/>
                </a:solidFill>
                <a:latin typeface="Arial" charset="0"/>
                <a:ea typeface="ヒラギノ角ゴ Pro W3" charset="0"/>
              </a:rPr>
              <a:t>in Micro-Resonator</a:t>
            </a:r>
          </a:p>
        </p:txBody>
      </p:sp>
      <p:sp>
        <p:nvSpPr>
          <p:cNvPr id="18434" name="Date Placeholder 3"/>
          <p:cNvSpPr>
            <a:spLocks noGrp="1"/>
          </p:cNvSpPr>
          <p:nvPr>
            <p:ph type="dt" sz="quarter" idx="4294967295"/>
          </p:nvPr>
        </p:nvSpPr>
        <p:spPr bwMode="auto">
          <a:xfrm>
            <a:off x="0" y="6684407"/>
            <a:ext cx="1522389" cy="1218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B7AB1500-22F5-9748-AF4D-F7E9983DC0C6}" type="datetime1">
              <a:rPr lang="de-DE" sz="800">
                <a:solidFill>
                  <a:srgbClr val="004C93"/>
                </a:solidFill>
                <a:cs typeface="Arial" charset="0"/>
              </a:rPr>
              <a:pPr eaLnBrk="1" hangingPunct="1"/>
              <a:t>30.06.22</a:t>
            </a:fld>
            <a:endParaRPr lang="de-DE" sz="800" dirty="0">
              <a:solidFill>
                <a:srgbClr val="004C93"/>
              </a:solidFill>
              <a:cs typeface="Arial" charset="0"/>
            </a:endParaRPr>
          </a:p>
        </p:txBody>
      </p:sp>
      <p:sp>
        <p:nvSpPr>
          <p:cNvPr id="18436" name="TextBox 5"/>
          <p:cNvSpPr txBox="1">
            <a:spLocks noChangeArrowheads="1"/>
          </p:cNvSpPr>
          <p:nvPr/>
        </p:nvSpPr>
        <p:spPr bwMode="auto">
          <a:xfrm>
            <a:off x="5629275" y="1958975"/>
            <a:ext cx="320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u="sng"/>
              <a:t>Conditions of measurements:</a:t>
            </a:r>
          </a:p>
          <a:p>
            <a:pPr eaLnBrk="1" hangingPunct="1"/>
            <a:r>
              <a:rPr lang="en-US" sz="1800"/>
              <a:t>Frequency: 9.54 GHz </a:t>
            </a:r>
          </a:p>
          <a:p>
            <a:pPr eaLnBrk="1" hangingPunct="1"/>
            <a:r>
              <a:rPr lang="en-US" sz="1800"/>
              <a:t>Temperature. 295 K</a:t>
            </a:r>
          </a:p>
          <a:p>
            <a:pPr eaLnBrk="1" hangingPunct="1"/>
            <a:r>
              <a:rPr lang="en-US" sz="1800"/>
              <a:t>Atmosphere: Air</a:t>
            </a:r>
          </a:p>
        </p:txBody>
      </p:sp>
      <p:sp>
        <p:nvSpPr>
          <p:cNvPr id="7" name="Rectangle 6"/>
          <p:cNvSpPr/>
          <p:nvPr/>
        </p:nvSpPr>
        <p:spPr>
          <a:xfrm>
            <a:off x="1946275" y="4621213"/>
            <a:ext cx="3098800" cy="3397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18438" name="Group 17"/>
          <p:cNvGrpSpPr>
            <a:grpSpLocks/>
          </p:cNvGrpSpPr>
          <p:nvPr/>
        </p:nvGrpSpPr>
        <p:grpSpPr bwMode="auto">
          <a:xfrm>
            <a:off x="115888" y="1853570"/>
            <a:ext cx="5383212" cy="4225513"/>
            <a:chOff x="247068" y="1272600"/>
            <a:chExt cx="5382207" cy="4225918"/>
          </a:xfrm>
        </p:grpSpPr>
        <p:pic>
          <p:nvPicPr>
            <p:cNvPr id="1844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272600"/>
              <a:ext cx="5359400" cy="42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47068" y="1459032"/>
              <a:ext cx="617422" cy="3353121"/>
            </a:xfrm>
            <a:prstGeom prst="rect">
              <a:avLst/>
            </a:prstGeom>
            <a:solidFill>
              <a:schemeClr val="bg1"/>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6" name="Rectangle 15"/>
            <p:cNvSpPr/>
            <p:nvPr/>
          </p:nvSpPr>
          <p:spPr>
            <a:xfrm rot="5400000">
              <a:off x="3003718" y="3568157"/>
              <a:ext cx="508548" cy="3352174"/>
            </a:xfrm>
            <a:prstGeom prst="rect">
              <a:avLst/>
            </a:prstGeom>
            <a:solidFill>
              <a:schemeClr val="bg1"/>
            </a:solidFill>
            <a:ln>
              <a:solidFill>
                <a:srgbClr val="FFFFF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8451" name="TextBox 7"/>
            <p:cNvSpPr txBox="1">
              <a:spLocks noChangeArrowheads="1"/>
            </p:cNvSpPr>
            <p:nvPr/>
          </p:nvSpPr>
          <p:spPr bwMode="auto">
            <a:xfrm>
              <a:off x="2206625" y="5129186"/>
              <a:ext cx="2400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400" dirty="0"/>
                <a:t>Magnetic field [</a:t>
              </a:r>
              <a:r>
                <a:rPr lang="en-US" sz="1400" dirty="0" err="1"/>
                <a:t>mT</a:t>
              </a:r>
              <a:r>
                <a:rPr lang="en-US" sz="1400" dirty="0"/>
                <a:t>]</a:t>
              </a:r>
            </a:p>
          </p:txBody>
        </p:sp>
        <p:sp>
          <p:nvSpPr>
            <p:cNvPr id="18452" name="TextBox 16"/>
            <p:cNvSpPr txBox="1">
              <a:spLocks noChangeArrowheads="1"/>
            </p:cNvSpPr>
            <p:nvPr/>
          </p:nvSpPr>
          <p:spPr bwMode="auto">
            <a:xfrm rot="16200000">
              <a:off x="-1122894" y="3010229"/>
              <a:ext cx="35936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t>microwave absorption [mV]</a:t>
              </a:r>
            </a:p>
          </p:txBody>
        </p:sp>
      </p:grpSp>
      <p:sp>
        <p:nvSpPr>
          <p:cNvPr id="18439" name="TextBox 18"/>
          <p:cNvSpPr txBox="1">
            <a:spLocks noChangeArrowheads="1"/>
          </p:cNvSpPr>
          <p:nvPr/>
        </p:nvSpPr>
        <p:spPr bwMode="auto">
          <a:xfrm>
            <a:off x="704057" y="1036556"/>
            <a:ext cx="39735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2000" dirty="0"/>
              <a:t>FMR spectrum of </a:t>
            </a:r>
            <a:r>
              <a:rPr lang="en-US" sz="2000" b="1" u="sng" dirty="0"/>
              <a:t>600</a:t>
            </a:r>
            <a:r>
              <a:rPr lang="en-US" sz="2000" dirty="0"/>
              <a:t> </a:t>
            </a:r>
            <a:br>
              <a:rPr lang="en-US" sz="2000" dirty="0"/>
            </a:br>
            <a:r>
              <a:rPr lang="en-US" sz="2000" dirty="0"/>
              <a:t>43 nm</a:t>
            </a:r>
            <a:r>
              <a:rPr lang="en-US" sz="2000" dirty="0">
                <a:solidFill>
                  <a:srgbClr val="FF0000"/>
                </a:solidFill>
              </a:rPr>
              <a:t> </a:t>
            </a:r>
            <a:r>
              <a:rPr lang="en-US" sz="2000" dirty="0"/>
              <a:t>Fe/</a:t>
            </a:r>
            <a:r>
              <a:rPr lang="en-US" sz="2000" dirty="0" err="1"/>
              <a:t>Fe</a:t>
            </a:r>
            <a:r>
              <a:rPr lang="en-US" sz="2000" baseline="-25000" dirty="0" err="1"/>
              <a:t>x</a:t>
            </a:r>
            <a:r>
              <a:rPr lang="en-US" sz="2000" dirty="0" err="1"/>
              <a:t>O</a:t>
            </a:r>
            <a:r>
              <a:rPr lang="en-US" sz="2000" baseline="-25000" dirty="0" err="1"/>
              <a:t>y</a:t>
            </a:r>
            <a:r>
              <a:rPr lang="en-US" sz="2000" baseline="-25000" dirty="0"/>
              <a:t> </a:t>
            </a:r>
            <a:r>
              <a:rPr lang="en-US" sz="2000" dirty="0" err="1"/>
              <a:t>nanocubes</a:t>
            </a:r>
            <a:endParaRPr lang="en-US" sz="2000" dirty="0"/>
          </a:p>
          <a:p>
            <a:pPr eaLnBrk="1" hangingPunct="1"/>
            <a:endParaRPr lang="en-US" sz="2000" dirty="0"/>
          </a:p>
        </p:txBody>
      </p:sp>
      <p:sp>
        <p:nvSpPr>
          <p:cNvPr id="18442" name="TextBox 21"/>
          <p:cNvSpPr txBox="1">
            <a:spLocks noChangeArrowheads="1"/>
          </p:cNvSpPr>
          <p:nvPr/>
        </p:nvSpPr>
        <p:spPr bwMode="auto">
          <a:xfrm>
            <a:off x="809602" y="6130324"/>
            <a:ext cx="84709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1400" dirty="0"/>
              <a:t>A. </a:t>
            </a:r>
            <a:r>
              <a:rPr lang="en-US" sz="1400" dirty="0" err="1"/>
              <a:t>Sukhov</a:t>
            </a:r>
            <a:r>
              <a:rPr lang="en-US" sz="1400" dirty="0"/>
              <a:t>, P.P. </a:t>
            </a:r>
            <a:r>
              <a:rPr lang="en-US" sz="1400" dirty="0" err="1"/>
              <a:t>Horley</a:t>
            </a:r>
            <a:r>
              <a:rPr lang="en-US" sz="1400" dirty="0"/>
              <a:t>, J. </a:t>
            </a:r>
            <a:r>
              <a:rPr lang="en-US" sz="1400" dirty="0" err="1"/>
              <a:t>Berakdar</a:t>
            </a:r>
            <a:r>
              <a:rPr lang="en-US" sz="1400" dirty="0"/>
              <a:t>, A. Terwey, R. Meckenstock, M. Farle, IEEE Transactions on Magnetics </a:t>
            </a:r>
            <a:r>
              <a:rPr lang="en-US" sz="1400" b="1" dirty="0"/>
              <a:t>50</a:t>
            </a:r>
            <a:r>
              <a:rPr lang="en-US" sz="1400" dirty="0"/>
              <a:t>(12) (2014) 1301209</a:t>
            </a:r>
            <a:endParaRPr lang="en-US" sz="1800" dirty="0"/>
          </a:p>
        </p:txBody>
      </p:sp>
      <p:sp>
        <p:nvSpPr>
          <p:cNvPr id="18443" name="TextBox 22"/>
          <p:cNvSpPr txBox="1">
            <a:spLocks noChangeArrowheads="1"/>
          </p:cNvSpPr>
          <p:nvPr/>
        </p:nvSpPr>
        <p:spPr bwMode="auto">
          <a:xfrm>
            <a:off x="4597400" y="2235200"/>
            <a:ext cx="44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de-DE" sz="1800"/>
              <a:t>[3] </a:t>
            </a:r>
            <a:endParaRPr lang="en-US" sz="1800"/>
          </a:p>
        </p:txBody>
      </p:sp>
      <p:grpSp>
        <p:nvGrpSpPr>
          <p:cNvPr id="2" name="Gruppieren 1"/>
          <p:cNvGrpSpPr/>
          <p:nvPr/>
        </p:nvGrpSpPr>
        <p:grpSpPr>
          <a:xfrm>
            <a:off x="3495675" y="3303765"/>
            <a:ext cx="5546724" cy="2785885"/>
            <a:chOff x="3495675" y="3303765"/>
            <a:chExt cx="5546724" cy="2785885"/>
          </a:xfrm>
        </p:grpSpPr>
        <p:sp>
          <p:nvSpPr>
            <p:cNvPr id="18440" name="TextBox 19"/>
            <p:cNvSpPr txBox="1">
              <a:spLocks noChangeArrowheads="1"/>
            </p:cNvSpPr>
            <p:nvPr/>
          </p:nvSpPr>
          <p:spPr bwMode="auto">
            <a:xfrm>
              <a:off x="5629275" y="4613275"/>
              <a:ext cx="3330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just" eaLnBrk="1" hangingPunct="1"/>
              <a:endParaRPr lang="en-US" sz="1800"/>
            </a:p>
            <a:p>
              <a:pPr algn="just" eaLnBrk="1" hangingPunct="1"/>
              <a:r>
                <a:rPr lang="en-US" sz="1800"/>
                <a:t>Different positions of the peaks due to different orientation, size and composition of the individual particles.</a:t>
              </a:r>
            </a:p>
          </p:txBody>
        </p:sp>
        <p:sp>
          <p:nvSpPr>
            <p:cNvPr id="18441" name="TextBox 20"/>
            <p:cNvSpPr txBox="1">
              <a:spLocks noChangeArrowheads="1"/>
            </p:cNvSpPr>
            <p:nvPr/>
          </p:nvSpPr>
          <p:spPr bwMode="auto">
            <a:xfrm>
              <a:off x="5757862" y="3303765"/>
              <a:ext cx="32845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2800" dirty="0">
                  <a:solidFill>
                    <a:srgbClr val="FF0000"/>
                  </a:solidFill>
                </a:rPr>
                <a:t>Individual resonances!</a:t>
              </a:r>
            </a:p>
            <a:p>
              <a:pPr eaLnBrk="1" hangingPunct="1"/>
              <a:r>
                <a:rPr lang="en-US" sz="2800" dirty="0">
                  <a:solidFill>
                    <a:srgbClr val="FF0000"/>
                  </a:solidFill>
                </a:rPr>
                <a:t>Sensitivity: 10</a:t>
              </a:r>
              <a:r>
                <a:rPr lang="en-US" sz="2800" baseline="30000" dirty="0">
                  <a:solidFill>
                    <a:srgbClr val="FF0000"/>
                  </a:solidFill>
                </a:rPr>
                <a:t>6</a:t>
              </a:r>
              <a:r>
                <a:rPr lang="en-US" sz="2800" dirty="0">
                  <a:solidFill>
                    <a:srgbClr val="FF0000"/>
                  </a:solidFill>
                </a:rPr>
                <a:t> µ</a:t>
              </a:r>
              <a:r>
                <a:rPr lang="en-US" sz="2800" baseline="-25000" dirty="0">
                  <a:solidFill>
                    <a:srgbClr val="FF0000"/>
                  </a:solidFill>
                </a:rPr>
                <a:t>B</a:t>
              </a:r>
              <a:r>
                <a:rPr lang="en-US" sz="1800" dirty="0">
                  <a:solidFill>
                    <a:srgbClr val="FF0000"/>
                  </a:solidFill>
                </a:rPr>
                <a:t> </a:t>
              </a:r>
            </a:p>
          </p:txBody>
        </p:sp>
        <p:grpSp>
          <p:nvGrpSpPr>
            <p:cNvPr id="18444" name="Group 34"/>
            <p:cNvGrpSpPr>
              <a:grpSpLocks/>
            </p:cNvGrpSpPr>
            <p:nvPr/>
          </p:nvGrpSpPr>
          <p:grpSpPr bwMode="auto">
            <a:xfrm>
              <a:off x="3495675" y="3454400"/>
              <a:ext cx="2363788" cy="1384300"/>
              <a:chOff x="3495676" y="3454400"/>
              <a:chExt cx="2133600" cy="1287115"/>
            </a:xfrm>
          </p:grpSpPr>
          <p:cxnSp>
            <p:nvCxnSpPr>
              <p:cNvPr id="25" name="Straight Arrow Connector 24"/>
              <p:cNvCxnSpPr/>
              <p:nvPr/>
            </p:nvCxnSpPr>
            <p:spPr>
              <a:xfrm flipH="1" flipV="1">
                <a:off x="4063107" y="4216041"/>
                <a:ext cx="1566169" cy="525474"/>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H="1" flipV="1">
                <a:off x="3873964" y="3975446"/>
                <a:ext cx="1755312" cy="766069"/>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33" name="Straight Arrow Connector 32"/>
              <p:cNvCxnSpPr/>
              <p:nvPr/>
            </p:nvCxnSpPr>
            <p:spPr>
              <a:xfrm flipH="1" flipV="1">
                <a:off x="3495676" y="3454400"/>
                <a:ext cx="2133600" cy="1287115"/>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grpSp>
      </p:grpSp>
      <p:pic>
        <p:nvPicPr>
          <p:cNvPr id="22" name="Picture 11"/>
          <p:cNvPicPr/>
          <p:nvPr/>
        </p:nvPicPr>
        <p:blipFill>
          <a:blip r:embed="rId4">
            <a:extLst>
              <a:ext uri="{28A0092B-C50C-407E-A947-70E740481C1C}">
                <a14:useLocalDpi xmlns:a14="http://schemas.microsoft.com/office/drawing/2010/main" val="0"/>
              </a:ext>
            </a:extLst>
          </a:blip>
          <a:stretch>
            <a:fillRect/>
          </a:stretch>
        </p:blipFill>
        <p:spPr>
          <a:xfrm>
            <a:off x="7229476" y="-1"/>
            <a:ext cx="1923732" cy="1958975"/>
          </a:xfrm>
          <a:prstGeom prst="rect">
            <a:avLst/>
          </a:prstGeom>
        </p:spPr>
      </p:pic>
    </p:spTree>
    <p:extLst>
      <p:ext uri="{BB962C8B-B14F-4D97-AF65-F5344CB8AC3E}">
        <p14:creationId xmlns:p14="http://schemas.microsoft.com/office/powerpoint/2010/main" val="34443844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43244562-3051-41D5-B947-1F49C4005B7B}" type="datetime1">
              <a:rPr lang="de-DE" smtClean="0"/>
              <a:pPr/>
              <a:t>30.06.22</a:t>
            </a:fld>
            <a:r>
              <a:rPr lang="de-DE"/>
              <a:t> / </a:t>
            </a:r>
            <a:fld id="{D11982DD-923D-4490-B400-9E6FF9C0DB46}" type="slidenum">
              <a:rPr lang="de-DE" smtClean="0"/>
              <a:pPr/>
              <a:t>6</a:t>
            </a:fld>
            <a:endParaRPr lang="de-DE" dirty="0"/>
          </a:p>
        </p:txBody>
      </p:sp>
      <p:sp>
        <p:nvSpPr>
          <p:cNvPr id="268290" name="Rectangle 2"/>
          <p:cNvSpPr>
            <a:spLocks noGrp="1" noChangeArrowheads="1"/>
          </p:cNvSpPr>
          <p:nvPr>
            <p:ph type="title"/>
          </p:nvPr>
        </p:nvSpPr>
        <p:spPr/>
        <p:txBody>
          <a:bodyPr/>
          <a:lstStyle/>
          <a:p>
            <a:r>
              <a:rPr lang="de-DE" sz="3200" b="0" dirty="0"/>
              <a:t>Non-Invasive </a:t>
            </a:r>
            <a:r>
              <a:rPr lang="de-DE" sz="3200" b="0" dirty="0" err="1"/>
              <a:t>Steering</a:t>
            </a:r>
            <a:r>
              <a:rPr lang="de-DE" sz="3200" b="0" dirty="0"/>
              <a:t> of Magnets</a:t>
            </a:r>
          </a:p>
        </p:txBody>
      </p:sp>
      <p:pic>
        <p:nvPicPr>
          <p:cNvPr id="5" name="MagnetKapselSteuer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5614" y="1130198"/>
            <a:ext cx="6906410" cy="5178870"/>
          </a:xfrm>
          <a:prstGeom prst="rect">
            <a:avLst/>
          </a:prstGeom>
        </p:spPr>
      </p:pic>
    </p:spTree>
    <p:extLst>
      <p:ext uri="{BB962C8B-B14F-4D97-AF65-F5344CB8AC3E}">
        <p14:creationId xmlns:p14="http://schemas.microsoft.com/office/powerpoint/2010/main" val="50944102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bwMode="auto">
          <a:xfrm>
            <a:off x="0" y="0"/>
            <a:ext cx="7485681" cy="821410"/>
          </a:xfrm>
          <a:noFill/>
          <a:ln>
            <a:miter lim="800000"/>
            <a:headEnd/>
            <a:tailEnd/>
          </a:ln>
        </p:spPr>
        <p:txBody>
          <a:bodyPr vert="horz" wrap="square" lIns="84406" tIns="42203" rIns="84406" bIns="42203" numCol="1" rtlCol="0" anchor="t" anchorCtr="0" compatLnSpc="1">
            <a:prstTxWarp prst="textNoShape">
              <a:avLst/>
            </a:prstTxWarp>
            <a:noAutofit/>
          </a:bodyPr>
          <a:lstStyle/>
          <a:p>
            <a:pPr>
              <a:spcBef>
                <a:spcPts val="600"/>
              </a:spcBef>
            </a:pPr>
            <a:r>
              <a:rPr lang="en-US" dirty="0"/>
              <a:t>Magnetic resonance imaging (MRI) </a:t>
            </a:r>
            <a:br>
              <a:rPr lang="en-US" dirty="0"/>
            </a:br>
            <a:r>
              <a:rPr lang="en-US" dirty="0"/>
              <a:t>and hyperthermia</a:t>
            </a:r>
            <a:endParaRPr lang="de-DE" dirty="0"/>
          </a:p>
        </p:txBody>
      </p:sp>
      <p:pic>
        <p:nvPicPr>
          <p:cNvPr id="2" name="Grafik 1"/>
          <p:cNvPicPr>
            <a:picLocks noChangeAspect="1"/>
          </p:cNvPicPr>
          <p:nvPr/>
        </p:nvPicPr>
        <p:blipFill>
          <a:blip r:embed="rId3"/>
          <a:stretch>
            <a:fillRect/>
          </a:stretch>
        </p:blipFill>
        <p:spPr>
          <a:xfrm>
            <a:off x="215120" y="1218300"/>
            <a:ext cx="4643514" cy="3067050"/>
          </a:xfrm>
          <a:prstGeom prst="rect">
            <a:avLst/>
          </a:prstGeom>
        </p:spPr>
      </p:pic>
      <p:sp>
        <p:nvSpPr>
          <p:cNvPr id="3" name="Rechteck 2"/>
          <p:cNvSpPr/>
          <p:nvPr/>
        </p:nvSpPr>
        <p:spPr>
          <a:xfrm>
            <a:off x="4858634" y="1185122"/>
            <a:ext cx="4223373" cy="2677656"/>
          </a:xfrm>
          <a:prstGeom prst="rect">
            <a:avLst/>
          </a:prstGeom>
        </p:spPr>
        <p:txBody>
          <a:bodyPr wrap="square">
            <a:spAutoFit/>
          </a:bodyPr>
          <a:lstStyle/>
          <a:p>
            <a:pPr marL="285750" indent="-285750">
              <a:buFont typeface="Arial" panose="020B0604020202020204" pitchFamily="34" charset="0"/>
              <a:buChar char="•"/>
            </a:pPr>
            <a:r>
              <a:rPr lang="de-DE" sz="1400" dirty="0" err="1">
                <a:latin typeface="+mn-lt"/>
              </a:rPr>
              <a:t>Functionalized</a:t>
            </a:r>
            <a:r>
              <a:rPr lang="de-DE" sz="1400" dirty="0">
                <a:latin typeface="+mn-lt"/>
              </a:rPr>
              <a:t> </a:t>
            </a:r>
            <a:r>
              <a:rPr lang="de-DE" sz="1400" dirty="0" err="1">
                <a:latin typeface="+mn-lt"/>
              </a:rPr>
              <a:t>magnetic</a:t>
            </a:r>
            <a:r>
              <a:rPr lang="de-DE" sz="1400" dirty="0">
                <a:latin typeface="+mn-lt"/>
              </a:rPr>
              <a:t> </a:t>
            </a:r>
            <a:r>
              <a:rPr lang="de-DE" sz="1400" dirty="0" err="1">
                <a:latin typeface="+mn-lt"/>
              </a:rPr>
              <a:t>nanoparticles</a:t>
            </a:r>
            <a:r>
              <a:rPr lang="de-DE" sz="1400" dirty="0">
                <a:latin typeface="+mn-lt"/>
              </a:rPr>
              <a:t> </a:t>
            </a:r>
            <a:r>
              <a:rPr lang="de-DE" sz="1400" dirty="0" err="1">
                <a:latin typeface="+mn-lt"/>
              </a:rPr>
              <a:t>accumulate</a:t>
            </a:r>
            <a:r>
              <a:rPr lang="de-DE" sz="1400" dirty="0">
                <a:latin typeface="+mn-lt"/>
              </a:rPr>
              <a:t> in </a:t>
            </a:r>
            <a:r>
              <a:rPr lang="de-DE" sz="1400" dirty="0" err="1">
                <a:latin typeface="+mn-lt"/>
              </a:rPr>
              <a:t>the</a:t>
            </a:r>
            <a:r>
              <a:rPr lang="de-DE" sz="1400" dirty="0">
                <a:latin typeface="+mn-lt"/>
              </a:rPr>
              <a:t> </a:t>
            </a:r>
            <a:r>
              <a:rPr lang="de-DE" sz="1400" dirty="0" err="1">
                <a:latin typeface="+mn-lt"/>
              </a:rPr>
              <a:t>tumor</a:t>
            </a:r>
            <a:r>
              <a:rPr lang="de-DE" sz="1400" dirty="0">
                <a:latin typeface="+mn-lt"/>
              </a:rPr>
              <a:t> </a:t>
            </a:r>
            <a:r>
              <a:rPr lang="de-DE" sz="1400" dirty="0" err="1">
                <a:latin typeface="+mn-lt"/>
              </a:rPr>
              <a:t>tissues</a:t>
            </a:r>
            <a:r>
              <a:rPr lang="de-DE" sz="1400" dirty="0">
                <a:latin typeface="+mn-lt"/>
              </a:rPr>
              <a:t> via </a:t>
            </a:r>
            <a:r>
              <a:rPr lang="de-DE" sz="1400" dirty="0" err="1">
                <a:latin typeface="+mn-lt"/>
              </a:rPr>
              <a:t>the</a:t>
            </a:r>
            <a:r>
              <a:rPr lang="de-DE" sz="1400" dirty="0">
                <a:latin typeface="+mn-lt"/>
              </a:rPr>
              <a:t> </a:t>
            </a:r>
            <a:r>
              <a:rPr lang="de-DE" sz="1400" b="1" dirty="0" err="1">
                <a:latin typeface="+mn-lt"/>
              </a:rPr>
              <a:t>drug</a:t>
            </a:r>
            <a:r>
              <a:rPr lang="de-DE" sz="1400" b="1" dirty="0">
                <a:latin typeface="+mn-lt"/>
              </a:rPr>
              <a:t> </a:t>
            </a:r>
            <a:r>
              <a:rPr lang="de-DE" sz="1400" b="1" dirty="0" err="1">
                <a:latin typeface="+mn-lt"/>
              </a:rPr>
              <a:t>delivery</a:t>
            </a:r>
            <a:r>
              <a:rPr lang="de-DE" sz="1400" b="1" dirty="0">
                <a:latin typeface="+mn-lt"/>
              </a:rPr>
              <a:t> </a:t>
            </a:r>
            <a:r>
              <a:rPr lang="de-DE" sz="1400" b="1" dirty="0" err="1">
                <a:latin typeface="+mn-lt"/>
              </a:rPr>
              <a:t>system</a:t>
            </a:r>
            <a:r>
              <a:rPr lang="de-DE" sz="1400" b="1" dirty="0">
                <a:latin typeface="+mn-lt"/>
              </a:rPr>
              <a:t> (DDS)</a:t>
            </a:r>
            <a:r>
              <a:rPr lang="de-DE" sz="1400" dirty="0">
                <a:latin typeface="+mn-lt"/>
              </a:rPr>
              <a:t>. </a:t>
            </a:r>
          </a:p>
          <a:p>
            <a:endParaRPr lang="de-DE" sz="1400" dirty="0">
              <a:latin typeface="+mn-lt"/>
            </a:endParaRPr>
          </a:p>
          <a:p>
            <a:pPr marL="285750" indent="-285750">
              <a:buFont typeface="Arial" panose="020B0604020202020204" pitchFamily="34" charset="0"/>
              <a:buChar char="•"/>
            </a:pPr>
            <a:r>
              <a:rPr lang="de-DE" sz="1400" dirty="0">
                <a:latin typeface="+mn-lt"/>
              </a:rPr>
              <a:t>Magnetic </a:t>
            </a:r>
            <a:r>
              <a:rPr lang="de-DE" sz="1400" dirty="0" err="1">
                <a:latin typeface="+mn-lt"/>
              </a:rPr>
              <a:t>nanoparticles</a:t>
            </a:r>
            <a:r>
              <a:rPr lang="de-DE" sz="1400" dirty="0">
                <a:latin typeface="+mn-lt"/>
              </a:rPr>
              <a:t> </a:t>
            </a:r>
            <a:r>
              <a:rPr lang="de-DE" sz="1400" dirty="0" err="1">
                <a:latin typeface="+mn-lt"/>
              </a:rPr>
              <a:t>can</a:t>
            </a:r>
            <a:r>
              <a:rPr lang="de-DE" sz="1400" dirty="0">
                <a:latin typeface="+mn-lt"/>
              </a:rPr>
              <a:t> </a:t>
            </a:r>
            <a:r>
              <a:rPr lang="de-DE" sz="1400" dirty="0" err="1">
                <a:latin typeface="+mn-lt"/>
              </a:rPr>
              <a:t>be</a:t>
            </a:r>
            <a:r>
              <a:rPr lang="de-DE" sz="1400" dirty="0">
                <a:latin typeface="+mn-lt"/>
              </a:rPr>
              <a:t> </a:t>
            </a:r>
            <a:r>
              <a:rPr lang="de-DE" sz="1400" dirty="0" err="1">
                <a:latin typeface="+mn-lt"/>
              </a:rPr>
              <a:t>used</a:t>
            </a:r>
            <a:r>
              <a:rPr lang="de-DE" sz="1400" dirty="0">
                <a:latin typeface="+mn-lt"/>
              </a:rPr>
              <a:t> </a:t>
            </a:r>
            <a:r>
              <a:rPr lang="de-DE" sz="1400" dirty="0" err="1">
                <a:latin typeface="+mn-lt"/>
              </a:rPr>
              <a:t>as</a:t>
            </a:r>
            <a:r>
              <a:rPr lang="de-DE" sz="1400" dirty="0">
                <a:latin typeface="+mn-lt"/>
              </a:rPr>
              <a:t> a </a:t>
            </a:r>
            <a:r>
              <a:rPr lang="de-DE" sz="1400" dirty="0" err="1">
                <a:latin typeface="+mn-lt"/>
              </a:rPr>
              <a:t>tool</a:t>
            </a:r>
            <a:r>
              <a:rPr lang="de-DE" sz="1400" dirty="0">
                <a:latin typeface="+mn-lt"/>
              </a:rPr>
              <a:t> </a:t>
            </a:r>
            <a:r>
              <a:rPr lang="de-DE" sz="1400" dirty="0" err="1">
                <a:latin typeface="+mn-lt"/>
              </a:rPr>
              <a:t>for</a:t>
            </a:r>
            <a:r>
              <a:rPr lang="de-DE" sz="1400" dirty="0">
                <a:latin typeface="+mn-lt"/>
              </a:rPr>
              <a:t> </a:t>
            </a:r>
            <a:r>
              <a:rPr lang="de-DE" sz="1400" dirty="0" err="1">
                <a:latin typeface="+mn-lt"/>
              </a:rPr>
              <a:t>cancer</a:t>
            </a:r>
            <a:r>
              <a:rPr lang="de-DE" sz="1400" dirty="0">
                <a:latin typeface="+mn-lt"/>
              </a:rPr>
              <a:t> </a:t>
            </a:r>
            <a:r>
              <a:rPr lang="de-DE" sz="1400" dirty="0" err="1">
                <a:latin typeface="+mn-lt"/>
              </a:rPr>
              <a:t>diagnosis</a:t>
            </a:r>
            <a:r>
              <a:rPr lang="de-DE" sz="1400" dirty="0">
                <a:latin typeface="+mn-lt"/>
              </a:rPr>
              <a:t> </a:t>
            </a:r>
            <a:r>
              <a:rPr lang="de-DE" sz="1400" dirty="0" err="1">
                <a:latin typeface="+mn-lt"/>
              </a:rPr>
              <a:t>by</a:t>
            </a:r>
            <a:r>
              <a:rPr lang="de-DE" sz="1400" dirty="0">
                <a:latin typeface="+mn-lt"/>
              </a:rPr>
              <a:t> </a:t>
            </a:r>
            <a:r>
              <a:rPr lang="de-DE" sz="1400" b="1" dirty="0" err="1">
                <a:latin typeface="+mn-lt"/>
              </a:rPr>
              <a:t>magnetic</a:t>
            </a:r>
            <a:r>
              <a:rPr lang="de-DE" sz="1400" b="1" dirty="0">
                <a:latin typeface="+mn-lt"/>
              </a:rPr>
              <a:t> </a:t>
            </a:r>
            <a:r>
              <a:rPr lang="de-DE" sz="1400" b="1" dirty="0" err="1">
                <a:latin typeface="+mn-lt"/>
              </a:rPr>
              <a:t>resonance</a:t>
            </a:r>
            <a:r>
              <a:rPr lang="de-DE" sz="1400" b="1" dirty="0">
                <a:latin typeface="+mn-lt"/>
              </a:rPr>
              <a:t> </a:t>
            </a:r>
            <a:r>
              <a:rPr lang="de-DE" sz="1400" b="1" dirty="0" err="1">
                <a:latin typeface="+mn-lt"/>
              </a:rPr>
              <a:t>imaging</a:t>
            </a:r>
            <a:r>
              <a:rPr lang="de-DE" sz="1400" b="1" dirty="0">
                <a:latin typeface="+mn-lt"/>
              </a:rPr>
              <a:t> (MRI)</a:t>
            </a:r>
            <a:r>
              <a:rPr lang="de-DE" sz="1400" dirty="0">
                <a:latin typeface="+mn-lt"/>
              </a:rPr>
              <a:t>  </a:t>
            </a:r>
            <a:r>
              <a:rPr lang="de-DE" sz="1400" dirty="0" err="1">
                <a:latin typeface="+mn-lt"/>
              </a:rPr>
              <a:t>or</a:t>
            </a:r>
            <a:r>
              <a:rPr lang="de-DE" sz="1400" dirty="0">
                <a:latin typeface="+mn-lt"/>
              </a:rPr>
              <a:t> </a:t>
            </a:r>
            <a:r>
              <a:rPr lang="de-DE" sz="1400" dirty="0" err="1">
                <a:latin typeface="+mn-lt"/>
              </a:rPr>
              <a:t>for</a:t>
            </a:r>
            <a:r>
              <a:rPr lang="de-DE" sz="1400" dirty="0">
                <a:latin typeface="+mn-lt"/>
              </a:rPr>
              <a:t> </a:t>
            </a:r>
            <a:r>
              <a:rPr lang="de-DE" sz="1400" b="1" dirty="0" err="1">
                <a:latin typeface="+mn-lt"/>
              </a:rPr>
              <a:t>magnetoimpedance</a:t>
            </a:r>
            <a:r>
              <a:rPr lang="de-DE" sz="1400" b="1" dirty="0">
                <a:latin typeface="+mn-lt"/>
              </a:rPr>
              <a:t> (MI) </a:t>
            </a:r>
            <a:r>
              <a:rPr lang="de-DE" sz="1400" b="1" dirty="0" err="1">
                <a:latin typeface="+mn-lt"/>
              </a:rPr>
              <a:t>sensor</a:t>
            </a:r>
            <a:r>
              <a:rPr lang="de-DE" sz="1400" dirty="0">
                <a:latin typeface="+mn-lt"/>
              </a:rPr>
              <a:t>. </a:t>
            </a:r>
          </a:p>
          <a:p>
            <a:endParaRPr lang="de-DE" sz="1400" dirty="0">
              <a:latin typeface="+mn-lt"/>
            </a:endParaRPr>
          </a:p>
          <a:p>
            <a:pPr marL="285750" indent="-285750">
              <a:buFont typeface="Arial" panose="020B0604020202020204" pitchFamily="34" charset="0"/>
              <a:buChar char="•"/>
            </a:pPr>
            <a:r>
              <a:rPr lang="de-DE" sz="1400" dirty="0" err="1">
                <a:latin typeface="+mn-lt"/>
              </a:rPr>
              <a:t>Hyperthermia</a:t>
            </a:r>
            <a:r>
              <a:rPr lang="de-DE" sz="1400" dirty="0">
                <a:latin typeface="+mn-lt"/>
              </a:rPr>
              <a:t> </a:t>
            </a:r>
            <a:r>
              <a:rPr lang="de-DE" sz="1400" dirty="0" err="1">
                <a:latin typeface="+mn-lt"/>
              </a:rPr>
              <a:t>is</a:t>
            </a:r>
            <a:r>
              <a:rPr lang="de-DE" sz="1400" dirty="0">
                <a:latin typeface="+mn-lt"/>
              </a:rPr>
              <a:t> </a:t>
            </a:r>
            <a:r>
              <a:rPr lang="de-DE" sz="1400" dirty="0" err="1">
                <a:latin typeface="+mn-lt"/>
              </a:rPr>
              <a:t>induced</a:t>
            </a:r>
            <a:r>
              <a:rPr lang="de-DE" sz="1400" dirty="0">
                <a:latin typeface="+mn-lt"/>
              </a:rPr>
              <a:t> </a:t>
            </a:r>
            <a:r>
              <a:rPr lang="de-DE" sz="1400" dirty="0" err="1">
                <a:latin typeface="+mn-lt"/>
              </a:rPr>
              <a:t>by</a:t>
            </a:r>
            <a:r>
              <a:rPr lang="de-DE" sz="1400" dirty="0">
                <a:latin typeface="+mn-lt"/>
              </a:rPr>
              <a:t> </a:t>
            </a:r>
            <a:r>
              <a:rPr lang="de-DE" sz="1400" b="1" dirty="0">
                <a:latin typeface="+mn-lt"/>
              </a:rPr>
              <a:t>AMF</a:t>
            </a:r>
            <a:r>
              <a:rPr lang="de-DE" sz="1400" dirty="0">
                <a:latin typeface="+mn-lt"/>
              </a:rPr>
              <a:t> </a:t>
            </a:r>
            <a:r>
              <a:rPr lang="de-DE" sz="1400" dirty="0" err="1">
                <a:latin typeface="+mn-lt"/>
              </a:rPr>
              <a:t>exposure</a:t>
            </a:r>
            <a:r>
              <a:rPr lang="de-DE" sz="1400" dirty="0">
                <a:latin typeface="+mn-lt"/>
              </a:rPr>
              <a:t>.</a:t>
            </a:r>
          </a:p>
          <a:p>
            <a:endParaRPr lang="de-DE" sz="1400" dirty="0">
              <a:latin typeface="+mn-lt"/>
            </a:endParaRPr>
          </a:p>
          <a:p>
            <a:pPr marL="271463" indent="-271463"/>
            <a:r>
              <a:rPr lang="de-DE" sz="1400" dirty="0">
                <a:latin typeface="+mn-lt"/>
              </a:rPr>
              <a:t> </a:t>
            </a:r>
            <a:r>
              <a:rPr lang="de-DE" sz="1400" dirty="0">
                <a:latin typeface="+mn-lt"/>
                <a:sym typeface="Wingdings" panose="05000000000000000000" pitchFamily="2" charset="2"/>
              </a:rPr>
              <a:t></a:t>
            </a:r>
            <a:r>
              <a:rPr lang="de-DE" sz="1400" dirty="0">
                <a:latin typeface="+mn-lt"/>
              </a:rPr>
              <a:t> </a:t>
            </a:r>
            <a:r>
              <a:rPr lang="de-DE" sz="1400" b="1" dirty="0" err="1">
                <a:latin typeface="+mn-lt"/>
              </a:rPr>
              <a:t>magnetic</a:t>
            </a:r>
            <a:r>
              <a:rPr lang="de-DE" sz="1400" b="1" dirty="0">
                <a:latin typeface="+mn-lt"/>
              </a:rPr>
              <a:t> </a:t>
            </a:r>
            <a:r>
              <a:rPr lang="de-DE" sz="1400" b="1" dirty="0" err="1">
                <a:latin typeface="+mn-lt"/>
              </a:rPr>
              <a:t>nanoparticles</a:t>
            </a:r>
            <a:r>
              <a:rPr lang="de-DE" sz="1400" b="1" dirty="0">
                <a:latin typeface="+mn-lt"/>
              </a:rPr>
              <a:t> </a:t>
            </a:r>
            <a:br>
              <a:rPr lang="de-DE" sz="1400" b="1" dirty="0">
                <a:latin typeface="+mn-lt"/>
              </a:rPr>
            </a:br>
            <a:r>
              <a:rPr lang="de-DE" sz="1400" b="1" dirty="0" err="1">
                <a:latin typeface="+mn-lt"/>
              </a:rPr>
              <a:t>for</a:t>
            </a:r>
            <a:r>
              <a:rPr lang="de-DE" sz="1400" b="1" dirty="0">
                <a:latin typeface="+mn-lt"/>
              </a:rPr>
              <a:t> </a:t>
            </a:r>
            <a:r>
              <a:rPr lang="de-DE" sz="1400" b="1" dirty="0" err="1">
                <a:latin typeface="+mn-lt"/>
              </a:rPr>
              <a:t>cancer</a:t>
            </a:r>
            <a:r>
              <a:rPr lang="de-DE" sz="1400" b="1" dirty="0">
                <a:latin typeface="+mn-lt"/>
              </a:rPr>
              <a:t> </a:t>
            </a:r>
            <a:r>
              <a:rPr lang="de-DE" sz="1400" b="1" dirty="0" err="1">
                <a:latin typeface="+mn-lt"/>
              </a:rPr>
              <a:t>therapy</a:t>
            </a:r>
            <a:r>
              <a:rPr lang="de-DE" sz="1400" b="1" dirty="0">
                <a:latin typeface="+mn-lt"/>
              </a:rPr>
              <a:t> </a:t>
            </a:r>
            <a:r>
              <a:rPr lang="de-DE" sz="1400" b="1" u="sng" dirty="0">
                <a:latin typeface="+mn-lt"/>
              </a:rPr>
              <a:t>at </a:t>
            </a:r>
            <a:r>
              <a:rPr lang="de-DE" sz="1400" b="1" u="sng" dirty="0" err="1">
                <a:latin typeface="+mn-lt"/>
              </a:rPr>
              <a:t>the</a:t>
            </a:r>
            <a:r>
              <a:rPr lang="de-DE" sz="1400" b="1" u="sng" dirty="0">
                <a:latin typeface="+mn-lt"/>
              </a:rPr>
              <a:t> same time</a:t>
            </a:r>
            <a:r>
              <a:rPr lang="de-DE" sz="1400" b="1" dirty="0">
                <a:latin typeface="+mn-lt"/>
              </a:rPr>
              <a:t> </a:t>
            </a:r>
            <a:r>
              <a:rPr lang="de-DE" sz="1400" b="1" dirty="0" err="1">
                <a:latin typeface="+mn-lt"/>
              </a:rPr>
              <a:t>as</a:t>
            </a:r>
            <a:r>
              <a:rPr lang="de-DE" sz="1400" b="1" dirty="0">
                <a:latin typeface="+mn-lt"/>
              </a:rPr>
              <a:t> </a:t>
            </a:r>
            <a:r>
              <a:rPr lang="de-DE" sz="1400" b="1" dirty="0" err="1">
                <a:latin typeface="+mn-lt"/>
              </a:rPr>
              <a:t>diagnosis</a:t>
            </a:r>
            <a:r>
              <a:rPr lang="de-DE" sz="1400" dirty="0">
                <a:latin typeface="+mn-lt"/>
              </a:rPr>
              <a:t>.</a:t>
            </a:r>
          </a:p>
        </p:txBody>
      </p:sp>
      <p:sp>
        <p:nvSpPr>
          <p:cNvPr id="4" name="Rechteck 3"/>
          <p:cNvSpPr/>
          <p:nvPr/>
        </p:nvSpPr>
        <p:spPr>
          <a:xfrm>
            <a:off x="215120" y="4279390"/>
            <a:ext cx="5007810" cy="276999"/>
          </a:xfrm>
          <a:prstGeom prst="rect">
            <a:avLst/>
          </a:prstGeom>
        </p:spPr>
        <p:txBody>
          <a:bodyPr wrap="square">
            <a:spAutoFit/>
          </a:bodyPr>
          <a:lstStyle/>
          <a:p>
            <a:r>
              <a:rPr lang="de-DE" sz="1200" dirty="0" err="1">
                <a:latin typeface="+mn-lt"/>
              </a:rPr>
              <a:t>Akari</a:t>
            </a:r>
            <a:r>
              <a:rPr lang="de-DE" sz="1200" dirty="0">
                <a:latin typeface="+mn-lt"/>
              </a:rPr>
              <a:t> Ito et al, J. BIOSCIENCE AND BIOENGINEERING </a:t>
            </a:r>
            <a:r>
              <a:rPr lang="de-DE" sz="1200" b="1" dirty="0">
                <a:latin typeface="+mn-lt"/>
              </a:rPr>
              <a:t>100</a:t>
            </a:r>
            <a:r>
              <a:rPr lang="de-DE" sz="1200" dirty="0">
                <a:latin typeface="+mn-lt"/>
              </a:rPr>
              <a:t> (2005) 1</a:t>
            </a:r>
          </a:p>
        </p:txBody>
      </p:sp>
      <p:sp>
        <p:nvSpPr>
          <p:cNvPr id="9" name="Rechteck 8"/>
          <p:cNvSpPr/>
          <p:nvPr/>
        </p:nvSpPr>
        <p:spPr>
          <a:xfrm>
            <a:off x="215120" y="4701962"/>
            <a:ext cx="4603647"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b="1" dirty="0"/>
              <a:t>“Heating the patient: a promising approach?” J. van der Zee, Annals of Oncology 13 (2002) 1173</a:t>
            </a:r>
            <a:endParaRPr lang="de-DE" b="1" dirty="0"/>
          </a:p>
        </p:txBody>
      </p:sp>
      <p:sp>
        <p:nvSpPr>
          <p:cNvPr id="10" name="Rechteck 9"/>
          <p:cNvSpPr/>
          <p:nvPr/>
        </p:nvSpPr>
        <p:spPr>
          <a:xfrm>
            <a:off x="4929913" y="3910334"/>
            <a:ext cx="4285366" cy="2031325"/>
          </a:xfrm>
          <a:prstGeom prst="rect">
            <a:avLst/>
          </a:prstGeom>
        </p:spPr>
        <p:txBody>
          <a:bodyPr wrap="square">
            <a:spAutoFit/>
          </a:bodyPr>
          <a:lstStyle/>
          <a:p>
            <a:pPr algn="ctr"/>
            <a:r>
              <a:rPr lang="en-US" sz="1400" b="1" dirty="0"/>
              <a:t>Cancer Treatment </a:t>
            </a:r>
            <a:br>
              <a:rPr lang="en-US" sz="1400" b="1" dirty="0"/>
            </a:br>
            <a:r>
              <a:rPr lang="en-US" sz="1400" b="1" dirty="0"/>
              <a:t>(“hyperthermia”) at 40 – 44 °C</a:t>
            </a:r>
          </a:p>
          <a:p>
            <a:endParaRPr lang="en-US" sz="1400" dirty="0"/>
          </a:p>
          <a:p>
            <a:pPr marL="285750" indent="-285750">
              <a:buFont typeface="Wingdings" panose="05000000000000000000" pitchFamily="2" charset="2"/>
              <a:buChar char="à"/>
            </a:pPr>
            <a:r>
              <a:rPr lang="en-US" sz="1400" dirty="0"/>
              <a:t>cytotoxic for cells in low p</a:t>
            </a:r>
            <a:r>
              <a:rPr lang="en-US" sz="1400" baseline="-25000" dirty="0"/>
              <a:t>O2</a:t>
            </a:r>
            <a:r>
              <a:rPr lang="en-US" sz="1400" dirty="0"/>
              <a:t> and low pH, </a:t>
            </a:r>
            <a:br>
              <a:rPr lang="en-US" sz="1400" dirty="0"/>
            </a:br>
            <a:r>
              <a:rPr lang="en-US" sz="1400" dirty="0"/>
              <a:t>= conditions within </a:t>
            </a:r>
            <a:r>
              <a:rPr lang="en-US" sz="1400" dirty="0" err="1"/>
              <a:t>tumour</a:t>
            </a:r>
            <a:r>
              <a:rPr lang="en-US" sz="1400" dirty="0"/>
              <a:t> tissue, due to 		insufficient blood perfusion. </a:t>
            </a:r>
          </a:p>
          <a:p>
            <a:endParaRPr lang="en-US" sz="1400" dirty="0"/>
          </a:p>
          <a:p>
            <a:pPr marL="357188" indent="-357188"/>
            <a:r>
              <a:rPr lang="en-US" sz="1400" dirty="0">
                <a:sym typeface="Wingdings" panose="05000000000000000000" pitchFamily="2" charset="2"/>
              </a:rPr>
              <a:t> 	Ef</a:t>
            </a:r>
            <a:r>
              <a:rPr lang="en-US" sz="1400" dirty="0"/>
              <a:t>fects of both radiotherapy and many drugs are enhanced at an increased temperature</a:t>
            </a:r>
            <a:endParaRPr lang="de-DE" sz="1400" dirty="0"/>
          </a:p>
        </p:txBody>
      </p:sp>
      <p:sp>
        <p:nvSpPr>
          <p:cNvPr id="11" name="Rechteck 10"/>
          <p:cNvSpPr/>
          <p:nvPr/>
        </p:nvSpPr>
        <p:spPr>
          <a:xfrm>
            <a:off x="143841" y="910523"/>
            <a:ext cx="4829578" cy="307777"/>
          </a:xfrm>
          <a:prstGeom prst="rect">
            <a:avLst/>
          </a:prstGeom>
        </p:spPr>
        <p:txBody>
          <a:bodyPr wrap="square">
            <a:spAutoFit/>
          </a:bodyPr>
          <a:lstStyle/>
          <a:p>
            <a:r>
              <a:rPr lang="de-DE" sz="1400" dirty="0">
                <a:latin typeface="+mn-lt"/>
              </a:rPr>
              <a:t>Illustration of </a:t>
            </a:r>
            <a:r>
              <a:rPr lang="de-DE" sz="1400" dirty="0" err="1">
                <a:latin typeface="+mn-lt"/>
              </a:rPr>
              <a:t>the</a:t>
            </a:r>
            <a:r>
              <a:rPr lang="de-DE" sz="1400" dirty="0">
                <a:latin typeface="+mn-lt"/>
              </a:rPr>
              <a:t> </a:t>
            </a:r>
            <a:r>
              <a:rPr lang="de-DE" sz="1400" dirty="0" err="1">
                <a:latin typeface="+mn-lt"/>
              </a:rPr>
              <a:t>therapeutic</a:t>
            </a:r>
            <a:r>
              <a:rPr lang="de-DE" sz="1400" dirty="0">
                <a:latin typeface="+mn-lt"/>
              </a:rPr>
              <a:t> </a:t>
            </a:r>
            <a:r>
              <a:rPr lang="de-DE" sz="1400" dirty="0" err="1">
                <a:latin typeface="+mn-lt"/>
              </a:rPr>
              <a:t>strategy</a:t>
            </a:r>
            <a:r>
              <a:rPr lang="de-DE" sz="1400" dirty="0">
                <a:latin typeface="+mn-lt"/>
              </a:rPr>
              <a:t> </a:t>
            </a:r>
            <a:r>
              <a:rPr lang="de-DE" sz="1400" dirty="0" err="1">
                <a:latin typeface="+mn-lt"/>
              </a:rPr>
              <a:t>using</a:t>
            </a:r>
            <a:r>
              <a:rPr lang="de-DE" sz="1400" dirty="0">
                <a:latin typeface="+mn-lt"/>
              </a:rPr>
              <a:t> </a:t>
            </a:r>
            <a:r>
              <a:rPr lang="de-DE" sz="1400" dirty="0" err="1">
                <a:latin typeface="+mn-lt"/>
              </a:rPr>
              <a:t>magnetic</a:t>
            </a:r>
            <a:r>
              <a:rPr lang="de-DE" sz="1400" dirty="0">
                <a:latin typeface="+mn-lt"/>
              </a:rPr>
              <a:t> </a:t>
            </a:r>
            <a:r>
              <a:rPr lang="de-DE" sz="1400" dirty="0" err="1">
                <a:latin typeface="+mn-lt"/>
              </a:rPr>
              <a:t>particles</a:t>
            </a:r>
            <a:r>
              <a:rPr lang="de-DE" sz="1400" dirty="0">
                <a:latin typeface="+mn-lt"/>
              </a:rPr>
              <a:t>. </a:t>
            </a:r>
          </a:p>
        </p:txBody>
      </p:sp>
    </p:spTree>
    <p:extLst>
      <p:ext uri="{BB962C8B-B14F-4D97-AF65-F5344CB8AC3E}">
        <p14:creationId xmlns:p14="http://schemas.microsoft.com/office/powerpoint/2010/main" val="7352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43244562-3051-41D5-B947-1F49C4005B7B}" type="datetime1">
              <a:rPr lang="de-DE" smtClean="0"/>
              <a:pPr/>
              <a:t>30.06.22</a:t>
            </a:fld>
            <a:r>
              <a:rPr lang="de-DE"/>
              <a:t> / </a:t>
            </a:r>
            <a:fld id="{D11982DD-923D-4490-B400-9E6FF9C0DB46}" type="slidenum">
              <a:rPr lang="de-DE" smtClean="0"/>
              <a:pPr/>
              <a:t>8</a:t>
            </a:fld>
            <a:endParaRPr lang="de-DE" dirty="0"/>
          </a:p>
        </p:txBody>
      </p:sp>
      <p:sp>
        <p:nvSpPr>
          <p:cNvPr id="268290" name="Rectangle 2"/>
          <p:cNvSpPr>
            <a:spLocks noGrp="1" noChangeArrowheads="1"/>
          </p:cNvSpPr>
          <p:nvPr>
            <p:ph type="title"/>
          </p:nvPr>
        </p:nvSpPr>
        <p:spPr/>
        <p:txBody>
          <a:bodyPr/>
          <a:lstStyle/>
          <a:p>
            <a:r>
              <a:rPr lang="de-DE" sz="3200" b="0" dirty="0"/>
              <a:t>Vision</a:t>
            </a:r>
          </a:p>
        </p:txBody>
      </p:sp>
      <p:sp>
        <p:nvSpPr>
          <p:cNvPr id="3" name="Rechteck 2"/>
          <p:cNvSpPr/>
          <p:nvPr/>
        </p:nvSpPr>
        <p:spPr>
          <a:xfrm>
            <a:off x="511571" y="926455"/>
            <a:ext cx="8444163" cy="4801314"/>
          </a:xfrm>
          <a:prstGeom prst="rect">
            <a:avLst/>
          </a:prstGeom>
        </p:spPr>
        <p:txBody>
          <a:bodyPr wrap="square">
            <a:spAutoFit/>
          </a:bodyPr>
          <a:lstStyle/>
          <a:p>
            <a:pPr marL="361950" indent="-361950">
              <a:lnSpc>
                <a:spcPct val="150000"/>
              </a:lnSpc>
              <a:buFont typeface="Wingdings" pitchFamily="2" charset="2"/>
              <a:buChar char="v"/>
            </a:pPr>
            <a:r>
              <a:rPr lang="de-DE" altLang="zh-CN" sz="2400" b="1" dirty="0" err="1">
                <a:solidFill>
                  <a:srgbClr val="304090"/>
                </a:solidFill>
                <a:ea typeface="宋体" pitchFamily="2" charset="-122"/>
              </a:rPr>
              <a:t>Use</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the</a:t>
            </a:r>
            <a:r>
              <a:rPr lang="de-DE" altLang="zh-CN" sz="2400" b="1" dirty="0">
                <a:solidFill>
                  <a:srgbClr val="304090"/>
                </a:solidFill>
                <a:ea typeface="宋体" pitchFamily="2" charset="-122"/>
              </a:rPr>
              <a:t> immune </a:t>
            </a:r>
            <a:r>
              <a:rPr lang="de-DE" altLang="zh-CN" sz="2400" b="1" dirty="0" err="1">
                <a:solidFill>
                  <a:srgbClr val="304090"/>
                </a:solidFill>
                <a:ea typeface="宋体" pitchFamily="2" charset="-122"/>
              </a:rPr>
              <a:t>system</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of</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the</a:t>
            </a:r>
            <a:r>
              <a:rPr lang="de-DE" altLang="zh-CN" sz="2400" b="1" dirty="0">
                <a:solidFill>
                  <a:srgbClr val="304090"/>
                </a:solidFill>
                <a:ea typeface="宋体" pitchFamily="2" charset="-122"/>
              </a:rPr>
              <a:t> human </a:t>
            </a:r>
            <a:r>
              <a:rPr lang="de-DE" altLang="zh-CN" sz="2400" b="1" dirty="0" err="1">
                <a:solidFill>
                  <a:srgbClr val="304090"/>
                </a:solidFill>
                <a:ea typeface="宋体" pitchFamily="2" charset="-122"/>
              </a:rPr>
              <a:t>body</a:t>
            </a:r>
            <a:br>
              <a:rPr lang="de-DE" altLang="zh-CN" sz="2400" b="1" dirty="0">
                <a:solidFill>
                  <a:srgbClr val="304090"/>
                </a:solidFill>
                <a:ea typeface="宋体" pitchFamily="2" charset="-122"/>
              </a:rPr>
            </a:br>
            <a:r>
              <a:rPr lang="de-DE" altLang="zh-CN" sz="2000" dirty="0">
                <a:solidFill>
                  <a:srgbClr val="304090"/>
                </a:solidFill>
                <a:ea typeface="宋体" pitchFamily="2" charset="-122"/>
                <a:sym typeface="Wingdings" panose="05000000000000000000" pitchFamily="2" charset="2"/>
              </a:rPr>
              <a:t> </a:t>
            </a:r>
            <a:r>
              <a:rPr lang="de-DE" altLang="zh-CN" sz="2000" dirty="0" err="1">
                <a:solidFill>
                  <a:srgbClr val="304090"/>
                </a:solidFill>
                <a:ea typeface="宋体" pitchFamily="2" charset="-122"/>
                <a:sym typeface="Wingdings" panose="05000000000000000000" pitchFamily="2" charset="2"/>
              </a:rPr>
              <a:t>teach</a:t>
            </a:r>
            <a:r>
              <a:rPr lang="de-DE" altLang="zh-CN" sz="2000" dirty="0">
                <a:solidFill>
                  <a:srgbClr val="304090"/>
                </a:solidFill>
                <a:ea typeface="宋体" pitchFamily="2" charset="-122"/>
                <a:sym typeface="Wingdings" panose="05000000000000000000" pitchFamily="2" charset="2"/>
              </a:rPr>
              <a:t>, </a:t>
            </a:r>
            <a:r>
              <a:rPr lang="de-DE" altLang="zh-CN" sz="2000" dirty="0" err="1">
                <a:solidFill>
                  <a:srgbClr val="304090"/>
                </a:solidFill>
                <a:ea typeface="宋体" pitchFamily="2" charset="-122"/>
                <a:sym typeface="Wingdings" panose="05000000000000000000" pitchFamily="2" charset="2"/>
              </a:rPr>
              <a:t>train</a:t>
            </a:r>
            <a:r>
              <a:rPr lang="de-DE" altLang="zh-CN" sz="2000" dirty="0">
                <a:solidFill>
                  <a:srgbClr val="304090"/>
                </a:solidFill>
                <a:ea typeface="宋体" pitchFamily="2" charset="-122"/>
                <a:sym typeface="Wingdings" panose="05000000000000000000" pitchFamily="2" charset="2"/>
              </a:rPr>
              <a:t> </a:t>
            </a:r>
            <a:r>
              <a:rPr lang="de-DE" altLang="zh-CN" sz="2000" dirty="0" err="1">
                <a:solidFill>
                  <a:srgbClr val="304090"/>
                </a:solidFill>
                <a:ea typeface="宋体" pitchFamily="2" charset="-122"/>
                <a:sym typeface="Wingdings" panose="05000000000000000000" pitchFamily="2" charset="2"/>
              </a:rPr>
              <a:t>and</a:t>
            </a:r>
            <a:r>
              <a:rPr lang="de-DE" altLang="zh-CN" sz="2000" dirty="0">
                <a:solidFill>
                  <a:srgbClr val="304090"/>
                </a:solidFill>
                <a:ea typeface="宋体" pitchFamily="2" charset="-122"/>
                <a:sym typeface="Wingdings" panose="05000000000000000000" pitchFamily="2" charset="2"/>
              </a:rPr>
              <a:t> </a:t>
            </a:r>
            <a:r>
              <a:rPr lang="de-DE" altLang="zh-CN" sz="2000" dirty="0" err="1">
                <a:solidFill>
                  <a:srgbClr val="304090"/>
                </a:solidFill>
                <a:ea typeface="宋体" pitchFamily="2" charset="-122"/>
                <a:sym typeface="Wingdings" panose="05000000000000000000" pitchFamily="2" charset="2"/>
              </a:rPr>
              <a:t>activate</a:t>
            </a:r>
            <a:r>
              <a:rPr lang="de-DE" altLang="zh-CN" sz="2000" dirty="0">
                <a:solidFill>
                  <a:srgbClr val="304090"/>
                </a:solidFill>
                <a:ea typeface="宋体" pitchFamily="2" charset="-122"/>
                <a:sym typeface="Wingdings" panose="05000000000000000000" pitchFamily="2" charset="2"/>
              </a:rPr>
              <a:t> </a:t>
            </a:r>
            <a:r>
              <a:rPr lang="de-DE" altLang="zh-CN" sz="2000" u="sng" dirty="0" err="1">
                <a:solidFill>
                  <a:srgbClr val="304090"/>
                </a:solidFill>
                <a:ea typeface="宋体" pitchFamily="2" charset="-122"/>
                <a:sym typeface="Wingdings" panose="05000000000000000000" pitchFamily="2" charset="2"/>
              </a:rPr>
              <a:t>specific</a:t>
            </a:r>
            <a:r>
              <a:rPr lang="de-DE" altLang="zh-CN" sz="2000" u="sng" dirty="0">
                <a:solidFill>
                  <a:srgbClr val="304090"/>
                </a:solidFill>
                <a:ea typeface="宋体" pitchFamily="2" charset="-122"/>
                <a:sym typeface="Wingdings" panose="05000000000000000000" pitchFamily="2" charset="2"/>
              </a:rPr>
              <a:t> immune </a:t>
            </a:r>
            <a:r>
              <a:rPr lang="de-DE" altLang="zh-CN" sz="2000" u="sng" dirty="0" err="1">
                <a:solidFill>
                  <a:srgbClr val="304090"/>
                </a:solidFill>
                <a:ea typeface="宋体" pitchFamily="2" charset="-122"/>
                <a:sym typeface="Wingdings" panose="05000000000000000000" pitchFamily="2" charset="2"/>
              </a:rPr>
              <a:t>reactions</a:t>
            </a:r>
            <a:endParaRPr lang="de-DE" altLang="zh-CN" sz="2000" u="sng" dirty="0">
              <a:solidFill>
                <a:srgbClr val="304090"/>
              </a:solidFill>
              <a:ea typeface="宋体" pitchFamily="2" charset="-122"/>
              <a:sym typeface="Wingdings" panose="05000000000000000000" pitchFamily="2" charset="2"/>
            </a:endParaRPr>
          </a:p>
          <a:p>
            <a:pPr marL="361950" indent="-361950">
              <a:lnSpc>
                <a:spcPct val="150000"/>
              </a:lnSpc>
              <a:buFont typeface="Wingdings" pitchFamily="2" charset="2"/>
              <a:buChar char="v"/>
            </a:pPr>
            <a:endParaRPr lang="de-DE" altLang="zh-CN" sz="2000" dirty="0">
              <a:solidFill>
                <a:srgbClr val="304090"/>
              </a:solidFill>
              <a:ea typeface="宋体" pitchFamily="2" charset="-122"/>
              <a:sym typeface="Wingdings" panose="05000000000000000000" pitchFamily="2" charset="2"/>
            </a:endParaRPr>
          </a:p>
          <a:p>
            <a:pPr marL="361950" indent="-361950">
              <a:lnSpc>
                <a:spcPct val="150000"/>
              </a:lnSpc>
              <a:buFont typeface="Wingdings" pitchFamily="2" charset="2"/>
              <a:buChar char="v"/>
            </a:pPr>
            <a:endParaRPr lang="de-DE" altLang="zh-CN" sz="2000" dirty="0">
              <a:solidFill>
                <a:srgbClr val="304090"/>
              </a:solidFill>
              <a:ea typeface="宋体" pitchFamily="2" charset="-122"/>
              <a:sym typeface="Wingdings" panose="05000000000000000000" pitchFamily="2" charset="2"/>
            </a:endParaRPr>
          </a:p>
          <a:p>
            <a:pPr marL="361950" indent="-361950">
              <a:lnSpc>
                <a:spcPct val="150000"/>
              </a:lnSpc>
              <a:buFont typeface="Wingdings" pitchFamily="2" charset="2"/>
              <a:buChar char="v"/>
            </a:pPr>
            <a:endParaRPr lang="de-DE" altLang="zh-CN" sz="2000" dirty="0">
              <a:solidFill>
                <a:srgbClr val="304090"/>
              </a:solidFill>
              <a:ea typeface="宋体" pitchFamily="2" charset="-122"/>
              <a:sym typeface="Wingdings" panose="05000000000000000000" pitchFamily="2" charset="2"/>
            </a:endParaRPr>
          </a:p>
          <a:p>
            <a:pPr marL="361950" indent="-361950">
              <a:lnSpc>
                <a:spcPct val="150000"/>
              </a:lnSpc>
              <a:buFont typeface="Wingdings" pitchFamily="2" charset="2"/>
              <a:buChar char="v"/>
            </a:pPr>
            <a:endParaRPr lang="de-DE" altLang="zh-CN" sz="2000" dirty="0">
              <a:solidFill>
                <a:srgbClr val="304090"/>
              </a:solidFill>
              <a:ea typeface="宋体" pitchFamily="2" charset="-122"/>
              <a:sym typeface="Wingdings" panose="05000000000000000000" pitchFamily="2" charset="2"/>
            </a:endParaRPr>
          </a:p>
          <a:p>
            <a:pPr marL="361950" indent="-361950">
              <a:lnSpc>
                <a:spcPct val="150000"/>
              </a:lnSpc>
              <a:buFont typeface="Wingdings" pitchFamily="2" charset="2"/>
              <a:buChar char="v"/>
            </a:pPr>
            <a:endParaRPr lang="de-DE" altLang="zh-CN" sz="2000" dirty="0">
              <a:solidFill>
                <a:srgbClr val="304090"/>
              </a:solidFill>
              <a:ea typeface="宋体" pitchFamily="2" charset="-122"/>
              <a:sym typeface="Wingdings" panose="05000000000000000000" pitchFamily="2" charset="2"/>
            </a:endParaRPr>
          </a:p>
          <a:p>
            <a:pPr marL="361950" indent="-361950">
              <a:lnSpc>
                <a:spcPct val="150000"/>
              </a:lnSpc>
              <a:buFont typeface="Wingdings" pitchFamily="2" charset="2"/>
              <a:buChar char="v"/>
            </a:pPr>
            <a:endParaRPr lang="de-DE" altLang="zh-CN" sz="2000" dirty="0">
              <a:solidFill>
                <a:srgbClr val="304090"/>
              </a:solidFill>
              <a:ea typeface="宋体" pitchFamily="2" charset="-122"/>
              <a:sym typeface="Wingdings" panose="05000000000000000000" pitchFamily="2" charset="2"/>
            </a:endParaRPr>
          </a:p>
          <a:p>
            <a:pPr marL="361950" indent="-361950">
              <a:lnSpc>
                <a:spcPct val="150000"/>
              </a:lnSpc>
              <a:buFont typeface="Wingdings" pitchFamily="2" charset="2"/>
              <a:buChar char="v"/>
            </a:pPr>
            <a:endParaRPr lang="de-DE" altLang="zh-CN" sz="2000" dirty="0">
              <a:solidFill>
                <a:srgbClr val="304090"/>
              </a:solidFill>
              <a:ea typeface="宋体" pitchFamily="2" charset="-122"/>
              <a:sym typeface="Wingdings" panose="05000000000000000000" pitchFamily="2" charset="2"/>
            </a:endParaRPr>
          </a:p>
          <a:p>
            <a:pPr marL="361950" indent="-361950">
              <a:lnSpc>
                <a:spcPct val="150000"/>
              </a:lnSpc>
              <a:buFont typeface="Wingdings" pitchFamily="2" charset="2"/>
              <a:buChar char="v"/>
            </a:pPr>
            <a:endParaRPr lang="de-DE" altLang="zh-CN" sz="2000" dirty="0">
              <a:solidFill>
                <a:srgbClr val="304090"/>
              </a:solidFill>
              <a:ea typeface="宋体" pitchFamily="2" charset="-122"/>
              <a:sym typeface="Wingdings" panose="05000000000000000000" pitchFamily="2" charset="2"/>
            </a:endParaRPr>
          </a:p>
        </p:txBody>
      </p:sp>
      <p:grpSp>
        <p:nvGrpSpPr>
          <p:cNvPr id="5" name="Gruppieren 4"/>
          <p:cNvGrpSpPr/>
          <p:nvPr/>
        </p:nvGrpSpPr>
        <p:grpSpPr>
          <a:xfrm>
            <a:off x="238981" y="2133288"/>
            <a:ext cx="8221847" cy="3649296"/>
            <a:chOff x="238981" y="2133288"/>
            <a:chExt cx="8221847" cy="3649296"/>
          </a:xfrm>
        </p:grpSpPr>
        <p:pic>
          <p:nvPicPr>
            <p:cNvPr id="7" name="Grafik 6"/>
            <p:cNvPicPr>
              <a:picLocks noChangeAspect="1"/>
            </p:cNvPicPr>
            <p:nvPr/>
          </p:nvPicPr>
          <p:blipFill>
            <a:blip r:embed="rId3"/>
            <a:stretch>
              <a:fillRect/>
            </a:stretch>
          </p:blipFill>
          <p:spPr>
            <a:xfrm>
              <a:off x="2416701" y="2133288"/>
              <a:ext cx="5574734" cy="2635088"/>
            </a:xfrm>
            <a:prstGeom prst="rect">
              <a:avLst/>
            </a:prstGeom>
          </p:spPr>
        </p:pic>
        <p:sp>
          <p:nvSpPr>
            <p:cNvPr id="8" name="Rechteck 7"/>
            <p:cNvSpPr/>
            <p:nvPr/>
          </p:nvSpPr>
          <p:spPr>
            <a:xfrm>
              <a:off x="641132" y="4859254"/>
              <a:ext cx="7819696" cy="923330"/>
            </a:xfrm>
            <a:prstGeom prst="rect">
              <a:avLst/>
            </a:prstGeom>
          </p:spPr>
          <p:txBody>
            <a:bodyPr wrap="square">
              <a:spAutoFit/>
            </a:bodyPr>
            <a:lstStyle/>
            <a:p>
              <a:pPr algn="ctr"/>
              <a:r>
                <a:rPr lang="en-US" dirty="0">
                  <a:latin typeface="+mj-lt"/>
                </a:rPr>
                <a:t>“Splenic red pulp macrophages engulf and digest cellular debris, foreign substances, cancer cells, and anything else that does not have the types of proteins specific to the surface of healthy body …” </a:t>
              </a:r>
              <a:endParaRPr lang="de-DE" dirty="0">
                <a:latin typeface="+mj-lt"/>
              </a:endParaRPr>
            </a:p>
          </p:txBody>
        </p:sp>
        <p:pic>
          <p:nvPicPr>
            <p:cNvPr id="220162" name="Picture 2" descr="Illu sple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981" y="2249214"/>
              <a:ext cx="2010233" cy="223538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3661229" y="2984938"/>
              <a:ext cx="900261" cy="31768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6" name="Rechteck 5"/>
          <p:cNvSpPr/>
          <p:nvPr/>
        </p:nvSpPr>
        <p:spPr>
          <a:xfrm>
            <a:off x="154218" y="5776111"/>
            <a:ext cx="8801515" cy="646331"/>
          </a:xfrm>
          <a:prstGeom prst="rect">
            <a:avLst/>
          </a:prstGeom>
        </p:spPr>
        <p:txBody>
          <a:bodyPr wrap="square">
            <a:spAutoFit/>
          </a:bodyPr>
          <a:lstStyle/>
          <a:p>
            <a:pPr algn="ctr">
              <a:lnSpc>
                <a:spcPct val="150000"/>
              </a:lnSpc>
            </a:pPr>
            <a:r>
              <a:rPr lang="de-DE" altLang="zh-CN" sz="2400" dirty="0" err="1">
                <a:solidFill>
                  <a:srgbClr val="304090"/>
                </a:solidFill>
                <a:ea typeface="宋体" pitchFamily="2" charset="-122"/>
                <a:sym typeface="Wingdings" panose="05000000000000000000" pitchFamily="2" charset="2"/>
              </a:rPr>
              <a:t>Use</a:t>
            </a:r>
            <a:r>
              <a:rPr lang="de-DE" altLang="zh-CN" sz="2400" dirty="0">
                <a:solidFill>
                  <a:srgbClr val="304090"/>
                </a:solidFill>
                <a:ea typeface="宋体" pitchFamily="2" charset="-122"/>
                <a:sym typeface="Wingdings" panose="05000000000000000000" pitchFamily="2" charset="2"/>
              </a:rPr>
              <a:t> </a:t>
            </a:r>
            <a:r>
              <a:rPr lang="de-DE" altLang="zh-CN" sz="2400" u="sng" dirty="0" err="1">
                <a:solidFill>
                  <a:srgbClr val="304090"/>
                </a:solidFill>
                <a:ea typeface="宋体" pitchFamily="2" charset="-122"/>
                <a:sym typeface="Wingdings" panose="05000000000000000000" pitchFamily="2" charset="2"/>
              </a:rPr>
              <a:t>food</a:t>
            </a:r>
            <a:r>
              <a:rPr lang="de-DE" altLang="zh-CN" sz="2400" u="sng"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as</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targeting</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stimulus</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for</a:t>
            </a:r>
            <a:r>
              <a:rPr lang="de-DE" altLang="zh-CN" sz="2400" dirty="0">
                <a:solidFill>
                  <a:srgbClr val="304090"/>
                </a:solidFill>
                <a:ea typeface="宋体" pitchFamily="2" charset="-122"/>
                <a:sym typeface="Wingdings" panose="05000000000000000000" pitchFamily="2" charset="2"/>
              </a:rPr>
              <a:t> </a:t>
            </a:r>
            <a:r>
              <a:rPr lang="de-DE" altLang="zh-CN" sz="2400" dirty="0" err="1">
                <a:solidFill>
                  <a:srgbClr val="304090"/>
                </a:solidFill>
                <a:ea typeface="宋体" pitchFamily="2" charset="-122"/>
                <a:sym typeface="Wingdings" panose="05000000000000000000" pitchFamily="2" charset="2"/>
              </a:rPr>
              <a:t>the</a:t>
            </a:r>
            <a:r>
              <a:rPr lang="de-DE" altLang="zh-CN" sz="2400" dirty="0">
                <a:solidFill>
                  <a:srgbClr val="304090"/>
                </a:solidFill>
                <a:ea typeface="宋体" pitchFamily="2" charset="-122"/>
                <a:sym typeface="Wingdings" panose="05000000000000000000" pitchFamily="2" charset="2"/>
              </a:rPr>
              <a:t> immune </a:t>
            </a:r>
            <a:r>
              <a:rPr lang="de-DE" altLang="zh-CN" sz="2400" dirty="0" err="1">
                <a:solidFill>
                  <a:srgbClr val="304090"/>
                </a:solidFill>
                <a:ea typeface="宋体" pitchFamily="2" charset="-122"/>
                <a:sym typeface="Wingdings" panose="05000000000000000000" pitchFamily="2" charset="2"/>
              </a:rPr>
              <a:t>system</a:t>
            </a:r>
            <a:r>
              <a:rPr lang="de-DE" altLang="zh-CN" sz="2400" dirty="0">
                <a:solidFill>
                  <a:srgbClr val="304090"/>
                </a:solidFill>
                <a:ea typeface="宋体" pitchFamily="2" charset="-122"/>
                <a:sym typeface="Wingdings" panose="05000000000000000000" pitchFamily="2" charset="2"/>
              </a:rPr>
              <a:t>.</a:t>
            </a:r>
            <a:endParaRPr lang="de-DE" altLang="zh-CN" sz="2400" i="1" u="sng" dirty="0">
              <a:solidFill>
                <a:srgbClr val="304090"/>
              </a:solidFill>
              <a:ea typeface="宋体" pitchFamily="2" charset="-122"/>
            </a:endParaRPr>
          </a:p>
        </p:txBody>
      </p:sp>
      <p:grpSp>
        <p:nvGrpSpPr>
          <p:cNvPr id="13" name="Gruppieren 12"/>
          <p:cNvGrpSpPr/>
          <p:nvPr/>
        </p:nvGrpSpPr>
        <p:grpSpPr>
          <a:xfrm>
            <a:off x="5978352" y="1908730"/>
            <a:ext cx="3187777" cy="3071705"/>
            <a:chOff x="5956898" y="1914979"/>
            <a:chExt cx="3187777" cy="3071705"/>
          </a:xfrm>
        </p:grpSpPr>
        <p:grpSp>
          <p:nvGrpSpPr>
            <p:cNvPr id="11" name="Gruppieren 10"/>
            <p:cNvGrpSpPr/>
            <p:nvPr/>
          </p:nvGrpSpPr>
          <p:grpSpPr>
            <a:xfrm>
              <a:off x="5956898" y="1914979"/>
              <a:ext cx="3166323" cy="3071705"/>
              <a:chOff x="6004762" y="1402862"/>
              <a:chExt cx="4265840" cy="3365515"/>
            </a:xfrm>
          </p:grpSpPr>
          <p:pic>
            <p:nvPicPr>
              <p:cNvPr id="9" name="Picture 2" descr="https://upload.wikimedia.org/wikipedia/commons/1/15/Macroph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2571" y="1402863"/>
                <a:ext cx="4208031" cy="3365514"/>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6004762" y="1402862"/>
                <a:ext cx="4250510" cy="809318"/>
              </a:xfrm>
              <a:prstGeom prst="rect">
                <a:avLst/>
              </a:prstGeom>
              <a:solidFill>
                <a:schemeClr val="bg1">
                  <a:alpha val="59000"/>
                </a:schemeClr>
              </a:solidFill>
            </p:spPr>
            <p:txBody>
              <a:bodyPr wrap="square">
                <a:spAutoFit/>
              </a:bodyPr>
              <a:lstStyle/>
              <a:p>
                <a:r>
                  <a:rPr lang="ru-RU" sz="1400" dirty="0"/>
                  <a:t>Макрофаг миши розтягується, щоб полготити дві частинки, можливо атогенні.</a:t>
                </a:r>
                <a:endParaRPr lang="de-DE" sz="1400" dirty="0"/>
              </a:p>
            </p:txBody>
          </p:sp>
        </p:grpSp>
        <p:sp>
          <p:nvSpPr>
            <p:cNvPr id="12" name="Rechteck 11"/>
            <p:cNvSpPr/>
            <p:nvPr/>
          </p:nvSpPr>
          <p:spPr>
            <a:xfrm>
              <a:off x="5978352" y="4386520"/>
              <a:ext cx="3166323" cy="600164"/>
            </a:xfrm>
            <a:prstGeom prst="rect">
              <a:avLst/>
            </a:prstGeom>
          </p:spPr>
          <p:txBody>
            <a:bodyPr wrap="square">
              <a:spAutoFit/>
            </a:bodyPr>
            <a:lstStyle/>
            <a:p>
              <a:r>
                <a:rPr lang="en-US" sz="1100" dirty="0"/>
                <a:t>A macrophage of a </a:t>
              </a:r>
              <a:r>
                <a:rPr lang="en-US" sz="1100" dirty="0">
                  <a:hlinkClick r:id="rId6" tooltip="Mouse"/>
                </a:rPr>
                <a:t>mouse</a:t>
              </a:r>
              <a:r>
                <a:rPr lang="en-US" sz="1100" dirty="0"/>
                <a:t> stretching its "arms" (</a:t>
              </a:r>
              <a:r>
                <a:rPr lang="en-US" sz="1100" dirty="0">
                  <a:hlinkClick r:id="rId7" tooltip="Pseudopodia"/>
                </a:rPr>
                <a:t>pseudopodia</a:t>
              </a:r>
              <a:r>
                <a:rPr lang="en-US" sz="1100" dirty="0"/>
                <a:t>) to engulf two particles, possibly </a:t>
              </a:r>
              <a:r>
                <a:rPr lang="en-US" sz="1100" dirty="0">
                  <a:hlinkClick r:id="rId8" tooltip="Pathogen"/>
                </a:rPr>
                <a:t>pathogens</a:t>
              </a:r>
              <a:r>
                <a:rPr lang="en-US" sz="1100" dirty="0"/>
                <a:t>. </a:t>
              </a:r>
              <a:r>
                <a:rPr lang="en-US" sz="1100" dirty="0" err="1">
                  <a:hlinkClick r:id="rId9" tooltip="Trypan blue"/>
                </a:rPr>
                <a:t>Trypan</a:t>
              </a:r>
              <a:r>
                <a:rPr lang="en-US" sz="1100" dirty="0">
                  <a:hlinkClick r:id="rId9" tooltip="Trypan blue"/>
                </a:rPr>
                <a:t> Blue Exclusion</a:t>
              </a:r>
              <a:r>
                <a:rPr lang="en-US" sz="1100" dirty="0"/>
                <a:t>.</a:t>
              </a:r>
              <a:endParaRPr lang="de-DE" sz="1100" dirty="0"/>
            </a:p>
          </p:txBody>
        </p:sp>
      </p:grpSp>
    </p:spTree>
    <p:extLst>
      <p:ext uri="{BB962C8B-B14F-4D97-AF65-F5344CB8AC3E}">
        <p14:creationId xmlns:p14="http://schemas.microsoft.com/office/powerpoint/2010/main" val="345788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2"/>
          </p:nvPr>
        </p:nvSpPr>
        <p:spPr/>
        <p:txBody>
          <a:bodyPr/>
          <a:lstStyle/>
          <a:p>
            <a:fld id="{43244562-3051-41D5-B947-1F49C4005B7B}" type="datetime1">
              <a:rPr lang="de-DE" smtClean="0"/>
              <a:pPr/>
              <a:t>30.06.22</a:t>
            </a:fld>
            <a:r>
              <a:rPr lang="de-DE"/>
              <a:t> / </a:t>
            </a:r>
            <a:fld id="{D11982DD-923D-4490-B400-9E6FF9C0DB46}" type="slidenum">
              <a:rPr lang="de-DE" smtClean="0"/>
              <a:pPr/>
              <a:t>9</a:t>
            </a:fld>
            <a:endParaRPr lang="de-DE" dirty="0"/>
          </a:p>
        </p:txBody>
      </p:sp>
      <p:sp>
        <p:nvSpPr>
          <p:cNvPr id="268290" name="Rectangle 2"/>
          <p:cNvSpPr>
            <a:spLocks noGrp="1" noChangeArrowheads="1"/>
          </p:cNvSpPr>
          <p:nvPr>
            <p:ph type="title"/>
          </p:nvPr>
        </p:nvSpPr>
        <p:spPr/>
        <p:txBody>
          <a:bodyPr/>
          <a:lstStyle/>
          <a:p>
            <a:r>
              <a:rPr lang="de-DE" sz="3200" b="0" dirty="0"/>
              <a:t>Motivation </a:t>
            </a:r>
            <a:r>
              <a:rPr lang="de-DE" sz="3200" b="0" dirty="0" err="1"/>
              <a:t>and</a:t>
            </a:r>
            <a:r>
              <a:rPr lang="de-DE" sz="3200" b="0" dirty="0"/>
              <a:t> Vision(s)</a:t>
            </a:r>
          </a:p>
        </p:txBody>
      </p:sp>
      <p:sp>
        <p:nvSpPr>
          <p:cNvPr id="3" name="Rechteck 2"/>
          <p:cNvSpPr/>
          <p:nvPr/>
        </p:nvSpPr>
        <p:spPr>
          <a:xfrm>
            <a:off x="477320" y="984706"/>
            <a:ext cx="8444163" cy="3600986"/>
          </a:xfrm>
          <a:prstGeom prst="rect">
            <a:avLst/>
          </a:prstGeom>
        </p:spPr>
        <p:txBody>
          <a:bodyPr wrap="square">
            <a:spAutoFit/>
          </a:bodyPr>
          <a:lstStyle/>
          <a:p>
            <a:pPr marL="361950" indent="-361950">
              <a:lnSpc>
                <a:spcPct val="150000"/>
              </a:lnSpc>
              <a:buFont typeface="Wingdings" pitchFamily="2" charset="2"/>
              <a:buChar char="v"/>
            </a:pPr>
            <a:r>
              <a:rPr lang="de-DE" altLang="zh-CN" sz="2400" b="1" dirty="0">
                <a:solidFill>
                  <a:srgbClr val="304090"/>
                </a:solidFill>
                <a:ea typeface="宋体" pitchFamily="2" charset="-122"/>
              </a:rPr>
              <a:t>Non-invasive </a:t>
            </a:r>
            <a:r>
              <a:rPr lang="de-DE" altLang="zh-CN" sz="2400" b="1" dirty="0" err="1">
                <a:solidFill>
                  <a:srgbClr val="304090"/>
                </a:solidFill>
                <a:ea typeface="宋体" pitchFamily="2" charset="-122"/>
              </a:rPr>
              <a:t>diagnosis</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and</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therapy</a:t>
            </a:r>
            <a:r>
              <a:rPr lang="de-DE" altLang="zh-CN" sz="2400" b="1" dirty="0">
                <a:solidFill>
                  <a:srgbClr val="304090"/>
                </a:solidFill>
                <a:ea typeface="宋体" pitchFamily="2" charset="-122"/>
              </a:rPr>
              <a:t> </a:t>
            </a:r>
            <a:br>
              <a:rPr lang="de-DE" altLang="zh-CN" sz="2400" b="1" dirty="0">
                <a:solidFill>
                  <a:srgbClr val="304090"/>
                </a:solidFill>
                <a:ea typeface="宋体" pitchFamily="2" charset="-122"/>
              </a:rPr>
            </a:br>
            <a:r>
              <a:rPr lang="de-DE" altLang="zh-CN" sz="2000" dirty="0" err="1">
                <a:solidFill>
                  <a:srgbClr val="304090"/>
                </a:solidFill>
                <a:ea typeface="宋体" pitchFamily="2" charset="-122"/>
              </a:rPr>
              <a:t>with</a:t>
            </a:r>
            <a:r>
              <a:rPr lang="de-DE" altLang="zh-CN" sz="2000" dirty="0">
                <a:solidFill>
                  <a:srgbClr val="304090"/>
                </a:solidFill>
                <a:ea typeface="宋体" pitchFamily="2" charset="-122"/>
              </a:rPr>
              <a:t> </a:t>
            </a:r>
            <a:r>
              <a:rPr lang="de-DE" altLang="zh-CN" sz="2000" dirty="0" err="1">
                <a:solidFill>
                  <a:srgbClr val="304090"/>
                </a:solidFill>
                <a:ea typeface="宋体" pitchFamily="2" charset="-122"/>
              </a:rPr>
              <a:t>physical</a:t>
            </a:r>
            <a:r>
              <a:rPr lang="de-DE" altLang="zh-CN" sz="2000" dirty="0">
                <a:solidFill>
                  <a:srgbClr val="304090"/>
                </a:solidFill>
                <a:ea typeface="宋体" pitchFamily="2" charset="-122"/>
              </a:rPr>
              <a:t> </a:t>
            </a:r>
            <a:r>
              <a:rPr lang="de-DE" altLang="zh-CN" sz="2000" dirty="0" err="1">
                <a:solidFill>
                  <a:srgbClr val="304090"/>
                </a:solidFill>
                <a:ea typeface="宋体" pitchFamily="2" charset="-122"/>
              </a:rPr>
              <a:t>and</a:t>
            </a:r>
            <a:r>
              <a:rPr lang="de-DE" altLang="zh-CN" sz="2000" dirty="0">
                <a:solidFill>
                  <a:srgbClr val="304090"/>
                </a:solidFill>
                <a:ea typeface="宋体" pitchFamily="2" charset="-122"/>
              </a:rPr>
              <a:t> </a:t>
            </a:r>
            <a:r>
              <a:rPr lang="de-DE" altLang="zh-CN" sz="2000" dirty="0" err="1">
                <a:solidFill>
                  <a:srgbClr val="304090"/>
                </a:solidFill>
                <a:ea typeface="宋体" pitchFamily="2" charset="-122"/>
              </a:rPr>
              <a:t>chemical</a:t>
            </a:r>
            <a:r>
              <a:rPr lang="de-DE" altLang="zh-CN" sz="2000" dirty="0">
                <a:solidFill>
                  <a:srgbClr val="304090"/>
                </a:solidFill>
                <a:ea typeface="宋体" pitchFamily="2" charset="-122"/>
              </a:rPr>
              <a:t> </a:t>
            </a:r>
            <a:r>
              <a:rPr lang="de-DE" altLang="zh-CN" sz="2000" dirty="0" err="1">
                <a:solidFill>
                  <a:srgbClr val="304090"/>
                </a:solidFill>
                <a:ea typeface="宋体" pitchFamily="2" charset="-122"/>
              </a:rPr>
              <a:t>technologies</a:t>
            </a:r>
            <a:br>
              <a:rPr lang="de-DE" altLang="zh-CN" sz="2000" dirty="0">
                <a:solidFill>
                  <a:srgbClr val="304090"/>
                </a:solidFill>
                <a:ea typeface="宋体" pitchFamily="2" charset="-122"/>
              </a:rPr>
            </a:br>
            <a:r>
              <a:rPr lang="de-DE" altLang="zh-CN" dirty="0">
                <a:solidFill>
                  <a:srgbClr val="304090"/>
                </a:solidFill>
                <a:ea typeface="宋体" pitchFamily="2" charset="-122"/>
              </a:rPr>
              <a:t>„</a:t>
            </a:r>
            <a:r>
              <a:rPr lang="en-US" altLang="zh-CN" dirty="0">
                <a:solidFill>
                  <a:srgbClr val="304090"/>
                </a:solidFill>
                <a:ea typeface="宋体" pitchFamily="2" charset="-122"/>
              </a:rPr>
              <a:t>Heating the patient: a promising approach?”</a:t>
            </a:r>
            <a:r>
              <a:rPr lang="en-US" altLang="zh-CN" sz="2000" dirty="0">
                <a:solidFill>
                  <a:srgbClr val="304090"/>
                </a:solidFill>
                <a:ea typeface="宋体" pitchFamily="2" charset="-122"/>
              </a:rPr>
              <a:t> </a:t>
            </a:r>
            <a:r>
              <a:rPr lang="en-US" altLang="zh-CN" sz="2000" baseline="30000" dirty="0">
                <a:solidFill>
                  <a:srgbClr val="304090"/>
                </a:solidFill>
                <a:ea typeface="宋体" pitchFamily="2" charset="-122"/>
              </a:rPr>
              <a:t>©</a:t>
            </a:r>
            <a:r>
              <a:rPr lang="en-US" altLang="zh-CN" sz="1600" dirty="0">
                <a:solidFill>
                  <a:srgbClr val="304090"/>
                </a:solidFill>
                <a:ea typeface="宋体" pitchFamily="2" charset="-122"/>
              </a:rPr>
              <a:t>J. van der Zee on Hyperthermia</a:t>
            </a:r>
            <a:endParaRPr lang="de-DE" altLang="zh-CN" sz="2000" dirty="0">
              <a:solidFill>
                <a:srgbClr val="304090"/>
              </a:solidFill>
              <a:ea typeface="宋体" pitchFamily="2" charset="-122"/>
            </a:endParaRPr>
          </a:p>
          <a:p>
            <a:pPr marL="361950" indent="-361950">
              <a:lnSpc>
                <a:spcPct val="150000"/>
              </a:lnSpc>
              <a:buFont typeface="Wingdings" pitchFamily="2" charset="2"/>
              <a:buChar char="v"/>
            </a:pPr>
            <a:r>
              <a:rPr lang="de-DE" altLang="zh-CN" sz="2400" b="1" dirty="0" err="1">
                <a:solidFill>
                  <a:srgbClr val="304090"/>
                </a:solidFill>
                <a:ea typeface="宋体" pitchFamily="2" charset="-122"/>
              </a:rPr>
              <a:t>Use</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the</a:t>
            </a:r>
            <a:r>
              <a:rPr lang="de-DE" altLang="zh-CN" sz="2400" b="1" dirty="0">
                <a:solidFill>
                  <a:srgbClr val="304090"/>
                </a:solidFill>
                <a:ea typeface="宋体" pitchFamily="2" charset="-122"/>
              </a:rPr>
              <a:t> immune </a:t>
            </a:r>
            <a:r>
              <a:rPr lang="de-DE" altLang="zh-CN" sz="2400" b="1" dirty="0" err="1">
                <a:solidFill>
                  <a:srgbClr val="304090"/>
                </a:solidFill>
                <a:ea typeface="宋体" pitchFamily="2" charset="-122"/>
              </a:rPr>
              <a:t>system</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of</a:t>
            </a:r>
            <a:r>
              <a:rPr lang="de-DE" altLang="zh-CN" sz="2400" b="1" dirty="0">
                <a:solidFill>
                  <a:srgbClr val="304090"/>
                </a:solidFill>
                <a:ea typeface="宋体" pitchFamily="2" charset="-122"/>
              </a:rPr>
              <a:t> </a:t>
            </a:r>
            <a:r>
              <a:rPr lang="de-DE" altLang="zh-CN" sz="2400" b="1" dirty="0" err="1">
                <a:solidFill>
                  <a:srgbClr val="304090"/>
                </a:solidFill>
                <a:ea typeface="宋体" pitchFamily="2" charset="-122"/>
              </a:rPr>
              <a:t>the</a:t>
            </a:r>
            <a:r>
              <a:rPr lang="de-DE" altLang="zh-CN" sz="2400" b="1" dirty="0">
                <a:solidFill>
                  <a:srgbClr val="304090"/>
                </a:solidFill>
                <a:ea typeface="宋体" pitchFamily="2" charset="-122"/>
              </a:rPr>
              <a:t> human </a:t>
            </a:r>
            <a:r>
              <a:rPr lang="de-DE" altLang="zh-CN" sz="2400" b="1" dirty="0" err="1">
                <a:solidFill>
                  <a:srgbClr val="304090"/>
                </a:solidFill>
                <a:ea typeface="宋体" pitchFamily="2" charset="-122"/>
              </a:rPr>
              <a:t>body</a:t>
            </a:r>
            <a:br>
              <a:rPr lang="de-DE" altLang="zh-CN" sz="2400" b="1" dirty="0">
                <a:solidFill>
                  <a:srgbClr val="304090"/>
                </a:solidFill>
                <a:ea typeface="宋体" pitchFamily="2" charset="-122"/>
              </a:rPr>
            </a:br>
            <a:r>
              <a:rPr lang="de-DE" altLang="zh-CN" sz="2000" dirty="0">
                <a:solidFill>
                  <a:srgbClr val="304090"/>
                </a:solidFill>
                <a:ea typeface="宋体" pitchFamily="2" charset="-122"/>
                <a:sym typeface="Wingdings" panose="05000000000000000000" pitchFamily="2" charset="2"/>
              </a:rPr>
              <a:t> </a:t>
            </a:r>
            <a:r>
              <a:rPr lang="de-DE" altLang="zh-CN" sz="2000" dirty="0" err="1">
                <a:solidFill>
                  <a:srgbClr val="304090"/>
                </a:solidFill>
                <a:ea typeface="宋体" pitchFamily="2" charset="-122"/>
                <a:sym typeface="Wingdings" panose="05000000000000000000" pitchFamily="2" charset="2"/>
              </a:rPr>
              <a:t>teach</a:t>
            </a:r>
            <a:r>
              <a:rPr lang="de-DE" altLang="zh-CN" sz="2000" dirty="0">
                <a:solidFill>
                  <a:srgbClr val="304090"/>
                </a:solidFill>
                <a:ea typeface="宋体" pitchFamily="2" charset="-122"/>
                <a:sym typeface="Wingdings" panose="05000000000000000000" pitchFamily="2" charset="2"/>
              </a:rPr>
              <a:t> , </a:t>
            </a:r>
            <a:r>
              <a:rPr lang="de-DE" altLang="zh-CN" sz="2000" dirty="0" err="1">
                <a:solidFill>
                  <a:srgbClr val="304090"/>
                </a:solidFill>
                <a:ea typeface="宋体" pitchFamily="2" charset="-122"/>
                <a:sym typeface="Wingdings" panose="05000000000000000000" pitchFamily="2" charset="2"/>
              </a:rPr>
              <a:t>train</a:t>
            </a:r>
            <a:r>
              <a:rPr lang="de-DE" altLang="zh-CN" sz="2000" dirty="0">
                <a:solidFill>
                  <a:srgbClr val="304090"/>
                </a:solidFill>
                <a:ea typeface="宋体" pitchFamily="2" charset="-122"/>
                <a:sym typeface="Wingdings" panose="05000000000000000000" pitchFamily="2" charset="2"/>
              </a:rPr>
              <a:t> </a:t>
            </a:r>
            <a:r>
              <a:rPr lang="de-DE" altLang="zh-CN" sz="2000" dirty="0" err="1">
                <a:solidFill>
                  <a:srgbClr val="304090"/>
                </a:solidFill>
                <a:ea typeface="宋体" pitchFamily="2" charset="-122"/>
                <a:sym typeface="Wingdings" panose="05000000000000000000" pitchFamily="2" charset="2"/>
              </a:rPr>
              <a:t>and</a:t>
            </a:r>
            <a:r>
              <a:rPr lang="de-DE" altLang="zh-CN" sz="2000" dirty="0">
                <a:solidFill>
                  <a:srgbClr val="304090"/>
                </a:solidFill>
                <a:ea typeface="宋体" pitchFamily="2" charset="-122"/>
                <a:sym typeface="Wingdings" panose="05000000000000000000" pitchFamily="2" charset="2"/>
              </a:rPr>
              <a:t> </a:t>
            </a:r>
            <a:r>
              <a:rPr lang="de-DE" altLang="zh-CN" sz="2000" dirty="0" err="1">
                <a:solidFill>
                  <a:srgbClr val="304090"/>
                </a:solidFill>
                <a:ea typeface="宋体" pitchFamily="2" charset="-122"/>
                <a:sym typeface="Wingdings" panose="05000000000000000000" pitchFamily="2" charset="2"/>
              </a:rPr>
              <a:t>activate</a:t>
            </a:r>
            <a:r>
              <a:rPr lang="de-DE" altLang="zh-CN" sz="2000" dirty="0">
                <a:solidFill>
                  <a:srgbClr val="304090"/>
                </a:solidFill>
                <a:ea typeface="宋体" pitchFamily="2" charset="-122"/>
                <a:sym typeface="Wingdings" panose="05000000000000000000" pitchFamily="2" charset="2"/>
              </a:rPr>
              <a:t> </a:t>
            </a:r>
            <a:r>
              <a:rPr lang="de-DE" altLang="zh-CN" sz="2000" dirty="0" err="1">
                <a:solidFill>
                  <a:srgbClr val="304090"/>
                </a:solidFill>
                <a:ea typeface="宋体" pitchFamily="2" charset="-122"/>
                <a:sym typeface="Wingdings" panose="05000000000000000000" pitchFamily="2" charset="2"/>
              </a:rPr>
              <a:t>specific</a:t>
            </a:r>
            <a:r>
              <a:rPr lang="de-DE" altLang="zh-CN" sz="2000" dirty="0">
                <a:solidFill>
                  <a:srgbClr val="304090"/>
                </a:solidFill>
                <a:ea typeface="宋体" pitchFamily="2" charset="-122"/>
                <a:sym typeface="Wingdings" panose="05000000000000000000" pitchFamily="2" charset="2"/>
              </a:rPr>
              <a:t> immune </a:t>
            </a:r>
            <a:r>
              <a:rPr lang="de-DE" altLang="zh-CN" sz="2000" dirty="0" err="1">
                <a:solidFill>
                  <a:srgbClr val="304090"/>
                </a:solidFill>
                <a:ea typeface="宋体" pitchFamily="2" charset="-122"/>
                <a:sym typeface="Wingdings" panose="05000000000000000000" pitchFamily="2" charset="2"/>
              </a:rPr>
              <a:t>reactions</a:t>
            </a:r>
            <a:endParaRPr lang="de-DE" altLang="zh-CN" sz="2000" dirty="0">
              <a:solidFill>
                <a:srgbClr val="304090"/>
              </a:solidFill>
              <a:ea typeface="宋体" pitchFamily="2" charset="-122"/>
              <a:sym typeface="Wingdings" panose="05000000000000000000" pitchFamily="2" charset="2"/>
            </a:endParaRPr>
          </a:p>
          <a:p>
            <a:pPr marL="361950" indent="-361950">
              <a:lnSpc>
                <a:spcPct val="150000"/>
              </a:lnSpc>
              <a:buFont typeface="Wingdings" pitchFamily="2" charset="2"/>
              <a:buChar char="v"/>
            </a:pPr>
            <a:r>
              <a:rPr lang="de-DE" altLang="zh-CN" sz="2400" b="1" u="sng" dirty="0">
                <a:solidFill>
                  <a:srgbClr val="304090"/>
                </a:solidFill>
                <a:ea typeface="宋体" pitchFamily="2" charset="-122"/>
                <a:sym typeface="Wingdings" panose="05000000000000000000" pitchFamily="2" charset="2"/>
              </a:rPr>
              <a:t>Food </a:t>
            </a:r>
            <a:r>
              <a:rPr lang="de-DE" altLang="zh-CN" sz="2400" b="1" dirty="0" err="1">
                <a:solidFill>
                  <a:srgbClr val="304090"/>
                </a:solidFill>
                <a:ea typeface="宋体" pitchFamily="2" charset="-122"/>
                <a:sym typeface="Wingdings" panose="05000000000000000000" pitchFamily="2" charset="2"/>
              </a:rPr>
              <a:t>as</a:t>
            </a:r>
            <a:r>
              <a:rPr lang="de-DE" altLang="zh-CN" sz="2400" b="1" dirty="0">
                <a:solidFill>
                  <a:srgbClr val="304090"/>
                </a:solidFill>
                <a:ea typeface="宋体" pitchFamily="2" charset="-122"/>
                <a:sym typeface="Wingdings" panose="05000000000000000000" pitchFamily="2" charset="2"/>
              </a:rPr>
              <a:t> </a:t>
            </a:r>
            <a:r>
              <a:rPr lang="de-DE" altLang="zh-CN" sz="2400" b="1" dirty="0" err="1">
                <a:solidFill>
                  <a:srgbClr val="304090"/>
                </a:solidFill>
                <a:ea typeface="宋体" pitchFamily="2" charset="-122"/>
                <a:sym typeface="Wingdings" panose="05000000000000000000" pitchFamily="2" charset="2"/>
              </a:rPr>
              <a:t>controlled</a:t>
            </a:r>
            <a:r>
              <a:rPr lang="de-DE" altLang="zh-CN" sz="2400" b="1" dirty="0">
                <a:solidFill>
                  <a:srgbClr val="304090"/>
                </a:solidFill>
                <a:ea typeface="宋体" pitchFamily="2" charset="-122"/>
                <a:sym typeface="Wingdings" panose="05000000000000000000" pitchFamily="2" charset="2"/>
              </a:rPr>
              <a:t> </a:t>
            </a:r>
            <a:r>
              <a:rPr lang="de-DE" altLang="zh-CN" sz="2400" b="1" dirty="0" err="1">
                <a:solidFill>
                  <a:srgbClr val="304090"/>
                </a:solidFill>
                <a:ea typeface="宋体" pitchFamily="2" charset="-122"/>
                <a:sym typeface="Wingdings" panose="05000000000000000000" pitchFamily="2" charset="2"/>
              </a:rPr>
              <a:t>stimulus</a:t>
            </a:r>
            <a:r>
              <a:rPr lang="de-DE" altLang="zh-CN" sz="2400" b="1" dirty="0">
                <a:solidFill>
                  <a:srgbClr val="304090"/>
                </a:solidFill>
                <a:ea typeface="宋体" pitchFamily="2" charset="-122"/>
                <a:sym typeface="Wingdings" panose="05000000000000000000" pitchFamily="2" charset="2"/>
              </a:rPr>
              <a:t> </a:t>
            </a:r>
            <a:r>
              <a:rPr lang="de-DE" altLang="zh-CN" sz="2400" b="1" dirty="0" err="1">
                <a:solidFill>
                  <a:srgbClr val="304090"/>
                </a:solidFill>
                <a:ea typeface="宋体" pitchFamily="2" charset="-122"/>
                <a:sym typeface="Wingdings" panose="05000000000000000000" pitchFamily="2" charset="2"/>
              </a:rPr>
              <a:t>for</a:t>
            </a:r>
            <a:r>
              <a:rPr lang="de-DE" altLang="zh-CN" sz="2400" b="1" dirty="0">
                <a:solidFill>
                  <a:srgbClr val="304090"/>
                </a:solidFill>
                <a:ea typeface="宋体" pitchFamily="2" charset="-122"/>
                <a:sym typeface="Wingdings" panose="05000000000000000000" pitchFamily="2" charset="2"/>
              </a:rPr>
              <a:t> </a:t>
            </a:r>
            <a:r>
              <a:rPr lang="de-DE" altLang="zh-CN" sz="2400" b="1" dirty="0" err="1">
                <a:solidFill>
                  <a:srgbClr val="304090"/>
                </a:solidFill>
                <a:ea typeface="宋体" pitchFamily="2" charset="-122"/>
                <a:sym typeface="Wingdings" panose="05000000000000000000" pitchFamily="2" charset="2"/>
              </a:rPr>
              <a:t>the</a:t>
            </a:r>
            <a:r>
              <a:rPr lang="de-DE" altLang="zh-CN" sz="2400" b="1" dirty="0">
                <a:solidFill>
                  <a:srgbClr val="304090"/>
                </a:solidFill>
                <a:ea typeface="宋体" pitchFamily="2" charset="-122"/>
                <a:sym typeface="Wingdings" panose="05000000000000000000" pitchFamily="2" charset="2"/>
              </a:rPr>
              <a:t> immune </a:t>
            </a:r>
            <a:r>
              <a:rPr lang="de-DE" altLang="zh-CN" sz="2400" b="1" dirty="0" err="1">
                <a:solidFill>
                  <a:srgbClr val="304090"/>
                </a:solidFill>
                <a:ea typeface="宋体" pitchFamily="2" charset="-122"/>
                <a:sym typeface="Wingdings" panose="05000000000000000000" pitchFamily="2" charset="2"/>
              </a:rPr>
              <a:t>system</a:t>
            </a:r>
            <a:r>
              <a:rPr lang="de-DE" altLang="zh-CN" sz="2400" b="1" dirty="0">
                <a:solidFill>
                  <a:srgbClr val="304090"/>
                </a:solidFill>
                <a:ea typeface="宋体" pitchFamily="2" charset="-122"/>
                <a:sym typeface="Wingdings" panose="05000000000000000000" pitchFamily="2" charset="2"/>
              </a:rPr>
              <a:t> ?!</a:t>
            </a:r>
          </a:p>
          <a:p>
            <a:pPr>
              <a:lnSpc>
                <a:spcPct val="150000"/>
              </a:lnSpc>
            </a:pPr>
            <a:endParaRPr lang="de-DE" altLang="zh-CN" sz="2000" b="1" i="1" u="sng" dirty="0">
              <a:solidFill>
                <a:srgbClr val="304090"/>
              </a:solidFill>
              <a:ea typeface="宋体" pitchFamily="2" charset="-122"/>
            </a:endParaRPr>
          </a:p>
        </p:txBody>
      </p:sp>
      <p:grpSp>
        <p:nvGrpSpPr>
          <p:cNvPr id="19" name="Gruppieren 18"/>
          <p:cNvGrpSpPr/>
          <p:nvPr/>
        </p:nvGrpSpPr>
        <p:grpSpPr>
          <a:xfrm>
            <a:off x="1721398" y="3932027"/>
            <a:ext cx="6014216" cy="2702628"/>
            <a:chOff x="1721398" y="3932027"/>
            <a:chExt cx="6014216" cy="2702628"/>
          </a:xfrm>
        </p:grpSpPr>
        <p:pic>
          <p:nvPicPr>
            <p:cNvPr id="216066" name="Picture 2" descr="http://pix.austria-onlineshop.com//good/prodpicnr4510-mozartkugel-austriaonlinesh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398" y="3932027"/>
              <a:ext cx="2135242" cy="213524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721398" y="6187965"/>
              <a:ext cx="2608864" cy="446690"/>
            </a:xfrm>
            <a:prstGeom prst="rect">
              <a:avLst/>
            </a:prstGeom>
            <a:noFill/>
          </p:spPr>
          <p:txBody>
            <a:bodyPr wrap="none" rtlCol="0" anchor="ctr" anchorCtr="0">
              <a:normAutofit lnSpcReduction="10000"/>
            </a:bodyPr>
            <a:lstStyle/>
            <a:p>
              <a:pPr algn="l"/>
              <a:r>
                <a:rPr lang="de-DE" sz="2400" dirty="0"/>
                <a:t>„</a:t>
              </a:r>
              <a:r>
                <a:rPr lang="de-DE" sz="2400" i="1" dirty="0"/>
                <a:t>Mozartkugel</a:t>
              </a:r>
              <a:r>
                <a:rPr lang="de-DE" sz="2400" dirty="0"/>
                <a:t>“</a:t>
              </a:r>
            </a:p>
          </p:txBody>
        </p:sp>
        <p:sp>
          <p:nvSpPr>
            <p:cNvPr id="6" name="Textfeld 5"/>
            <p:cNvSpPr txBox="1"/>
            <p:nvPr/>
          </p:nvSpPr>
          <p:spPr>
            <a:xfrm>
              <a:off x="4141076" y="4572352"/>
              <a:ext cx="3594538" cy="914400"/>
            </a:xfrm>
            <a:prstGeom prst="rect">
              <a:avLst/>
            </a:prstGeom>
            <a:noFill/>
          </p:spPr>
          <p:txBody>
            <a:bodyPr wrap="none" rtlCol="0" anchor="ctr" anchorCtr="0">
              <a:normAutofit/>
            </a:bodyPr>
            <a:lstStyle/>
            <a:p>
              <a:pPr algn="l"/>
              <a:r>
                <a:rPr lang="de-DE" sz="2400" b="1" dirty="0">
                  <a:sym typeface="Wingdings" panose="05000000000000000000" pitchFamily="2" charset="2"/>
                </a:rPr>
                <a:t> </a:t>
              </a:r>
              <a:r>
                <a:rPr lang="de-DE" sz="2400" b="1" dirty="0"/>
                <a:t>Core/</a:t>
              </a:r>
              <a:r>
                <a:rPr lang="de-DE" sz="2400" b="1" dirty="0" err="1"/>
                <a:t>shell</a:t>
              </a:r>
              <a:r>
                <a:rPr lang="de-DE" sz="2400" b="1" dirty="0"/>
                <a:t> </a:t>
              </a:r>
              <a:r>
                <a:rPr lang="de-DE" sz="2400" b="1" dirty="0" err="1"/>
                <a:t>particles</a:t>
              </a:r>
              <a:endParaRPr lang="de-DE" sz="2400" b="1" dirty="0"/>
            </a:p>
          </p:txBody>
        </p:sp>
        <p:sp>
          <p:nvSpPr>
            <p:cNvPr id="14" name="Textfeld 13"/>
            <p:cNvSpPr txBox="1"/>
            <p:nvPr/>
          </p:nvSpPr>
          <p:spPr>
            <a:xfrm>
              <a:off x="4330262" y="5380159"/>
              <a:ext cx="2270235" cy="914400"/>
            </a:xfrm>
            <a:prstGeom prst="rect">
              <a:avLst/>
            </a:prstGeom>
            <a:noFill/>
          </p:spPr>
          <p:txBody>
            <a:bodyPr wrap="none" rtlCol="0" anchor="ctr" anchorCtr="0">
              <a:normAutofit/>
            </a:bodyPr>
            <a:lstStyle/>
            <a:p>
              <a:pPr algn="l"/>
              <a:r>
                <a:rPr lang="de-DE" sz="2400" b="1" dirty="0">
                  <a:sym typeface="Wingdings" panose="05000000000000000000" pitchFamily="2" charset="2"/>
                </a:rPr>
                <a:t> </a:t>
              </a:r>
              <a:r>
                <a:rPr lang="de-DE" sz="2400" b="1" dirty="0"/>
                <a:t>Interfaces</a:t>
              </a:r>
            </a:p>
          </p:txBody>
        </p:sp>
        <p:cxnSp>
          <p:nvCxnSpPr>
            <p:cNvPr id="15" name="Gerade Verbindung mit Pfeil 14"/>
            <p:cNvCxnSpPr>
              <a:endCxn id="14" idx="1"/>
            </p:cNvCxnSpPr>
            <p:nvPr/>
          </p:nvCxnSpPr>
          <p:spPr>
            <a:xfrm>
              <a:off x="3594210" y="5486752"/>
              <a:ext cx="736052" cy="350607"/>
            </a:xfrm>
            <a:prstGeom prst="straightConnector1">
              <a:avLst/>
            </a:prstGeom>
            <a:ln>
              <a:headEnd type="arrow" w="med" len="med"/>
              <a:tailEnd type="stealth"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962792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nchorCtr="0">
        <a:normAutofit/>
      </a:bodyPr>
      <a:lstStyle>
        <a:defPPr algn="l">
          <a:defRPr sz="2400" dirty="0" smtClean="0">
            <a:solidFill>
              <a:schemeClr val="bg1"/>
            </a:solidFill>
          </a:defRPr>
        </a:defPPr>
      </a:lstStyle>
    </a:tx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UDE</Template>
  <TotalTime>0</TotalTime>
  <Words>5364</Words>
  <Application>Microsoft Macintosh PowerPoint</Application>
  <PresentationFormat>On-screen Show (4:3)</PresentationFormat>
  <Paragraphs>635</Paragraphs>
  <Slides>55</Slides>
  <Notes>18</Notes>
  <HiddenSlides>0</HiddenSlides>
  <MMClips>7</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5</vt:i4>
      </vt:variant>
      <vt:variant>
        <vt:lpstr>Slide Titles</vt:lpstr>
      </vt:variant>
      <vt:variant>
        <vt:i4>55</vt:i4>
      </vt:variant>
    </vt:vector>
  </HeadingPairs>
  <TitlesOfParts>
    <vt:vector size="72" baseType="lpstr">
      <vt:lpstr>Aharoni</vt:lpstr>
      <vt:lpstr>Arial</vt:lpstr>
      <vt:lpstr>Calibri</vt:lpstr>
      <vt:lpstr>Cambria</vt:lpstr>
      <vt:lpstr>Comic Sans MS</vt:lpstr>
      <vt:lpstr>Lucida Grande</vt:lpstr>
      <vt:lpstr>Symbol</vt:lpstr>
      <vt:lpstr>Times</vt:lpstr>
      <vt:lpstr>Times New Roman</vt:lpstr>
      <vt:lpstr>Verdana</vt:lpstr>
      <vt:lpstr>Wingdings</vt:lpstr>
      <vt:lpstr>UDE</vt:lpstr>
      <vt:lpstr>Präsentation</vt:lpstr>
      <vt:lpstr>Formel</vt:lpstr>
      <vt:lpstr>CS ChemDraw Drawing</vt:lpstr>
      <vt:lpstr>Graph</vt:lpstr>
      <vt:lpstr>Equation</vt:lpstr>
      <vt:lpstr>Functionalized Hybrid Nanomagnets:  New Materials for Innovations  in Energy Storage and Medical Theranostics</vt:lpstr>
      <vt:lpstr>PowerPoint Presentation</vt:lpstr>
      <vt:lpstr>Outline</vt:lpstr>
      <vt:lpstr>future …</vt:lpstr>
      <vt:lpstr>Visions of non-invasive Therapy &amp; Diagnostics</vt:lpstr>
      <vt:lpstr>Non-Invasive Steering of Magnets</vt:lpstr>
      <vt:lpstr>Magnetic resonance imaging (MRI)  and hyperthermia</vt:lpstr>
      <vt:lpstr>Vision</vt:lpstr>
      <vt:lpstr>Motivation and Vision(s)</vt:lpstr>
      <vt:lpstr>A nanotechnology approach</vt:lpstr>
      <vt:lpstr>The bigger world of  Nanomagnetic Technologies</vt:lpstr>
      <vt:lpstr> Biocompatible magnetic nanoparticles  with luminescent functionality</vt:lpstr>
      <vt:lpstr>Multilayer-Composite Core-Shell Colloids</vt:lpstr>
      <vt:lpstr>Non-invasive drug delivery: magnetic hollow microspheres</vt:lpstr>
      <vt:lpstr>Multilayer-Composite Core-Shell Colloids micron-sized optical and magnetic active hollow or filled spheres</vt:lpstr>
      <vt:lpstr>Motivation: Designing new Materials</vt:lpstr>
      <vt:lpstr>Modulating magnetism with light </vt:lpstr>
      <vt:lpstr>Rhodamine B @ Co : Synthesis</vt:lpstr>
      <vt:lpstr>Rhodamine B @Co: Photomagnetic Effect </vt:lpstr>
      <vt:lpstr>Structure and shapes of Nanoparticles</vt:lpstr>
      <vt:lpstr>Warning: Seeing = knowing ?</vt:lpstr>
      <vt:lpstr>Challenge: Single particle detection</vt:lpstr>
      <vt:lpstr>Hysteresis of Individual Nanoparticles</vt:lpstr>
      <vt:lpstr>CoO Octahedra</vt:lpstr>
      <vt:lpstr>CoO Octahedrons</vt:lpstr>
      <vt:lpstr>CoO Octahedra</vt:lpstr>
      <vt:lpstr>CoO Octahedra</vt:lpstr>
      <vt:lpstr>Theory: Interface Model CoO-Co3O4</vt:lpstr>
      <vt:lpstr>Model and Experiment: CoO-Co3O4</vt:lpstr>
      <vt:lpstr>Outline: Part 2 of 2</vt:lpstr>
      <vt:lpstr>Saving energy with Magnetism</vt:lpstr>
      <vt:lpstr>Motivation</vt:lpstr>
      <vt:lpstr>Concept for building new permanent magnets</vt:lpstr>
      <vt:lpstr>FeCo NWs: Micromagnetic modelling</vt:lpstr>
      <vt:lpstr>FeCo nanowires: motivation</vt:lpstr>
      <vt:lpstr>FeCo NWs: magnetic hysteresis (40 nm) </vt:lpstr>
      <vt:lpstr>FeCo NWs: conclusion </vt:lpstr>
      <vt:lpstr>Types of Skyrmions</vt:lpstr>
      <vt:lpstr>FeGe (B20 compound)</vt:lpstr>
      <vt:lpstr>Off-Axis Electron Holography in TEM</vt:lpstr>
      <vt:lpstr>FeGe Lamella: Field dependence @ 95 K</vt:lpstr>
      <vt:lpstr>Results (1): in-situ Electron Holography</vt:lpstr>
      <vt:lpstr>Summary on Skyrmions in 1D Stripe</vt:lpstr>
      <vt:lpstr>ACKNOWLEDGEMENTS</vt:lpstr>
      <vt:lpstr>PowerPoint Presentation</vt:lpstr>
      <vt:lpstr>PowerPoint Presentation</vt:lpstr>
      <vt:lpstr>Summary:</vt:lpstr>
      <vt:lpstr>Magnetic Skyrmions</vt:lpstr>
      <vt:lpstr>Microwave Spectroscopy</vt:lpstr>
      <vt:lpstr>PowerPoint Presentation</vt:lpstr>
      <vt:lpstr>FeCo NWs: Magnetic hardening</vt:lpstr>
      <vt:lpstr>Magnetostatic Spinwaves in Thin Films excited by homogeneous microwave field</vt:lpstr>
      <vt:lpstr>Single Permalloy-Stripe:  Simulation and Measurement</vt:lpstr>
      <vt:lpstr>Fe/FeOx Nanocubes  in Micro-Resonators</vt:lpstr>
      <vt:lpstr>Fe- FeOx Nanocubes  in Micro-Resonator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Farle</dc:creator>
  <cp:lastModifiedBy>Conference Catalysts</cp:lastModifiedBy>
  <cp:revision>165</cp:revision>
  <cp:lastPrinted>2011-09-26T20:17:23Z</cp:lastPrinted>
  <dcterms:created xsi:type="dcterms:W3CDTF">2014-04-27T10:51:38Z</dcterms:created>
  <dcterms:modified xsi:type="dcterms:W3CDTF">2022-06-30T18:26:47Z</dcterms:modified>
</cp:coreProperties>
</file>