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76" r:id="rId3"/>
    <p:sldId id="257" r:id="rId4"/>
    <p:sldId id="258" r:id="rId5"/>
    <p:sldId id="259" r:id="rId6"/>
    <p:sldId id="271" r:id="rId7"/>
    <p:sldId id="272" r:id="rId8"/>
    <p:sldId id="267" r:id="rId9"/>
    <p:sldId id="273" r:id="rId10"/>
    <p:sldId id="274" r:id="rId11"/>
    <p:sldId id="27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887" autoAdjust="0"/>
  </p:normalViewPr>
  <p:slideViewPr>
    <p:cSldViewPr snapToGrid="0" snapToObjects="1">
      <p:cViewPr>
        <p:scale>
          <a:sx n="100" d="100"/>
          <a:sy n="100" d="100"/>
        </p:scale>
        <p:origin x="-1328"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4" Type="http://schemas.openxmlformats.org/officeDocument/2006/relationships/printerSettings" Target="printerSettings/printerSettings1.bin"/><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notesMaster" Target="notesMasters/notesMaster1.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419C60-F295-7041-BCBF-0DAEA0BCB81A}" type="datetimeFigureOut">
              <a:rPr lang="en-US" smtClean="0"/>
              <a:t>9/14/12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80FF3C-4766-294C-9E85-314F61D7963C}" type="slidenum">
              <a:rPr lang="en-US" smtClean="0"/>
              <a:t>‹#›</a:t>
            </a:fld>
            <a:endParaRPr lang="en-US"/>
          </a:p>
        </p:txBody>
      </p:sp>
    </p:spTree>
    <p:extLst>
      <p:ext uri="{BB962C8B-B14F-4D97-AF65-F5344CB8AC3E}">
        <p14:creationId xmlns:p14="http://schemas.microsoft.com/office/powerpoint/2010/main" val="3852253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FB06CE-EB22-5348-8A94-4BA72D541370}" type="datetimeFigureOut">
              <a:rPr lang="en-US" smtClean="0"/>
              <a:t>9/14/12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BA664-3674-4648-851B-30AAEC53F994}" type="slidenum">
              <a:rPr lang="en-US" smtClean="0"/>
              <a:t>‹#›</a:t>
            </a:fld>
            <a:endParaRPr lang="en-US"/>
          </a:p>
        </p:txBody>
      </p:sp>
    </p:spTree>
    <p:extLst>
      <p:ext uri="{BB962C8B-B14F-4D97-AF65-F5344CB8AC3E}">
        <p14:creationId xmlns:p14="http://schemas.microsoft.com/office/powerpoint/2010/main" val="394654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FB06CE-EB22-5348-8A94-4BA72D541370}" type="datetimeFigureOut">
              <a:rPr lang="en-US" smtClean="0"/>
              <a:t>9/14/12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BA664-3674-4648-851B-30AAEC53F994}" type="slidenum">
              <a:rPr lang="en-US" smtClean="0"/>
              <a:t>‹#›</a:t>
            </a:fld>
            <a:endParaRPr lang="en-US"/>
          </a:p>
        </p:txBody>
      </p:sp>
    </p:spTree>
    <p:extLst>
      <p:ext uri="{BB962C8B-B14F-4D97-AF65-F5344CB8AC3E}">
        <p14:creationId xmlns:p14="http://schemas.microsoft.com/office/powerpoint/2010/main" val="381095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FB06CE-EB22-5348-8A94-4BA72D541370}" type="datetimeFigureOut">
              <a:rPr lang="en-US" smtClean="0"/>
              <a:t>9/14/12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BA664-3674-4648-851B-30AAEC53F994}" type="slidenum">
              <a:rPr lang="en-US" smtClean="0"/>
              <a:t>‹#›</a:t>
            </a:fld>
            <a:endParaRPr lang="en-US"/>
          </a:p>
        </p:txBody>
      </p:sp>
    </p:spTree>
    <p:extLst>
      <p:ext uri="{BB962C8B-B14F-4D97-AF65-F5344CB8AC3E}">
        <p14:creationId xmlns:p14="http://schemas.microsoft.com/office/powerpoint/2010/main" val="2923991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FB06CE-EB22-5348-8A94-4BA72D541370}" type="datetimeFigureOut">
              <a:rPr lang="en-US" smtClean="0"/>
              <a:t>9/14/12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BA664-3674-4648-851B-30AAEC53F994}" type="slidenum">
              <a:rPr lang="en-US" smtClean="0"/>
              <a:t>‹#›</a:t>
            </a:fld>
            <a:endParaRPr lang="en-US"/>
          </a:p>
        </p:txBody>
      </p:sp>
    </p:spTree>
    <p:extLst>
      <p:ext uri="{BB962C8B-B14F-4D97-AF65-F5344CB8AC3E}">
        <p14:creationId xmlns:p14="http://schemas.microsoft.com/office/powerpoint/2010/main" val="365820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FB06CE-EB22-5348-8A94-4BA72D541370}" type="datetimeFigureOut">
              <a:rPr lang="en-US" smtClean="0"/>
              <a:t>9/14/12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BA664-3674-4648-851B-30AAEC53F994}" type="slidenum">
              <a:rPr lang="en-US" smtClean="0"/>
              <a:t>‹#›</a:t>
            </a:fld>
            <a:endParaRPr lang="en-US"/>
          </a:p>
        </p:txBody>
      </p:sp>
    </p:spTree>
    <p:extLst>
      <p:ext uri="{BB962C8B-B14F-4D97-AF65-F5344CB8AC3E}">
        <p14:creationId xmlns:p14="http://schemas.microsoft.com/office/powerpoint/2010/main" val="245315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FB06CE-EB22-5348-8A94-4BA72D541370}" type="datetimeFigureOut">
              <a:rPr lang="en-US" smtClean="0"/>
              <a:t>9/14/12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BA664-3674-4648-851B-30AAEC53F994}" type="slidenum">
              <a:rPr lang="en-US" smtClean="0"/>
              <a:t>‹#›</a:t>
            </a:fld>
            <a:endParaRPr lang="en-US"/>
          </a:p>
        </p:txBody>
      </p:sp>
    </p:spTree>
    <p:extLst>
      <p:ext uri="{BB962C8B-B14F-4D97-AF65-F5344CB8AC3E}">
        <p14:creationId xmlns:p14="http://schemas.microsoft.com/office/powerpoint/2010/main" val="1859010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FB06CE-EB22-5348-8A94-4BA72D541370}" type="datetimeFigureOut">
              <a:rPr lang="en-US" smtClean="0"/>
              <a:t>9/14/12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BA664-3674-4648-851B-30AAEC53F994}" type="slidenum">
              <a:rPr lang="en-US" smtClean="0"/>
              <a:t>‹#›</a:t>
            </a:fld>
            <a:endParaRPr lang="en-US"/>
          </a:p>
        </p:txBody>
      </p:sp>
    </p:spTree>
    <p:extLst>
      <p:ext uri="{BB962C8B-B14F-4D97-AF65-F5344CB8AC3E}">
        <p14:creationId xmlns:p14="http://schemas.microsoft.com/office/powerpoint/2010/main" val="213099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FB06CE-EB22-5348-8A94-4BA72D541370}" type="datetimeFigureOut">
              <a:rPr lang="en-US" smtClean="0"/>
              <a:t>9/14/12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7BA664-3674-4648-851B-30AAEC53F994}" type="slidenum">
              <a:rPr lang="en-US" smtClean="0"/>
              <a:t>‹#›</a:t>
            </a:fld>
            <a:endParaRPr lang="en-US"/>
          </a:p>
        </p:txBody>
      </p:sp>
    </p:spTree>
    <p:extLst>
      <p:ext uri="{BB962C8B-B14F-4D97-AF65-F5344CB8AC3E}">
        <p14:creationId xmlns:p14="http://schemas.microsoft.com/office/powerpoint/2010/main" val="1252020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FB06CE-EB22-5348-8A94-4BA72D541370}" type="datetimeFigureOut">
              <a:rPr lang="en-US" smtClean="0"/>
              <a:t>9/14/12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7BA664-3674-4648-851B-30AAEC53F994}" type="slidenum">
              <a:rPr lang="en-US" smtClean="0"/>
              <a:t>‹#›</a:t>
            </a:fld>
            <a:endParaRPr lang="en-US"/>
          </a:p>
        </p:txBody>
      </p:sp>
    </p:spTree>
    <p:extLst>
      <p:ext uri="{BB962C8B-B14F-4D97-AF65-F5344CB8AC3E}">
        <p14:creationId xmlns:p14="http://schemas.microsoft.com/office/powerpoint/2010/main" val="1708020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FB06CE-EB22-5348-8A94-4BA72D541370}" type="datetimeFigureOut">
              <a:rPr lang="en-US" smtClean="0"/>
              <a:t>9/14/12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BA664-3674-4648-851B-30AAEC53F994}" type="slidenum">
              <a:rPr lang="en-US" smtClean="0"/>
              <a:t>‹#›</a:t>
            </a:fld>
            <a:endParaRPr lang="en-US"/>
          </a:p>
        </p:txBody>
      </p:sp>
    </p:spTree>
    <p:extLst>
      <p:ext uri="{BB962C8B-B14F-4D97-AF65-F5344CB8AC3E}">
        <p14:creationId xmlns:p14="http://schemas.microsoft.com/office/powerpoint/2010/main" val="2480803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FB06CE-EB22-5348-8A94-4BA72D541370}" type="datetimeFigureOut">
              <a:rPr lang="en-US" smtClean="0"/>
              <a:t>9/14/12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BA664-3674-4648-851B-30AAEC53F994}" type="slidenum">
              <a:rPr lang="en-US" smtClean="0"/>
              <a:t>‹#›</a:t>
            </a:fld>
            <a:endParaRPr lang="en-US"/>
          </a:p>
        </p:txBody>
      </p:sp>
    </p:spTree>
    <p:extLst>
      <p:ext uri="{BB962C8B-B14F-4D97-AF65-F5344CB8AC3E}">
        <p14:creationId xmlns:p14="http://schemas.microsoft.com/office/powerpoint/2010/main" val="1287368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FB06CE-EB22-5348-8A94-4BA72D541370}" type="datetimeFigureOut">
              <a:rPr lang="en-US" smtClean="0"/>
              <a:t>9/14/12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BA664-3674-4648-851B-30AAEC53F994}" type="slidenum">
              <a:rPr lang="en-US" smtClean="0"/>
              <a:t>‹#›</a:t>
            </a:fld>
            <a:endParaRPr lang="en-US"/>
          </a:p>
        </p:txBody>
      </p:sp>
    </p:spTree>
    <p:extLst>
      <p:ext uri="{BB962C8B-B14F-4D97-AF65-F5344CB8AC3E}">
        <p14:creationId xmlns:p14="http://schemas.microsoft.com/office/powerpoint/2010/main" val="2732041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831975"/>
          </a:xfrm>
        </p:spPr>
        <p:txBody>
          <a:bodyPr>
            <a:normAutofit fontScale="90000"/>
          </a:bodyPr>
          <a:lstStyle/>
          <a:p>
            <a:r>
              <a:rPr lang="en-US" dirty="0">
                <a:solidFill>
                  <a:srgbClr val="000090"/>
                </a:solidFill>
              </a:rPr>
              <a:t>Publications Report to</a:t>
            </a:r>
            <a:br>
              <a:rPr lang="en-US" dirty="0">
                <a:solidFill>
                  <a:srgbClr val="000090"/>
                </a:solidFill>
              </a:rPr>
            </a:br>
            <a:r>
              <a:rPr lang="en-US" dirty="0">
                <a:solidFill>
                  <a:srgbClr val="000090"/>
                </a:solidFill>
              </a:rPr>
              <a:t>IEEE </a:t>
            </a:r>
            <a:r>
              <a:rPr lang="en-US" dirty="0" smtClean="0">
                <a:solidFill>
                  <a:srgbClr val="000090"/>
                </a:solidFill>
              </a:rPr>
              <a:t>AESS</a:t>
            </a:r>
            <a:br>
              <a:rPr lang="en-US" dirty="0" smtClean="0">
                <a:solidFill>
                  <a:srgbClr val="000090"/>
                </a:solidFill>
              </a:rPr>
            </a:br>
            <a:r>
              <a:rPr lang="en-US" dirty="0" smtClean="0">
                <a:solidFill>
                  <a:srgbClr val="000090"/>
                </a:solidFill>
              </a:rPr>
              <a:t>Board of Governors </a:t>
            </a:r>
            <a:r>
              <a:rPr lang="en-US" dirty="0">
                <a:solidFill>
                  <a:srgbClr val="000090"/>
                </a:solidFill>
              </a:rPr>
              <a:t>Meeting</a:t>
            </a:r>
            <a:r>
              <a:rPr lang="en-US" dirty="0" smtClean="0">
                <a:solidFill>
                  <a:srgbClr val="000090"/>
                </a:solidFill>
              </a:rPr>
              <a:t>	</a:t>
            </a:r>
            <a:endParaRPr lang="en-US" dirty="0">
              <a:solidFill>
                <a:srgbClr val="000090"/>
              </a:solidFill>
            </a:endParaRPr>
          </a:p>
        </p:txBody>
      </p:sp>
      <p:sp>
        <p:nvSpPr>
          <p:cNvPr id="3" name="Subtitle 2"/>
          <p:cNvSpPr>
            <a:spLocks noGrp="1"/>
          </p:cNvSpPr>
          <p:nvPr>
            <p:ph type="subTitle" idx="1"/>
          </p:nvPr>
        </p:nvSpPr>
        <p:spPr>
          <a:xfrm>
            <a:off x="1371600" y="4356100"/>
            <a:ext cx="6400800" cy="1384300"/>
          </a:xfrm>
        </p:spPr>
        <p:txBody>
          <a:bodyPr>
            <a:normAutofit fontScale="92500" lnSpcReduction="20000"/>
          </a:bodyPr>
          <a:lstStyle/>
          <a:p>
            <a:r>
              <a:rPr lang="en-US" sz="2400" dirty="0" smtClean="0"/>
              <a:t>Peter Willett</a:t>
            </a:r>
          </a:p>
          <a:p>
            <a:r>
              <a:rPr lang="en-US" sz="2400" dirty="0" smtClean="0"/>
              <a:t>VP Publications Overview</a:t>
            </a:r>
            <a:endParaRPr lang="en-US" sz="2400" baseline="30000" dirty="0" smtClean="0"/>
          </a:p>
          <a:p>
            <a:r>
              <a:rPr lang="en-US" sz="2400" dirty="0" smtClean="0"/>
              <a:t>AESS Board of Governors’ Meeting</a:t>
            </a:r>
          </a:p>
          <a:p>
            <a:r>
              <a:rPr lang="en-US" sz="2400" dirty="0" smtClean="0"/>
              <a:t>Anaheim CA, September 2012</a:t>
            </a:r>
            <a:endParaRPr lang="en-US" sz="2400" dirty="0"/>
          </a:p>
        </p:txBody>
      </p:sp>
    </p:spTree>
    <p:extLst>
      <p:ext uri="{BB962C8B-B14F-4D97-AF65-F5344CB8AC3E}">
        <p14:creationId xmlns:p14="http://schemas.microsoft.com/office/powerpoint/2010/main" val="400242231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90"/>
                </a:solidFill>
              </a:rPr>
              <a:t>Other Issues</a:t>
            </a:r>
            <a:endParaRPr lang="en-US" dirty="0">
              <a:solidFill>
                <a:srgbClr val="000090"/>
              </a:solidFill>
            </a:endParaRPr>
          </a:p>
        </p:txBody>
      </p:sp>
      <p:sp>
        <p:nvSpPr>
          <p:cNvPr id="3" name="Content Placeholder 2"/>
          <p:cNvSpPr>
            <a:spLocks noGrp="1"/>
          </p:cNvSpPr>
          <p:nvPr>
            <p:ph idx="1"/>
          </p:nvPr>
        </p:nvSpPr>
        <p:spPr>
          <a:xfrm>
            <a:off x="457200" y="1600200"/>
            <a:ext cx="8229600" cy="5054600"/>
          </a:xfrm>
        </p:spPr>
        <p:txBody>
          <a:bodyPr>
            <a:normAutofit fontScale="70000" lnSpcReduction="20000"/>
          </a:bodyPr>
          <a:lstStyle/>
          <a:p>
            <a:r>
              <a:rPr lang="en-US" dirty="0" smtClean="0">
                <a:solidFill>
                  <a:srgbClr val="800000"/>
                </a:solidFill>
              </a:rPr>
              <a:t>Dave Dobson is retiring</a:t>
            </a:r>
          </a:p>
          <a:p>
            <a:pPr lvl="1"/>
            <a:r>
              <a:rPr lang="en-US" dirty="0" smtClean="0">
                <a:solidFill>
                  <a:srgbClr val="800000"/>
                </a:solidFill>
              </a:rPr>
              <a:t>Will be feted in January.</a:t>
            </a:r>
          </a:p>
          <a:p>
            <a:r>
              <a:rPr lang="en-US" dirty="0" smtClean="0">
                <a:solidFill>
                  <a:srgbClr val="800000"/>
                </a:solidFill>
              </a:rPr>
              <a:t>Publication of CD Transactions issues</a:t>
            </a:r>
          </a:p>
          <a:p>
            <a:pPr lvl="1"/>
            <a:r>
              <a:rPr lang="en-US" dirty="0" smtClean="0">
                <a:solidFill>
                  <a:srgbClr val="800000"/>
                </a:solidFill>
              </a:rPr>
              <a:t>Former “print” customers.</a:t>
            </a:r>
          </a:p>
          <a:p>
            <a:pPr lvl="1"/>
            <a:r>
              <a:rPr lang="en-US" dirty="0" smtClean="0">
                <a:solidFill>
                  <a:srgbClr val="800000"/>
                </a:solidFill>
              </a:rPr>
              <a:t>One CD each for 2011-2012, quarterly after that.</a:t>
            </a:r>
          </a:p>
          <a:p>
            <a:pPr lvl="1"/>
            <a:r>
              <a:rPr lang="en-US" dirty="0" smtClean="0">
                <a:solidFill>
                  <a:srgbClr val="800000"/>
                </a:solidFill>
              </a:rPr>
              <a:t>$750 per issue, IEEE is doing it for us.</a:t>
            </a:r>
          </a:p>
          <a:p>
            <a:r>
              <a:rPr lang="en-US" dirty="0" smtClean="0">
                <a:solidFill>
                  <a:srgbClr val="800000"/>
                </a:solidFill>
              </a:rPr>
              <a:t>Magazine inventory</a:t>
            </a:r>
          </a:p>
          <a:p>
            <a:pPr lvl="1"/>
            <a:r>
              <a:rPr lang="en-US" sz="2900" dirty="0" smtClean="0">
                <a:solidFill>
                  <a:srgbClr val="800000"/>
                </a:solidFill>
              </a:rPr>
              <a:t>Back </a:t>
            </a:r>
            <a:r>
              <a:rPr lang="en-US" sz="2900" dirty="0">
                <a:solidFill>
                  <a:srgbClr val="800000"/>
                </a:solidFill>
              </a:rPr>
              <a:t>issues: 6,795 copies of Systems Mag (see backup</a:t>
            </a:r>
            <a:r>
              <a:rPr lang="en-US" sz="2900" dirty="0" smtClean="0">
                <a:solidFill>
                  <a:srgbClr val="800000"/>
                </a:solidFill>
              </a:rPr>
              <a:t>)</a:t>
            </a:r>
          </a:p>
          <a:p>
            <a:pPr lvl="1"/>
            <a:r>
              <a:rPr lang="en-US" sz="2900" dirty="0" smtClean="0">
                <a:solidFill>
                  <a:srgbClr val="800000"/>
                </a:solidFill>
              </a:rPr>
              <a:t>Deliver </a:t>
            </a:r>
            <a:r>
              <a:rPr lang="en-US" sz="2900" dirty="0">
                <a:solidFill>
                  <a:srgbClr val="800000"/>
                </a:solidFill>
              </a:rPr>
              <a:t>to students/student chapters</a:t>
            </a:r>
            <a:r>
              <a:rPr lang="en-US" sz="2900" dirty="0" smtClean="0">
                <a:solidFill>
                  <a:srgbClr val="800000"/>
                </a:solidFill>
              </a:rPr>
              <a:t>?</a:t>
            </a:r>
          </a:p>
          <a:p>
            <a:pPr lvl="1"/>
            <a:r>
              <a:rPr lang="en-US" sz="2900" dirty="0" smtClean="0">
                <a:solidFill>
                  <a:srgbClr val="800000"/>
                </a:solidFill>
              </a:rPr>
              <a:t>Who </a:t>
            </a:r>
            <a:r>
              <a:rPr lang="en-US" sz="2900" dirty="0">
                <a:solidFill>
                  <a:srgbClr val="800000"/>
                </a:solidFill>
              </a:rPr>
              <a:t>covers mailing/delivery cost?</a:t>
            </a:r>
          </a:p>
          <a:p>
            <a:r>
              <a:rPr lang="en-US" dirty="0" smtClean="0">
                <a:solidFill>
                  <a:srgbClr val="800000"/>
                </a:solidFill>
              </a:rPr>
              <a:t>Special Section on Compressive Sensing for Radar in the Transactions</a:t>
            </a:r>
          </a:p>
          <a:p>
            <a:pPr lvl="1"/>
            <a:r>
              <a:rPr lang="en-US" dirty="0" smtClean="0">
                <a:solidFill>
                  <a:srgbClr val="800000"/>
                </a:solidFill>
              </a:rPr>
              <a:t>First special section for the Transactions since PKW involved</a:t>
            </a:r>
          </a:p>
          <a:p>
            <a:r>
              <a:rPr lang="en-US" dirty="0" smtClean="0">
                <a:solidFill>
                  <a:srgbClr val="800000"/>
                </a:solidFill>
              </a:rPr>
              <a:t>We co-distribute I&amp;M Magazine once per year</a:t>
            </a:r>
          </a:p>
          <a:p>
            <a:pPr lvl="1"/>
            <a:r>
              <a:rPr lang="en-US" dirty="0" smtClean="0">
                <a:solidFill>
                  <a:srgbClr val="800000"/>
                </a:solidFill>
              </a:rPr>
              <a:t>Should we ask them to co-distribute one of ours now?</a:t>
            </a:r>
          </a:p>
          <a:p>
            <a:pPr lvl="1"/>
            <a:endParaRPr lang="en-US" dirty="0">
              <a:solidFill>
                <a:srgbClr val="800000"/>
              </a:solidFill>
            </a:endParaRPr>
          </a:p>
        </p:txBody>
      </p:sp>
    </p:spTree>
    <p:extLst>
      <p:ext uri="{BB962C8B-B14F-4D97-AF65-F5344CB8AC3E}">
        <p14:creationId xmlns:p14="http://schemas.microsoft.com/office/powerpoint/2010/main" val="1748419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67512"/>
          </a:xfrm>
        </p:spPr>
        <p:txBody>
          <a:bodyPr>
            <a:normAutofit fontScale="90000"/>
          </a:bodyPr>
          <a:lstStyle/>
          <a:p>
            <a:r>
              <a:rPr lang="en-US" dirty="0" smtClean="0">
                <a:solidFill>
                  <a:srgbClr val="000090"/>
                </a:solidFill>
              </a:rPr>
              <a:t>Current Hard Copy Inventory</a:t>
            </a:r>
            <a:endParaRPr lang="en-US" dirty="0">
              <a:solidFill>
                <a:srgbClr val="000090"/>
              </a:solidFill>
            </a:endParaRPr>
          </a:p>
        </p:txBody>
      </p:sp>
      <p:sp>
        <p:nvSpPr>
          <p:cNvPr id="4" name="Date Placeholder 3"/>
          <p:cNvSpPr>
            <a:spLocks noGrp="1"/>
          </p:cNvSpPr>
          <p:nvPr>
            <p:ph type="dt" sz="half" idx="10"/>
          </p:nvPr>
        </p:nvSpPr>
        <p:spPr/>
        <p:txBody>
          <a:bodyPr/>
          <a:lstStyle/>
          <a:p>
            <a:r>
              <a:rPr lang="en-US" smtClean="0"/>
              <a:t>9/9/2011</a:t>
            </a:r>
            <a:endParaRPr lang="en-US"/>
          </a:p>
        </p:txBody>
      </p:sp>
      <p:graphicFrame>
        <p:nvGraphicFramePr>
          <p:cNvPr id="6" name="Table 5"/>
          <p:cNvGraphicFramePr>
            <a:graphicFrameLocks noGrp="1"/>
          </p:cNvGraphicFramePr>
          <p:nvPr/>
        </p:nvGraphicFramePr>
        <p:xfrm>
          <a:off x="762000" y="609600"/>
          <a:ext cx="7543800" cy="5817590"/>
        </p:xfrm>
        <a:graphic>
          <a:graphicData uri="http://schemas.openxmlformats.org/drawingml/2006/table">
            <a:tbl>
              <a:tblPr/>
              <a:tblGrid>
                <a:gridCol w="2734241"/>
                <a:gridCol w="1828986"/>
                <a:gridCol w="1798198"/>
                <a:gridCol w="1182375"/>
              </a:tblGrid>
              <a:tr h="110150">
                <a:tc>
                  <a:txBody>
                    <a:bodyPr/>
                    <a:lstStyle/>
                    <a:p>
                      <a:pPr algn="l" fontAlgn="b"/>
                      <a:r>
                        <a:rPr lang="en-US" sz="600" b="1" i="0" u="none" strike="noStrike" dirty="0">
                          <a:latin typeface="Arial"/>
                        </a:rPr>
                        <a:t>SYSTEMS MAGAZINES</a:t>
                      </a:r>
                    </a:p>
                  </a:txBody>
                  <a:tcPr marL="3684" marR="3684" marT="3684" marB="0" anchor="b">
                    <a:lnL>
                      <a:noFill/>
                    </a:lnL>
                    <a:lnR>
                      <a:noFill/>
                    </a:lnR>
                    <a:lnT>
                      <a:noFill/>
                    </a:lnT>
                    <a:lnB>
                      <a:noFill/>
                    </a:lnB>
                  </a:tcPr>
                </a:tc>
                <a:tc>
                  <a:txBody>
                    <a:bodyPr/>
                    <a:lstStyle/>
                    <a:p>
                      <a:pPr algn="l" fontAlgn="b"/>
                      <a:endParaRPr lang="en-US" sz="600" b="1" i="0" u="none" strike="noStrike">
                        <a:latin typeface="Arial"/>
                      </a:endParaRPr>
                    </a:p>
                  </a:txBody>
                  <a:tcPr marL="3684" marR="3684" marT="3684" marB="0" anchor="b">
                    <a:lnL>
                      <a:noFill/>
                    </a:lnL>
                    <a:lnR>
                      <a:noFill/>
                    </a:lnR>
                    <a:lnT>
                      <a:noFill/>
                    </a:lnT>
                    <a:lnB>
                      <a:noFill/>
                    </a:lnB>
                  </a:tcPr>
                </a:tc>
                <a:tc>
                  <a:txBody>
                    <a:bodyPr/>
                    <a:lstStyle/>
                    <a:p>
                      <a:pPr algn="l" fontAlgn="b"/>
                      <a:endParaRPr lang="en-US" sz="600" b="1" i="0" u="none" strike="noStrike">
                        <a:latin typeface="Arial"/>
                      </a:endParaRPr>
                    </a:p>
                  </a:txBody>
                  <a:tcPr marL="3684" marR="3684" marT="3684" marB="0" anchor="b">
                    <a:lnL>
                      <a:noFill/>
                    </a:lnL>
                    <a:lnR>
                      <a:noFill/>
                    </a:lnR>
                    <a:lnT>
                      <a:noFill/>
                    </a:lnT>
                    <a:lnB>
                      <a:noFill/>
                    </a:lnB>
                  </a:tcPr>
                </a:tc>
                <a:tc>
                  <a:txBody>
                    <a:bodyPr/>
                    <a:lstStyle/>
                    <a:p>
                      <a:pPr algn="l" fontAlgn="b"/>
                      <a:endParaRPr lang="en-US" sz="600" b="1" i="0" u="none" strike="noStrike">
                        <a:latin typeface="Arial"/>
                      </a:endParaRPr>
                    </a:p>
                  </a:txBody>
                  <a:tcPr marL="3684" marR="3684" marT="3684" marB="0" anchor="b">
                    <a:lnL>
                      <a:noFill/>
                    </a:lnL>
                    <a:lnR>
                      <a:noFill/>
                    </a:lnR>
                    <a:lnT>
                      <a:noFill/>
                    </a:lnT>
                    <a:lnB>
                      <a:noFill/>
                    </a:lnB>
                  </a:tcPr>
                </a:tc>
              </a:tr>
              <a:tr h="85794">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May-09</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24-5</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49</a:t>
                      </a:r>
                    </a:p>
                  </a:txBody>
                  <a:tcPr marL="3684" marR="3684" marT="3684" marB="0" anchor="b">
                    <a:lnL>
                      <a:noFill/>
                    </a:lnL>
                    <a:lnR>
                      <a:noFill/>
                    </a:lnR>
                    <a:lnT>
                      <a:noFill/>
                    </a:lnT>
                    <a:lnB>
                      <a:noFill/>
                    </a:lnB>
                  </a:tcPr>
                </a:tc>
              </a:tr>
              <a:tr h="85794">
                <a:tc>
                  <a:txBody>
                    <a:bodyPr/>
                    <a:lstStyle/>
                    <a:p>
                      <a:pPr algn="ctr" fontAlgn="b"/>
                      <a:r>
                        <a:rPr lang="en-US" sz="600" b="0" i="0" u="none" strike="noStrike" dirty="0">
                          <a:latin typeface="Arial"/>
                        </a:rPr>
                        <a:t>June-09</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24-6</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192</a:t>
                      </a:r>
                    </a:p>
                  </a:txBody>
                  <a:tcPr marL="3684" marR="3684" marT="3684" marB="0" anchor="b">
                    <a:lnL>
                      <a:noFill/>
                    </a:lnL>
                    <a:lnR>
                      <a:noFill/>
                    </a:lnR>
                    <a:lnT>
                      <a:noFill/>
                    </a:lnT>
                    <a:lnB>
                      <a:noFill/>
                    </a:lnB>
                  </a:tcPr>
                </a:tc>
              </a:tr>
              <a:tr h="85794">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March-10</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25-3</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360</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April-10</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25-4</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314</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May-10</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25-5</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270</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June-10</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25-6</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929</a:t>
                      </a:r>
                    </a:p>
                  </a:txBody>
                  <a:tcPr marL="3684" marR="3684" marT="3684" marB="0" anchor="b">
                    <a:lnL>
                      <a:noFill/>
                    </a:lnL>
                    <a:lnR>
                      <a:noFill/>
                    </a:lnR>
                    <a:lnT>
                      <a:noFill/>
                    </a:lnT>
                    <a:lnB>
                      <a:noFill/>
                    </a:lnB>
                  </a:tcPr>
                </a:tc>
              </a:tr>
              <a:tr h="85794">
                <a:tc>
                  <a:txBody>
                    <a:bodyPr/>
                    <a:lstStyle/>
                    <a:p>
                      <a:pPr algn="ctr" fontAlgn="b"/>
                      <a:r>
                        <a:rPr lang="en-US" sz="600" b="0" i="0" u="none" strike="noStrike" dirty="0">
                          <a:latin typeface="Arial"/>
                        </a:rPr>
                        <a:t>August-10</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25-8</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163</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October-10</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25-10</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153</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December-10</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25-12</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1072</a:t>
                      </a:r>
                    </a:p>
                  </a:txBody>
                  <a:tcPr marL="3684" marR="3684" marT="3684" marB="0" anchor="b">
                    <a:lnL>
                      <a:noFill/>
                    </a:lnL>
                    <a:lnR>
                      <a:noFill/>
                    </a:lnR>
                    <a:lnT>
                      <a:noFill/>
                    </a:lnT>
                    <a:lnB>
                      <a:noFill/>
                    </a:lnB>
                  </a:tcPr>
                </a:tc>
              </a:tr>
              <a:tr h="85794">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January-11</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26-1</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570</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March-11</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26-3</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834</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April-11</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26-4</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132</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July-11</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26-7</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40</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October-11</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26-10</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0</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December-11</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26-12</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568</a:t>
                      </a:r>
                    </a:p>
                  </a:txBody>
                  <a:tcPr marL="3684" marR="3684" marT="3684" marB="0" anchor="b">
                    <a:lnL>
                      <a:noFill/>
                    </a:lnL>
                    <a:lnR>
                      <a:noFill/>
                    </a:lnR>
                    <a:lnT>
                      <a:noFill/>
                    </a:lnT>
                    <a:lnB>
                      <a:noFill/>
                    </a:lnB>
                  </a:tcPr>
                </a:tc>
              </a:tr>
              <a:tr h="85794">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January-12</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27-1</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403</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February-12</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27-2</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746</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March-12</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gridSpan="2">
                  <a:txBody>
                    <a:bodyPr/>
                    <a:lstStyle/>
                    <a:p>
                      <a:pPr algn="l" fontAlgn="b"/>
                      <a:r>
                        <a:rPr lang="en-US" sz="600" b="1" i="0" u="none" strike="noStrike">
                          <a:latin typeface="Arial"/>
                        </a:rPr>
                        <a:t>TRANSACTIONS - paper copies</a:t>
                      </a:r>
                    </a:p>
                  </a:txBody>
                  <a:tcPr marL="3684" marR="3684" marT="3684" marB="0" anchor="b">
                    <a:lnL>
                      <a:noFill/>
                    </a:lnL>
                    <a:lnR>
                      <a:noFill/>
                    </a:lnR>
                    <a:lnT>
                      <a:noFill/>
                    </a:lnT>
                    <a:lnB>
                      <a:noFill/>
                    </a:lnB>
                  </a:tcPr>
                </a:tc>
                <a:tc hMerge="1">
                  <a:txBody>
                    <a:bodyPr/>
                    <a:lstStyle/>
                    <a:p>
                      <a:endParaRPr lang="en-US"/>
                    </a:p>
                  </a:txBody>
                  <a:tcPr/>
                </a:tc>
                <a:tc>
                  <a:txBody>
                    <a:bodyPr/>
                    <a:lstStyle/>
                    <a:p>
                      <a:pPr algn="ctr" fontAlgn="b"/>
                      <a:endParaRPr lang="en-US" sz="600" b="1"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1" i="0" u="none" strike="noStrike">
                        <a:latin typeface="Arial"/>
                      </a:endParaRPr>
                    </a:p>
                  </a:txBody>
                  <a:tcPr marL="3684" marR="3684" marT="3684" marB="0" anchor="b">
                    <a:lnL>
                      <a:noFill/>
                    </a:lnL>
                    <a:lnR>
                      <a:noFill/>
                    </a:lnR>
                    <a:lnT>
                      <a:noFill/>
                    </a:lnT>
                    <a:lnB>
                      <a:noFill/>
                    </a:lnB>
                  </a:tcPr>
                </a:tc>
              </a:tr>
              <a:tr h="85794">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January-09</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45-01</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0</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April-09</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45-02</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0</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July-09</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45-03</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0</a:t>
                      </a:r>
                    </a:p>
                  </a:txBody>
                  <a:tcPr marL="3684" marR="3684" marT="3684" marB="0" anchor="b">
                    <a:lnL>
                      <a:noFill/>
                    </a:lnL>
                    <a:lnR>
                      <a:noFill/>
                    </a:lnR>
                    <a:lnT>
                      <a:noFill/>
                    </a:lnT>
                    <a:lnB>
                      <a:noFill/>
                    </a:lnB>
                  </a:tcPr>
                </a:tc>
              </a:tr>
              <a:tr h="85794">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January-10</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46-01</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0</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April-10</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46-02</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0</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July-10</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46-03</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0</a:t>
                      </a:r>
                    </a:p>
                  </a:txBody>
                  <a:tcPr marL="3684" marR="3684" marT="3684" marB="0" anchor="b">
                    <a:lnL>
                      <a:noFill/>
                    </a:lnL>
                    <a:lnR>
                      <a:noFill/>
                    </a:lnR>
                    <a:lnT>
                      <a:noFill/>
                    </a:lnT>
                    <a:lnB>
                      <a:noFill/>
                    </a:lnB>
                  </a:tcPr>
                </a:tc>
              </a:tr>
              <a:tr h="85794">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a:txBody>
                    <a:bodyPr/>
                    <a:lstStyle/>
                    <a:p>
                      <a:pPr algn="l" fontAlgn="b"/>
                      <a:r>
                        <a:rPr lang="en-US" sz="600" b="1" i="0" u="none" strike="noStrike">
                          <a:latin typeface="Arial"/>
                        </a:rPr>
                        <a:t>TUTORIALS</a:t>
                      </a:r>
                    </a:p>
                  </a:txBody>
                  <a:tcPr marL="3684" marR="3684" marT="3684" marB="0" anchor="b">
                    <a:lnL>
                      <a:noFill/>
                    </a:lnL>
                    <a:lnR>
                      <a:noFill/>
                    </a:lnR>
                    <a:lnT>
                      <a:noFill/>
                    </a:lnT>
                    <a:lnB>
                      <a:noFill/>
                    </a:lnB>
                  </a:tcPr>
                </a:tc>
                <a:tc>
                  <a:txBody>
                    <a:bodyPr/>
                    <a:lstStyle/>
                    <a:p>
                      <a:pPr algn="l" fontAlgn="b"/>
                      <a:endParaRPr lang="en-US" sz="600" b="1" i="0" u="none" strike="noStrike">
                        <a:latin typeface="Arial"/>
                      </a:endParaRPr>
                    </a:p>
                  </a:txBody>
                  <a:tcPr marL="3684" marR="3684" marT="3684" marB="0" anchor="b">
                    <a:lnL>
                      <a:noFill/>
                    </a:lnL>
                    <a:lnR>
                      <a:noFill/>
                    </a:lnR>
                    <a:lnT>
                      <a:noFill/>
                    </a:lnT>
                    <a:lnB>
                      <a:noFill/>
                    </a:lnB>
                  </a:tcPr>
                </a:tc>
                <a:tc>
                  <a:txBody>
                    <a:bodyPr/>
                    <a:lstStyle/>
                    <a:p>
                      <a:pPr algn="l" fontAlgn="b"/>
                      <a:endParaRPr lang="en-US" sz="600" b="1" i="0" u="none" strike="noStrike">
                        <a:latin typeface="Arial"/>
                      </a:endParaRPr>
                    </a:p>
                  </a:txBody>
                  <a:tcPr marL="3684" marR="3684" marT="3684" marB="0" anchor="b">
                    <a:lnL>
                      <a:noFill/>
                    </a:lnL>
                    <a:lnR>
                      <a:noFill/>
                    </a:lnR>
                    <a:lnT>
                      <a:noFill/>
                    </a:lnT>
                    <a:lnB>
                      <a:noFill/>
                    </a:lnB>
                  </a:tcPr>
                </a:tc>
                <a:tc>
                  <a:txBody>
                    <a:bodyPr/>
                    <a:lstStyle/>
                    <a:p>
                      <a:pPr algn="l" fontAlgn="b"/>
                      <a:endParaRPr lang="en-US" sz="600" b="1" i="0" u="none" strike="noStrike">
                        <a:latin typeface="Arial"/>
                      </a:endParaRPr>
                    </a:p>
                  </a:txBody>
                  <a:tcPr marL="3684" marR="3684" marT="3684" marB="0" anchor="b">
                    <a:lnL>
                      <a:noFill/>
                    </a:lnL>
                    <a:lnR>
                      <a:noFill/>
                    </a:lnR>
                    <a:lnT>
                      <a:noFill/>
                    </a:lnT>
                    <a:lnB>
                      <a:noFill/>
                    </a:lnB>
                  </a:tcPr>
                </a:tc>
              </a:tr>
              <a:tr h="85794">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Number I</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Jan 04</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19-01</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740</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Number II</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Aug 05</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20-8</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2688</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Number III</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June 06</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21-6</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1790</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Number IV</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September 07</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22-9</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2598</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Number V </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July 10</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25-7</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0</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Number V part 2</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July 10</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25-7</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507</a:t>
                      </a:r>
                    </a:p>
                  </a:txBody>
                  <a:tcPr marL="3684" marR="3684" marT="3684" marB="0" anchor="b">
                    <a:lnL>
                      <a:noFill/>
                    </a:lnL>
                    <a:lnR>
                      <a:noFill/>
                    </a:lnR>
                    <a:lnT>
                      <a:noFill/>
                    </a:lnT>
                    <a:lnB>
                      <a:noFill/>
                    </a:lnB>
                  </a:tcPr>
                </a:tc>
              </a:tr>
              <a:tr h="85794">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gridSpan="2">
                  <a:txBody>
                    <a:bodyPr/>
                    <a:lstStyle/>
                    <a:p>
                      <a:pPr algn="l" fontAlgn="b"/>
                      <a:r>
                        <a:rPr lang="en-US" sz="600" b="1" i="0" u="none" strike="noStrike">
                          <a:latin typeface="Arial"/>
                        </a:rPr>
                        <a:t>SPECIAL SECTIONS OF SYSTEMS</a:t>
                      </a:r>
                    </a:p>
                  </a:txBody>
                  <a:tcPr marL="3684" marR="3684" marT="3684" marB="0" anchor="b">
                    <a:lnL>
                      <a:noFill/>
                    </a:lnL>
                    <a:lnR>
                      <a:noFill/>
                    </a:lnR>
                    <a:lnT>
                      <a:noFill/>
                    </a:lnT>
                    <a:lnB>
                      <a:noFill/>
                    </a:lnB>
                  </a:tcPr>
                </a:tc>
                <a:tc hMerge="1">
                  <a:txBody>
                    <a:bodyPr/>
                    <a:lstStyle/>
                    <a:p>
                      <a:endParaRPr lang="en-US"/>
                    </a:p>
                  </a:txBody>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Space Education</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July 06</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21-7</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232</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Radar pt 1&amp;2</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Aug 06</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21-8</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816</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NASA</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Oct 08</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23-10</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1609</a:t>
                      </a: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Junior Engineering</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2010</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1342</a:t>
                      </a:r>
                    </a:p>
                  </a:txBody>
                  <a:tcPr marL="3684" marR="3684" marT="3684" marB="0" anchor="b">
                    <a:lnL>
                      <a:noFill/>
                    </a:lnL>
                    <a:lnR>
                      <a:noFill/>
                    </a:lnR>
                    <a:lnT>
                      <a:noFill/>
                    </a:lnT>
                    <a:lnB>
                      <a:noFill/>
                    </a:lnB>
                  </a:tcPr>
                </a:tc>
              </a:tr>
              <a:tr h="85794">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a:txBody>
                    <a:bodyPr/>
                    <a:lstStyle/>
                    <a:p>
                      <a:pPr algn="ctr" fontAlgn="b"/>
                      <a:r>
                        <a:rPr lang="en-US" sz="600" b="1" i="0" u="none" strike="noStrike">
                          <a:latin typeface="Arial"/>
                        </a:rPr>
                        <a:t>OTHER ITEMS</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r>
              <a:tr h="85794">
                <a:tc>
                  <a:txBody>
                    <a:bodyPr/>
                    <a:lstStyle/>
                    <a:p>
                      <a:pPr algn="ctr" fontAlgn="b"/>
                      <a:r>
                        <a:rPr lang="en-US" sz="600" b="0" i="0" u="none" strike="noStrike">
                          <a:latin typeface="Arial"/>
                        </a:rPr>
                        <a:t>Promotional flyer</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2008</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packs of 50</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47 pks</a:t>
                      </a:r>
                    </a:p>
                  </a:txBody>
                  <a:tcPr marL="3684" marR="3684" marT="3684" marB="0" anchor="b">
                    <a:lnL>
                      <a:noFill/>
                    </a:lnL>
                    <a:lnR>
                      <a:noFill/>
                    </a:lnR>
                    <a:lnT>
                      <a:noFill/>
                    </a:lnT>
                    <a:lnB>
                      <a:noFill/>
                    </a:lnB>
                  </a:tcPr>
                </a:tc>
              </a:tr>
              <a:tr h="85794">
                <a:tc>
                  <a:txBody>
                    <a:bodyPr/>
                    <a:lstStyle/>
                    <a:p>
                      <a:pPr algn="ctr" fontAlgn="b"/>
                      <a:r>
                        <a:rPr lang="en-US" sz="600" b="0" i="0" u="none" strike="noStrike" dirty="0">
                          <a:latin typeface="Arial"/>
                        </a:rPr>
                        <a:t>Conference brochures</a:t>
                      </a:r>
                    </a:p>
                  </a:txBody>
                  <a:tcPr marL="3684" marR="3684" marT="3684" marB="0" anchor="b">
                    <a:lnL>
                      <a:noFill/>
                    </a:lnL>
                    <a:lnR>
                      <a:noFill/>
                    </a:lnR>
                    <a:lnT>
                      <a:noFill/>
                    </a:lnT>
                    <a:lnB>
                      <a:noFill/>
                    </a:lnB>
                  </a:tcPr>
                </a:tc>
                <a:tc>
                  <a:txBody>
                    <a:bodyPr/>
                    <a:lstStyle/>
                    <a:p>
                      <a:pPr algn="ctr" fontAlgn="b"/>
                      <a:r>
                        <a:rPr lang="en-US" sz="600" b="0" i="0" u="none" strike="noStrike">
                          <a:latin typeface="Arial"/>
                        </a:rPr>
                        <a:t>2012</a:t>
                      </a: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r>
                        <a:rPr lang="en-US" sz="600" b="0" i="0" u="none" strike="noStrike">
                          <a:latin typeface="Arial"/>
                        </a:rPr>
                        <a:t>3344</a:t>
                      </a:r>
                    </a:p>
                  </a:txBody>
                  <a:tcPr marL="3684" marR="3684" marT="3684" marB="0" anchor="b">
                    <a:lnL>
                      <a:noFill/>
                    </a:lnL>
                    <a:lnR>
                      <a:noFill/>
                    </a:lnR>
                    <a:lnT>
                      <a:noFill/>
                    </a:lnT>
                    <a:lnB>
                      <a:noFill/>
                    </a:lnB>
                  </a:tcPr>
                </a:tc>
              </a:tr>
              <a:tr h="85794">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dirty="0">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a:latin typeface="Arial"/>
                      </a:endParaRPr>
                    </a:p>
                  </a:txBody>
                  <a:tcPr marL="3684" marR="3684" marT="3684" marB="0" anchor="b">
                    <a:lnL>
                      <a:noFill/>
                    </a:lnL>
                    <a:lnR>
                      <a:noFill/>
                    </a:lnR>
                    <a:lnT>
                      <a:noFill/>
                    </a:lnT>
                    <a:lnB>
                      <a:noFill/>
                    </a:lnB>
                  </a:tcPr>
                </a:tc>
                <a:tc>
                  <a:txBody>
                    <a:bodyPr/>
                    <a:lstStyle/>
                    <a:p>
                      <a:pPr algn="ctr" fontAlgn="b"/>
                      <a:endParaRPr lang="en-US" sz="600" b="0" i="0" u="none" strike="noStrike" dirty="0">
                        <a:latin typeface="Arial"/>
                      </a:endParaRPr>
                    </a:p>
                  </a:txBody>
                  <a:tcPr marL="3684" marR="3684" marT="3684" marB="0" anchor="b">
                    <a:lnL>
                      <a:noFill/>
                    </a:lnL>
                    <a:lnR>
                      <a:noFill/>
                    </a:lnR>
                    <a:lnT>
                      <a:noFill/>
                    </a:lnT>
                    <a:lnB>
                      <a:noFill/>
                    </a:lnB>
                  </a:tcPr>
                </a:tc>
              </a:tr>
            </a:tbl>
          </a:graphicData>
        </a:graphic>
      </p:graphicFrame>
      <p:sp>
        <p:nvSpPr>
          <p:cNvPr id="7" name="Footer Placeholder 6"/>
          <p:cNvSpPr>
            <a:spLocks noGrp="1"/>
          </p:cNvSpPr>
          <p:nvPr>
            <p:ph type="ftr" sz="quarter" idx="1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90"/>
                </a:solidFill>
              </a:rPr>
              <a:t>Overview</a:t>
            </a:r>
            <a:endParaRPr lang="en-US" dirty="0">
              <a:solidFill>
                <a:srgbClr val="000090"/>
              </a:solidFill>
            </a:endParaRPr>
          </a:p>
        </p:txBody>
      </p:sp>
      <p:sp>
        <p:nvSpPr>
          <p:cNvPr id="3" name="Content Placeholder 2"/>
          <p:cNvSpPr>
            <a:spLocks noGrp="1"/>
          </p:cNvSpPr>
          <p:nvPr>
            <p:ph idx="1"/>
          </p:nvPr>
        </p:nvSpPr>
        <p:spPr/>
        <p:txBody>
          <a:bodyPr/>
          <a:lstStyle/>
          <a:p>
            <a:r>
              <a:rPr lang="en-US" dirty="0" smtClean="0">
                <a:solidFill>
                  <a:srgbClr val="800000"/>
                </a:solidFill>
              </a:rPr>
              <a:t>Magazine Transition</a:t>
            </a:r>
          </a:p>
          <a:p>
            <a:pPr lvl="1"/>
            <a:r>
              <a:rPr lang="en-US" dirty="0" smtClean="0">
                <a:solidFill>
                  <a:srgbClr val="800000"/>
                </a:solidFill>
              </a:rPr>
              <a:t>New vendor</a:t>
            </a:r>
          </a:p>
          <a:p>
            <a:pPr lvl="1"/>
            <a:r>
              <a:rPr lang="en-US" dirty="0" smtClean="0">
                <a:solidFill>
                  <a:srgbClr val="800000"/>
                </a:solidFill>
              </a:rPr>
              <a:t>Bidding process</a:t>
            </a:r>
          </a:p>
          <a:p>
            <a:r>
              <a:rPr lang="en-US" dirty="0" smtClean="0">
                <a:solidFill>
                  <a:srgbClr val="800000"/>
                </a:solidFill>
              </a:rPr>
              <a:t>Other Issues</a:t>
            </a:r>
          </a:p>
          <a:p>
            <a:pPr lvl="1"/>
            <a:r>
              <a:rPr lang="en-US" dirty="0" smtClean="0">
                <a:solidFill>
                  <a:srgbClr val="800000"/>
                </a:solidFill>
              </a:rPr>
              <a:t>Open Access (OA)</a:t>
            </a:r>
          </a:p>
          <a:p>
            <a:pPr lvl="1"/>
            <a:r>
              <a:rPr lang="en-US" dirty="0" smtClean="0">
                <a:solidFill>
                  <a:srgbClr val="800000"/>
                </a:solidFill>
              </a:rPr>
              <a:t>Archived hard copies</a:t>
            </a:r>
          </a:p>
          <a:p>
            <a:pPr lvl="1"/>
            <a:r>
              <a:rPr lang="en-US" dirty="0" smtClean="0">
                <a:solidFill>
                  <a:srgbClr val="800000"/>
                </a:solidFill>
              </a:rPr>
              <a:t>CD distribution</a:t>
            </a:r>
          </a:p>
          <a:p>
            <a:pPr lvl="1"/>
            <a:r>
              <a:rPr lang="en-US" dirty="0" smtClean="0">
                <a:solidFill>
                  <a:srgbClr val="800000"/>
                </a:solidFill>
              </a:rPr>
              <a:t>Co-distribution with I&amp;M Magazine</a:t>
            </a:r>
          </a:p>
          <a:p>
            <a:pPr lvl="1"/>
            <a:endParaRPr lang="en-US" dirty="0">
              <a:solidFill>
                <a:srgbClr val="800000"/>
              </a:solidFill>
            </a:endParaRPr>
          </a:p>
        </p:txBody>
      </p:sp>
    </p:spTree>
    <p:extLst>
      <p:ext uri="{BB962C8B-B14F-4D97-AF65-F5344CB8AC3E}">
        <p14:creationId xmlns:p14="http://schemas.microsoft.com/office/powerpoint/2010/main" val="2643581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90"/>
                </a:solidFill>
              </a:rPr>
              <a:t>Present Vendors</a:t>
            </a:r>
            <a:endParaRPr lang="en-US" dirty="0">
              <a:solidFill>
                <a:srgbClr val="00009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583161756"/>
              </p:ext>
            </p:extLst>
          </p:nvPr>
        </p:nvGraphicFramePr>
        <p:xfrm>
          <a:off x="457200" y="2390140"/>
          <a:ext cx="8064090" cy="2219960"/>
        </p:xfrm>
        <a:graphic>
          <a:graphicData uri="http://schemas.openxmlformats.org/drawingml/2006/table">
            <a:tbl>
              <a:tblPr firstRow="1" bandRow="1">
                <a:effectLst>
                  <a:innerShdw blurRad="63500" dist="50800" dir="13500000">
                    <a:srgbClr val="000000">
                      <a:alpha val="50000"/>
                    </a:srgbClr>
                  </a:innerShdw>
                </a:effectLst>
                <a:tableStyleId>{5C22544A-7EE6-4342-B048-85BDC9FD1C3A}</a:tableStyleId>
              </a:tblPr>
              <a:tblGrid>
                <a:gridCol w="1612818"/>
                <a:gridCol w="2198821"/>
                <a:gridCol w="1499419"/>
                <a:gridCol w="1392903"/>
                <a:gridCol w="1360129"/>
              </a:tblGrid>
              <a:tr h="370840">
                <a:tc>
                  <a:txBody>
                    <a:bodyPr/>
                    <a:lstStyle/>
                    <a:p>
                      <a:endParaRPr lang="en-US" dirty="0"/>
                    </a:p>
                  </a:txBody>
                  <a:tcPr>
                    <a:cell3D prstMaterial="dkEdge">
                      <a:bevel prst="convex"/>
                      <a:lightRig rig="flood" dir="t"/>
                    </a:cell3D>
                  </a:tcPr>
                </a:tc>
                <a:tc>
                  <a:txBody>
                    <a:bodyPr/>
                    <a:lstStyle/>
                    <a:p>
                      <a:r>
                        <a:rPr lang="en-US" dirty="0" smtClean="0"/>
                        <a:t>Vendor</a:t>
                      </a:r>
                      <a:endParaRPr lang="en-US" dirty="0"/>
                    </a:p>
                  </a:txBody>
                  <a:tcPr>
                    <a:cell3D prstMaterial="dkEdge">
                      <a:bevel/>
                      <a:lightRig rig="flood" dir="t"/>
                    </a:cell3D>
                  </a:tcPr>
                </a:tc>
                <a:tc>
                  <a:txBody>
                    <a:bodyPr/>
                    <a:lstStyle/>
                    <a:p>
                      <a:r>
                        <a:rPr lang="en-US" dirty="0" smtClean="0"/>
                        <a:t>$ Per Year </a:t>
                      </a:r>
                      <a:endParaRPr lang="en-US" dirty="0"/>
                    </a:p>
                  </a:txBody>
                  <a:tcPr>
                    <a:cell3D prstMaterial="dkEdge">
                      <a:bevel/>
                      <a:lightRig rig="flood" dir="t"/>
                    </a:cell3D>
                  </a:tcPr>
                </a:tc>
                <a:tc>
                  <a:txBody>
                    <a:bodyPr/>
                    <a:lstStyle/>
                    <a:p>
                      <a:r>
                        <a:rPr lang="en-US" dirty="0" smtClean="0"/>
                        <a:t>$ Per Issue</a:t>
                      </a:r>
                      <a:endParaRPr lang="en-US" dirty="0"/>
                    </a:p>
                  </a:txBody>
                  <a:tcPr>
                    <a:cell3D prstMaterial="dkEdge">
                      <a:bevel/>
                      <a:lightRig rig="flood" dir="t"/>
                    </a:cell3D>
                  </a:tcPr>
                </a:tc>
                <a:tc>
                  <a:txBody>
                    <a:bodyPr/>
                    <a:lstStyle/>
                    <a:p>
                      <a:r>
                        <a:rPr lang="en-US" dirty="0" smtClean="0"/>
                        <a:t>$ Per Page</a:t>
                      </a:r>
                      <a:endParaRPr lang="en-US" dirty="0"/>
                    </a:p>
                  </a:txBody>
                  <a:tcPr>
                    <a:cell3D prstMaterial="dkEdge">
                      <a:bevel/>
                      <a:lightRig rig="flood" dir="t"/>
                    </a:cell3D>
                  </a:tcPr>
                </a:tc>
              </a:tr>
              <a:tr h="370840">
                <a:tc>
                  <a:txBody>
                    <a:bodyPr/>
                    <a:lstStyle/>
                    <a:p>
                      <a:r>
                        <a:rPr lang="en-US" dirty="0" smtClean="0"/>
                        <a:t>Web Hosting</a:t>
                      </a:r>
                      <a:endParaRPr lang="en-US" dirty="0"/>
                    </a:p>
                  </a:txBody>
                  <a:tcPr>
                    <a:cell3D prstMaterial="dkEdge">
                      <a:bevel/>
                      <a:lightRig rig="flood" dir="t"/>
                    </a:cell3D>
                  </a:tcPr>
                </a:tc>
                <a:tc>
                  <a:txBody>
                    <a:bodyPr/>
                    <a:lstStyle/>
                    <a:p>
                      <a:r>
                        <a:rPr lang="en-US" dirty="0" smtClean="0"/>
                        <a:t>PCS</a:t>
                      </a:r>
                      <a:r>
                        <a:rPr lang="en-US" baseline="0" dirty="0" smtClean="0"/>
                        <a:t> (</a:t>
                      </a:r>
                      <a:r>
                        <a:rPr lang="en-US" dirty="0" smtClean="0"/>
                        <a:t>EJournal Press)</a:t>
                      </a:r>
                      <a:endParaRPr lang="en-US" dirty="0"/>
                    </a:p>
                  </a:txBody>
                  <a:tcPr>
                    <a:cell3D prstMaterial="dkEdge">
                      <a:bevel/>
                      <a:lightRig rig="flood" dir="t"/>
                    </a:cell3D>
                  </a:tcPr>
                </a:tc>
                <a:tc>
                  <a:txBody>
                    <a:bodyPr/>
                    <a:lstStyle/>
                    <a:p>
                      <a:pPr algn="r"/>
                      <a:r>
                        <a:rPr lang="en-US" dirty="0" smtClean="0"/>
                        <a:t>7500</a:t>
                      </a:r>
                      <a:endParaRPr lang="en-US" dirty="0"/>
                    </a:p>
                  </a:txBody>
                  <a:tcPr>
                    <a:cell3D prstMaterial="dkEdge">
                      <a:bevel/>
                      <a:lightRig rig="flood" dir="t"/>
                    </a:cell3D>
                  </a:tcPr>
                </a:tc>
                <a:tc>
                  <a:txBody>
                    <a:bodyPr/>
                    <a:lstStyle/>
                    <a:p>
                      <a:pPr algn="r"/>
                      <a:r>
                        <a:rPr lang="en-US" dirty="0" smtClean="0"/>
                        <a:t>625</a:t>
                      </a:r>
                      <a:endParaRPr lang="en-US" dirty="0"/>
                    </a:p>
                  </a:txBody>
                  <a:tcPr>
                    <a:cell3D prstMaterial="dkEdge">
                      <a:bevel/>
                      <a:lightRig rig="flood" dir="t"/>
                    </a:cell3D>
                  </a:tcPr>
                </a:tc>
                <a:tc>
                  <a:txBody>
                    <a:bodyPr/>
                    <a:lstStyle/>
                    <a:p>
                      <a:pPr algn="r"/>
                      <a:r>
                        <a:rPr lang="en-US" dirty="0" smtClean="0"/>
                        <a:t>12</a:t>
                      </a:r>
                      <a:endParaRPr lang="en-US" dirty="0"/>
                    </a:p>
                  </a:txBody>
                  <a:tcPr>
                    <a:cell3D prstMaterial="dkEdge">
                      <a:bevel/>
                      <a:lightRig rig="flood" dir="t"/>
                    </a:cell3D>
                  </a:tcPr>
                </a:tc>
              </a:tr>
              <a:tr h="370840">
                <a:tc>
                  <a:txBody>
                    <a:bodyPr/>
                    <a:lstStyle/>
                    <a:p>
                      <a:r>
                        <a:rPr lang="en-US" dirty="0" smtClean="0"/>
                        <a:t>Composition</a:t>
                      </a:r>
                      <a:endParaRPr lang="en-US" dirty="0"/>
                    </a:p>
                  </a:txBody>
                  <a:tcPr>
                    <a:cell3D prstMaterial="dkEdge">
                      <a:bevel/>
                      <a:lightRig rig="flood" dir="t"/>
                    </a:cell3D>
                  </a:tcPr>
                </a:tc>
                <a:tc>
                  <a:txBody>
                    <a:bodyPr/>
                    <a:lstStyle/>
                    <a:p>
                      <a:r>
                        <a:rPr lang="en-US" dirty="0" smtClean="0"/>
                        <a:t>Prototype</a:t>
                      </a:r>
                      <a:endParaRPr lang="en-US" dirty="0"/>
                    </a:p>
                  </a:txBody>
                  <a:tcPr>
                    <a:cell3D prstMaterial="dkEdge">
                      <a:bevel/>
                      <a:lightRig rig="flood" dir="t"/>
                    </a:cell3D>
                  </a:tcPr>
                </a:tc>
                <a:tc>
                  <a:txBody>
                    <a:bodyPr/>
                    <a:lstStyle/>
                    <a:p>
                      <a:pPr algn="r"/>
                      <a:r>
                        <a:rPr lang="en-US" dirty="0" smtClean="0"/>
                        <a:t>150000</a:t>
                      </a:r>
                      <a:endParaRPr lang="en-US" dirty="0"/>
                    </a:p>
                  </a:txBody>
                  <a:tcPr>
                    <a:cell3D prstMaterial="dkEdge">
                      <a:bevel/>
                      <a:lightRig rig="flood" dir="t"/>
                    </a:cell3D>
                  </a:tcPr>
                </a:tc>
                <a:tc>
                  <a:txBody>
                    <a:bodyPr/>
                    <a:lstStyle/>
                    <a:p>
                      <a:pPr algn="r"/>
                      <a:r>
                        <a:rPr lang="en-US" dirty="0" smtClean="0"/>
                        <a:t>12500</a:t>
                      </a:r>
                      <a:endParaRPr lang="en-US" dirty="0"/>
                    </a:p>
                  </a:txBody>
                  <a:tcPr>
                    <a:cell3D prstMaterial="dkEdge">
                      <a:bevel/>
                      <a:lightRig rig="flood" dir="t"/>
                    </a:cell3D>
                  </a:tcPr>
                </a:tc>
                <a:tc>
                  <a:txBody>
                    <a:bodyPr/>
                    <a:lstStyle/>
                    <a:p>
                      <a:pPr algn="r"/>
                      <a:r>
                        <a:rPr lang="en-US" dirty="0" smtClean="0"/>
                        <a:t>240</a:t>
                      </a:r>
                      <a:endParaRPr lang="en-US" dirty="0"/>
                    </a:p>
                  </a:txBody>
                  <a:tcPr>
                    <a:cell3D prstMaterial="dkEdge">
                      <a:bevel/>
                      <a:lightRig rig="flood" dir="t"/>
                    </a:cell3D>
                  </a:tcPr>
                </a:tc>
              </a:tr>
              <a:tr h="370840">
                <a:tc>
                  <a:txBody>
                    <a:bodyPr/>
                    <a:lstStyle/>
                    <a:p>
                      <a:r>
                        <a:rPr lang="en-US" dirty="0" smtClean="0"/>
                        <a:t>Manufacture</a:t>
                      </a:r>
                      <a:endParaRPr lang="en-US" dirty="0"/>
                    </a:p>
                  </a:txBody>
                  <a:tcPr>
                    <a:cell3D prstMaterial="dkEdge">
                      <a:bevel/>
                      <a:lightRig rig="flood" dir="t"/>
                    </a:cell3D>
                  </a:tcPr>
                </a:tc>
                <a:tc>
                  <a:txBody>
                    <a:bodyPr/>
                    <a:lstStyle/>
                    <a:p>
                      <a:r>
                        <a:rPr lang="en-US" dirty="0" smtClean="0"/>
                        <a:t>Victor Graphics</a:t>
                      </a:r>
                      <a:endParaRPr lang="en-US" dirty="0"/>
                    </a:p>
                  </a:txBody>
                  <a:tcPr>
                    <a:cell3D prstMaterial="dkEdge">
                      <a:bevel/>
                      <a:lightRig rig="flood" dir="t"/>
                    </a:cell3D>
                  </a:tcPr>
                </a:tc>
                <a:tc>
                  <a:txBody>
                    <a:bodyPr/>
                    <a:lstStyle/>
                    <a:p>
                      <a:pPr algn="r"/>
                      <a:r>
                        <a:rPr lang="en-US" dirty="0" smtClean="0"/>
                        <a:t>109000</a:t>
                      </a:r>
                      <a:endParaRPr lang="en-US" dirty="0"/>
                    </a:p>
                  </a:txBody>
                  <a:tcPr>
                    <a:cell3D prstMaterial="dkEdge">
                      <a:bevel/>
                      <a:lightRig rig="flood" dir="t"/>
                    </a:cell3D>
                  </a:tcPr>
                </a:tc>
                <a:tc>
                  <a:txBody>
                    <a:bodyPr/>
                    <a:lstStyle/>
                    <a:p>
                      <a:pPr algn="r"/>
                      <a:r>
                        <a:rPr lang="en-US" dirty="0" smtClean="0"/>
                        <a:t>9083</a:t>
                      </a:r>
                      <a:endParaRPr lang="en-US" dirty="0"/>
                    </a:p>
                  </a:txBody>
                  <a:tcPr>
                    <a:cell3D prstMaterial="dkEdge">
                      <a:bevel/>
                      <a:lightRig rig="flood" dir="t"/>
                    </a:cell3D>
                  </a:tcPr>
                </a:tc>
                <a:tc>
                  <a:txBody>
                    <a:bodyPr/>
                    <a:lstStyle/>
                    <a:p>
                      <a:pPr algn="r"/>
                      <a:r>
                        <a:rPr lang="en-US" dirty="0" smtClean="0"/>
                        <a:t>174</a:t>
                      </a:r>
                      <a:endParaRPr lang="en-US" dirty="0"/>
                    </a:p>
                  </a:txBody>
                  <a:tcPr>
                    <a:cell3D prstMaterial="dkEdge">
                      <a:bevel/>
                      <a:lightRig rig="flood" dir="t"/>
                    </a:cell3D>
                  </a:tcPr>
                </a:tc>
              </a:tr>
              <a:tr h="370840">
                <a:tc>
                  <a:txBody>
                    <a:bodyPr/>
                    <a:lstStyle/>
                    <a:p>
                      <a:r>
                        <a:rPr lang="en-US" dirty="0" smtClean="0"/>
                        <a:t>Mailing </a:t>
                      </a:r>
                      <a:endParaRPr lang="en-US" dirty="0"/>
                    </a:p>
                  </a:txBody>
                  <a:tcPr>
                    <a:cell3D prstMaterial="dkEdge">
                      <a:bevel/>
                      <a:lightRig rig="flood" dir="t"/>
                    </a:cell3D>
                  </a:tcPr>
                </a:tc>
                <a:tc>
                  <a:txBody>
                    <a:bodyPr/>
                    <a:lstStyle/>
                    <a:p>
                      <a:r>
                        <a:rPr lang="en-US" dirty="0" smtClean="0"/>
                        <a:t>APC &amp; CAC-DMS</a:t>
                      </a:r>
                      <a:endParaRPr lang="en-US" dirty="0"/>
                    </a:p>
                  </a:txBody>
                  <a:tcPr>
                    <a:cell3D prstMaterial="dkEdge">
                      <a:bevel/>
                      <a:lightRig rig="flood" dir="t"/>
                    </a:cell3D>
                  </a:tcPr>
                </a:tc>
                <a:tc>
                  <a:txBody>
                    <a:bodyPr/>
                    <a:lstStyle/>
                    <a:p>
                      <a:pPr algn="r"/>
                      <a:r>
                        <a:rPr lang="en-US" dirty="0" smtClean="0"/>
                        <a:t>155000</a:t>
                      </a:r>
                      <a:endParaRPr lang="en-US" dirty="0"/>
                    </a:p>
                  </a:txBody>
                  <a:tcPr>
                    <a:cell3D prstMaterial="dkEdge">
                      <a:bevel/>
                      <a:lightRig rig="flood" dir="t"/>
                    </a:cell3D>
                  </a:tcPr>
                </a:tc>
                <a:tc>
                  <a:txBody>
                    <a:bodyPr/>
                    <a:lstStyle/>
                    <a:p>
                      <a:pPr algn="r"/>
                      <a:r>
                        <a:rPr lang="en-US" dirty="0" smtClean="0"/>
                        <a:t>12917</a:t>
                      </a:r>
                      <a:endParaRPr lang="en-US" dirty="0"/>
                    </a:p>
                  </a:txBody>
                  <a:tcPr>
                    <a:cell3D prstMaterial="dkEdge">
                      <a:bevel/>
                      <a:lightRig rig="flood" dir="t"/>
                    </a:cell3D>
                  </a:tcPr>
                </a:tc>
                <a:tc>
                  <a:txBody>
                    <a:bodyPr/>
                    <a:lstStyle/>
                    <a:p>
                      <a:pPr algn="r"/>
                      <a:r>
                        <a:rPr lang="en-US" dirty="0" smtClean="0"/>
                        <a:t>248</a:t>
                      </a:r>
                      <a:endParaRPr lang="en-US" dirty="0"/>
                    </a:p>
                  </a:txBody>
                  <a:tcPr>
                    <a:cell3D prstMaterial="dkEdge">
                      <a:bevel/>
                      <a:lightRig rig="flood" dir="t"/>
                    </a:cell3D>
                  </a:tcPr>
                </a:tc>
              </a:tr>
              <a:tr h="269158">
                <a:tc>
                  <a:txBody>
                    <a:bodyPr/>
                    <a:lstStyle/>
                    <a:p>
                      <a:r>
                        <a:rPr lang="en-US" dirty="0" smtClean="0"/>
                        <a:t>Total</a:t>
                      </a:r>
                      <a:endParaRPr lang="en-US" dirty="0"/>
                    </a:p>
                  </a:txBody>
                  <a:tcPr>
                    <a:cell3D prstMaterial="dkEdge">
                      <a:bevel/>
                      <a:lightRig rig="flood" dir="t"/>
                    </a:cell3D>
                  </a:tcPr>
                </a:tc>
                <a:tc>
                  <a:txBody>
                    <a:bodyPr/>
                    <a:lstStyle/>
                    <a:p>
                      <a:endParaRPr lang="en-US" dirty="0"/>
                    </a:p>
                  </a:txBody>
                  <a:tcPr>
                    <a:cell3D prstMaterial="dkEdge">
                      <a:bevel/>
                      <a:lightRig rig="flood" dir="t"/>
                    </a:cell3D>
                  </a:tcPr>
                </a:tc>
                <a:tc>
                  <a:txBody>
                    <a:bodyPr/>
                    <a:lstStyle/>
                    <a:p>
                      <a:pPr algn="r"/>
                      <a:r>
                        <a:rPr lang="en-US" dirty="0" smtClean="0"/>
                        <a:t>421500</a:t>
                      </a:r>
                      <a:endParaRPr lang="en-US" dirty="0"/>
                    </a:p>
                  </a:txBody>
                  <a:tcPr>
                    <a:cell3D prstMaterial="dkEdge">
                      <a:bevel/>
                      <a:lightRig rig="flood" dir="t"/>
                    </a:cell3D>
                  </a:tcPr>
                </a:tc>
                <a:tc>
                  <a:txBody>
                    <a:bodyPr/>
                    <a:lstStyle/>
                    <a:p>
                      <a:pPr algn="r"/>
                      <a:r>
                        <a:rPr lang="en-US" dirty="0" smtClean="0"/>
                        <a:t>35125</a:t>
                      </a:r>
                      <a:endParaRPr lang="en-US" dirty="0"/>
                    </a:p>
                  </a:txBody>
                  <a:tcPr>
                    <a:cell3D prstMaterial="dkEdge">
                      <a:bevel/>
                      <a:lightRig rig="flood" dir="t"/>
                    </a:cell3D>
                  </a:tcPr>
                </a:tc>
                <a:tc>
                  <a:txBody>
                    <a:bodyPr/>
                    <a:lstStyle/>
                    <a:p>
                      <a:pPr algn="r"/>
                      <a:r>
                        <a:rPr lang="en-US" dirty="0" smtClean="0"/>
                        <a:t>675</a:t>
                      </a:r>
                      <a:endParaRPr lang="en-US" dirty="0"/>
                    </a:p>
                  </a:txBody>
                  <a:tcPr>
                    <a:cell3D prstMaterial="dkEdge">
                      <a:bevel/>
                      <a:lightRig rig="flood" dir="t"/>
                    </a:cell3D>
                  </a:tcPr>
                </a:tc>
              </a:tr>
            </a:tbl>
          </a:graphicData>
        </a:graphic>
      </p:graphicFrame>
      <p:sp>
        <p:nvSpPr>
          <p:cNvPr id="6" name="TextBox 5"/>
          <p:cNvSpPr txBox="1"/>
          <p:nvPr/>
        </p:nvSpPr>
        <p:spPr>
          <a:xfrm>
            <a:off x="5673623" y="5428875"/>
            <a:ext cx="3146322" cy="923330"/>
          </a:xfrm>
          <a:prstGeom prst="rect">
            <a:avLst/>
          </a:prstGeom>
          <a:noFill/>
        </p:spPr>
        <p:txBody>
          <a:bodyPr wrap="square" rtlCol="0">
            <a:spAutoFit/>
          </a:bodyPr>
          <a:lstStyle/>
          <a:p>
            <a:pPr marL="285750" indent="-285750">
              <a:buFont typeface="Arial"/>
              <a:buChar char="•"/>
            </a:pPr>
            <a:r>
              <a:rPr lang="en-US" dirty="0" smtClean="0">
                <a:solidFill>
                  <a:srgbClr val="800000"/>
                </a:solidFill>
              </a:rPr>
              <a:t>12 issues, 52 pages per issue</a:t>
            </a:r>
          </a:p>
          <a:p>
            <a:pPr marL="285750" indent="-285750">
              <a:buFont typeface="Arial"/>
              <a:buChar char="•"/>
            </a:pPr>
            <a:r>
              <a:rPr lang="en-US" dirty="0" smtClean="0">
                <a:solidFill>
                  <a:srgbClr val="800000"/>
                </a:solidFill>
              </a:rPr>
              <a:t>Exclusive of administrative  costs: approximately $50000</a:t>
            </a:r>
            <a:endParaRPr lang="en-US" dirty="0">
              <a:solidFill>
                <a:srgbClr val="800000"/>
              </a:solidFill>
            </a:endParaRPr>
          </a:p>
        </p:txBody>
      </p:sp>
    </p:spTree>
    <p:extLst>
      <p:ext uri="{BB962C8B-B14F-4D97-AF65-F5344CB8AC3E}">
        <p14:creationId xmlns:p14="http://schemas.microsoft.com/office/powerpoint/2010/main" val="34253432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90"/>
                </a:solidFill>
              </a:rPr>
              <a:t>Proposed Vendors (from April)</a:t>
            </a:r>
            <a:endParaRPr lang="en-US" dirty="0">
              <a:solidFill>
                <a:srgbClr val="00009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597401309"/>
              </p:ext>
            </p:extLst>
          </p:nvPr>
        </p:nvGraphicFramePr>
        <p:xfrm>
          <a:off x="457200" y="1778310"/>
          <a:ext cx="8064090" cy="2595880"/>
        </p:xfrm>
        <a:graphic>
          <a:graphicData uri="http://schemas.openxmlformats.org/drawingml/2006/table">
            <a:tbl>
              <a:tblPr firstRow="1" bandRow="1">
                <a:effectLst>
                  <a:innerShdw blurRad="63500" dist="50800" dir="13500000">
                    <a:srgbClr val="000000">
                      <a:alpha val="50000"/>
                    </a:srgbClr>
                  </a:innerShdw>
                </a:effectLst>
                <a:tableStyleId>{5C22544A-7EE6-4342-B048-85BDC9FD1C3A}</a:tableStyleId>
              </a:tblPr>
              <a:tblGrid>
                <a:gridCol w="1612818"/>
                <a:gridCol w="2198821"/>
                <a:gridCol w="1499419"/>
                <a:gridCol w="1392903"/>
                <a:gridCol w="1360129"/>
              </a:tblGrid>
              <a:tr h="370840">
                <a:tc>
                  <a:txBody>
                    <a:bodyPr/>
                    <a:lstStyle/>
                    <a:p>
                      <a:endParaRPr lang="en-US" dirty="0"/>
                    </a:p>
                  </a:txBody>
                  <a:tcPr>
                    <a:cell3D prstMaterial="dkEdge">
                      <a:bevel prst="convex"/>
                      <a:lightRig rig="flood" dir="t"/>
                    </a:cell3D>
                  </a:tcPr>
                </a:tc>
                <a:tc>
                  <a:txBody>
                    <a:bodyPr/>
                    <a:lstStyle/>
                    <a:p>
                      <a:r>
                        <a:rPr lang="en-US" dirty="0" smtClean="0"/>
                        <a:t>Vendor</a:t>
                      </a:r>
                      <a:endParaRPr lang="en-US" dirty="0"/>
                    </a:p>
                  </a:txBody>
                  <a:tcPr>
                    <a:cell3D prstMaterial="dkEdge">
                      <a:bevel/>
                      <a:lightRig rig="flood" dir="t"/>
                    </a:cell3D>
                  </a:tcPr>
                </a:tc>
                <a:tc>
                  <a:txBody>
                    <a:bodyPr/>
                    <a:lstStyle/>
                    <a:p>
                      <a:r>
                        <a:rPr lang="en-US" dirty="0" smtClean="0"/>
                        <a:t>$ Per Year </a:t>
                      </a:r>
                      <a:endParaRPr lang="en-US" dirty="0"/>
                    </a:p>
                  </a:txBody>
                  <a:tcPr>
                    <a:cell3D prstMaterial="dkEdge">
                      <a:bevel/>
                      <a:lightRig rig="flood" dir="t"/>
                    </a:cell3D>
                  </a:tcPr>
                </a:tc>
                <a:tc>
                  <a:txBody>
                    <a:bodyPr/>
                    <a:lstStyle/>
                    <a:p>
                      <a:r>
                        <a:rPr lang="en-US" dirty="0" smtClean="0"/>
                        <a:t>$ Per Issue</a:t>
                      </a:r>
                      <a:endParaRPr lang="en-US" dirty="0"/>
                    </a:p>
                  </a:txBody>
                  <a:tcPr>
                    <a:cell3D prstMaterial="dkEdge">
                      <a:bevel/>
                      <a:lightRig rig="flood" dir="t"/>
                    </a:cell3D>
                  </a:tcPr>
                </a:tc>
                <a:tc>
                  <a:txBody>
                    <a:bodyPr/>
                    <a:lstStyle/>
                    <a:p>
                      <a:r>
                        <a:rPr lang="en-US" dirty="0" smtClean="0"/>
                        <a:t>$ Per Page</a:t>
                      </a:r>
                      <a:endParaRPr lang="en-US" dirty="0"/>
                    </a:p>
                  </a:txBody>
                  <a:tcPr>
                    <a:cell3D prstMaterial="dkEdge">
                      <a:bevel/>
                      <a:lightRig rig="flood" dir="t"/>
                    </a:cell3D>
                  </a:tcPr>
                </a:tc>
              </a:tr>
              <a:tr h="370840">
                <a:tc>
                  <a:txBody>
                    <a:bodyPr/>
                    <a:lstStyle/>
                    <a:p>
                      <a:r>
                        <a:rPr lang="en-US" dirty="0" smtClean="0"/>
                        <a:t>Web Hosting</a:t>
                      </a:r>
                      <a:endParaRPr lang="en-US" dirty="0"/>
                    </a:p>
                  </a:txBody>
                  <a:tcPr>
                    <a:cell3D prstMaterial="dkEdge">
                      <a:bevel/>
                      <a:lightRig rig="flood" dir="t"/>
                    </a:cell3D>
                  </a:tcPr>
                </a:tc>
                <a:tc>
                  <a:txBody>
                    <a:bodyPr/>
                    <a:lstStyle/>
                    <a:p>
                      <a:r>
                        <a:rPr lang="en-US" dirty="0" smtClean="0"/>
                        <a:t>PCS</a:t>
                      </a:r>
                      <a:r>
                        <a:rPr lang="en-US" baseline="0" dirty="0" smtClean="0"/>
                        <a:t> (</a:t>
                      </a:r>
                      <a:r>
                        <a:rPr lang="en-US" dirty="0" smtClean="0"/>
                        <a:t>EJournal Press)</a:t>
                      </a:r>
                      <a:endParaRPr lang="en-US" dirty="0"/>
                    </a:p>
                  </a:txBody>
                  <a:tcPr>
                    <a:cell3D prstMaterial="dkEdge">
                      <a:bevel/>
                      <a:lightRig rig="flood" dir="t"/>
                    </a:cell3D>
                  </a:tcPr>
                </a:tc>
                <a:tc>
                  <a:txBody>
                    <a:bodyPr/>
                    <a:lstStyle/>
                    <a:p>
                      <a:pPr algn="r"/>
                      <a:r>
                        <a:rPr lang="en-US" dirty="0" smtClean="0"/>
                        <a:t>7500</a:t>
                      </a:r>
                      <a:endParaRPr lang="en-US" dirty="0"/>
                    </a:p>
                  </a:txBody>
                  <a:tcPr>
                    <a:cell3D prstMaterial="dkEdge">
                      <a:bevel/>
                      <a:lightRig rig="flood" dir="t"/>
                    </a:cell3D>
                  </a:tcPr>
                </a:tc>
                <a:tc>
                  <a:txBody>
                    <a:bodyPr/>
                    <a:lstStyle/>
                    <a:p>
                      <a:pPr algn="r"/>
                      <a:r>
                        <a:rPr lang="en-US" dirty="0" smtClean="0"/>
                        <a:t>625</a:t>
                      </a:r>
                      <a:endParaRPr lang="en-US" dirty="0"/>
                    </a:p>
                  </a:txBody>
                  <a:tcPr>
                    <a:cell3D prstMaterial="dkEdge">
                      <a:bevel/>
                      <a:lightRig rig="flood" dir="t"/>
                    </a:cell3D>
                  </a:tcPr>
                </a:tc>
                <a:tc>
                  <a:txBody>
                    <a:bodyPr/>
                    <a:lstStyle/>
                    <a:p>
                      <a:pPr algn="r"/>
                      <a:r>
                        <a:rPr lang="en-US" dirty="0" smtClean="0"/>
                        <a:t>12</a:t>
                      </a:r>
                      <a:endParaRPr lang="en-US" dirty="0"/>
                    </a:p>
                  </a:txBody>
                  <a:tcPr>
                    <a:cell3D prstMaterial="dkEdge">
                      <a:bevel/>
                      <a:lightRig rig="flood" dir="t"/>
                    </a:cell3D>
                  </a:tcPr>
                </a:tc>
              </a:tr>
              <a:tr h="370840">
                <a:tc>
                  <a:txBody>
                    <a:bodyPr/>
                    <a:lstStyle/>
                    <a:p>
                      <a:r>
                        <a:rPr lang="en-US" dirty="0" smtClean="0"/>
                        <a:t>Copy</a:t>
                      </a:r>
                      <a:r>
                        <a:rPr lang="en-US" baseline="0" dirty="0" smtClean="0"/>
                        <a:t> </a:t>
                      </a:r>
                      <a:r>
                        <a:rPr lang="en-US" dirty="0" smtClean="0"/>
                        <a:t> Editing</a:t>
                      </a:r>
                      <a:endParaRPr lang="en-US" dirty="0"/>
                    </a:p>
                  </a:txBody>
                  <a:tcPr>
                    <a:cell3D prstMaterial="dkEdge">
                      <a:bevel/>
                      <a:lightRig rig="flood" dir="t"/>
                    </a:cell3D>
                  </a:tcPr>
                </a:tc>
                <a:tc>
                  <a:txBody>
                    <a:bodyPr/>
                    <a:lstStyle/>
                    <a:p>
                      <a:r>
                        <a:rPr lang="en-US" dirty="0" smtClean="0"/>
                        <a:t>Allen Press</a:t>
                      </a:r>
                      <a:endParaRPr lang="en-US" dirty="0"/>
                    </a:p>
                  </a:txBody>
                  <a:tcPr>
                    <a:cell3D prstMaterial="dkEdge">
                      <a:bevel/>
                      <a:lightRig rig="flood" dir="t"/>
                    </a:cell3D>
                  </a:tcPr>
                </a:tc>
                <a:tc>
                  <a:txBody>
                    <a:bodyPr/>
                    <a:lstStyle/>
                    <a:p>
                      <a:pPr algn="r"/>
                      <a:r>
                        <a:rPr lang="en-US" dirty="0" smtClean="0"/>
                        <a:t>30000</a:t>
                      </a:r>
                      <a:endParaRPr lang="en-US" dirty="0"/>
                    </a:p>
                  </a:txBody>
                  <a:tcPr>
                    <a:cell3D prstMaterial="dkEdge">
                      <a:bevel/>
                      <a:lightRig rig="flood" dir="t"/>
                    </a:cell3D>
                  </a:tcPr>
                </a:tc>
                <a:tc>
                  <a:txBody>
                    <a:bodyPr/>
                    <a:lstStyle/>
                    <a:p>
                      <a:pPr algn="r"/>
                      <a:r>
                        <a:rPr lang="en-US" dirty="0" smtClean="0"/>
                        <a:t>2500</a:t>
                      </a:r>
                      <a:endParaRPr lang="en-US" dirty="0"/>
                    </a:p>
                  </a:txBody>
                  <a:tcPr>
                    <a:cell3D prstMaterial="dkEdge">
                      <a:bevel/>
                      <a:lightRig rig="flood" dir="t"/>
                    </a:cell3D>
                  </a:tcPr>
                </a:tc>
                <a:tc>
                  <a:txBody>
                    <a:bodyPr/>
                    <a:lstStyle/>
                    <a:p>
                      <a:pPr algn="r"/>
                      <a:r>
                        <a:rPr lang="en-US" dirty="0" smtClean="0"/>
                        <a:t>52</a:t>
                      </a:r>
                      <a:endParaRPr lang="en-US" dirty="0"/>
                    </a:p>
                  </a:txBody>
                  <a:tcPr>
                    <a:cell3D prstMaterial="dkEdge">
                      <a:bevel/>
                      <a:lightRig rig="flood" dir="t"/>
                    </a:cell3D>
                  </a:tcPr>
                </a:tc>
              </a:tr>
              <a:tr h="370840">
                <a:tc>
                  <a:txBody>
                    <a:bodyPr/>
                    <a:lstStyle/>
                    <a:p>
                      <a:r>
                        <a:rPr lang="en-US" dirty="0" smtClean="0"/>
                        <a:t>Composition</a:t>
                      </a:r>
                      <a:endParaRPr lang="en-US" dirty="0"/>
                    </a:p>
                  </a:txBody>
                  <a:tcPr>
                    <a:cell3D prstMaterial="dkEdge">
                      <a:bevel/>
                      <a:lightRig rig="flood" dir="t"/>
                    </a:cell3D>
                  </a:tcPr>
                </a:tc>
                <a:tc>
                  <a:txBody>
                    <a:bodyPr/>
                    <a:lstStyle/>
                    <a:p>
                      <a:r>
                        <a:rPr lang="en-US" dirty="0" smtClean="0"/>
                        <a:t>Allen Press</a:t>
                      </a:r>
                      <a:endParaRPr lang="en-US" dirty="0"/>
                    </a:p>
                  </a:txBody>
                  <a:tcPr>
                    <a:cell3D prstMaterial="dkEdge">
                      <a:bevel/>
                      <a:lightRig rig="flood" dir="t"/>
                    </a:cell3D>
                  </a:tcPr>
                </a:tc>
                <a:tc>
                  <a:txBody>
                    <a:bodyPr/>
                    <a:lstStyle/>
                    <a:p>
                      <a:pPr algn="r"/>
                      <a:r>
                        <a:rPr lang="en-US" dirty="0" smtClean="0"/>
                        <a:t>42000</a:t>
                      </a:r>
                      <a:endParaRPr lang="en-US" dirty="0"/>
                    </a:p>
                  </a:txBody>
                  <a:tcPr>
                    <a:cell3D prstMaterial="dkEdge">
                      <a:bevel/>
                      <a:lightRig rig="flood" dir="t"/>
                    </a:cell3D>
                  </a:tcPr>
                </a:tc>
                <a:tc>
                  <a:txBody>
                    <a:bodyPr/>
                    <a:lstStyle/>
                    <a:p>
                      <a:pPr algn="r"/>
                      <a:r>
                        <a:rPr lang="en-US" dirty="0" smtClean="0"/>
                        <a:t>3500</a:t>
                      </a:r>
                      <a:endParaRPr lang="en-US" dirty="0"/>
                    </a:p>
                  </a:txBody>
                  <a:tcPr>
                    <a:cell3D prstMaterial="dkEdge">
                      <a:bevel/>
                      <a:lightRig rig="flood" dir="t"/>
                    </a:cell3D>
                  </a:tcPr>
                </a:tc>
                <a:tc>
                  <a:txBody>
                    <a:bodyPr/>
                    <a:lstStyle/>
                    <a:p>
                      <a:pPr algn="r"/>
                      <a:r>
                        <a:rPr lang="en-US" dirty="0" smtClean="0"/>
                        <a:t>73</a:t>
                      </a:r>
                      <a:endParaRPr lang="en-US" dirty="0"/>
                    </a:p>
                  </a:txBody>
                  <a:tcPr>
                    <a:cell3D prstMaterial="dkEdge">
                      <a:bevel/>
                      <a:lightRig rig="flood" dir="t"/>
                    </a:cell3D>
                  </a:tcPr>
                </a:tc>
              </a:tr>
              <a:tr h="370840">
                <a:tc>
                  <a:txBody>
                    <a:bodyPr/>
                    <a:lstStyle/>
                    <a:p>
                      <a:r>
                        <a:rPr lang="en-US" dirty="0" smtClean="0"/>
                        <a:t>Manufacture</a:t>
                      </a:r>
                      <a:endParaRPr lang="en-US" dirty="0"/>
                    </a:p>
                  </a:txBody>
                  <a:tcPr>
                    <a:cell3D prstMaterial="dkEdge">
                      <a:bevel/>
                      <a:lightRig rig="flood" dir="t"/>
                    </a:cell3D>
                  </a:tcPr>
                </a:tc>
                <a:tc>
                  <a:txBody>
                    <a:bodyPr/>
                    <a:lstStyle/>
                    <a:p>
                      <a:r>
                        <a:rPr lang="en-US" dirty="0" smtClean="0"/>
                        <a:t>Allen Press</a:t>
                      </a:r>
                      <a:endParaRPr lang="en-US" dirty="0"/>
                    </a:p>
                  </a:txBody>
                  <a:tcPr>
                    <a:cell3D prstMaterial="dkEdge">
                      <a:bevel/>
                      <a:lightRig rig="flood" dir="t"/>
                    </a:cell3D>
                  </a:tcPr>
                </a:tc>
                <a:tc>
                  <a:txBody>
                    <a:bodyPr/>
                    <a:lstStyle/>
                    <a:p>
                      <a:pPr algn="r"/>
                      <a:r>
                        <a:rPr lang="en-US" dirty="0" smtClean="0"/>
                        <a:t>48000</a:t>
                      </a:r>
                      <a:endParaRPr lang="en-US" dirty="0"/>
                    </a:p>
                  </a:txBody>
                  <a:tcPr>
                    <a:cell3D prstMaterial="dkEdge">
                      <a:bevel/>
                      <a:lightRig rig="flood" dir="t"/>
                    </a:cell3D>
                  </a:tcPr>
                </a:tc>
                <a:tc>
                  <a:txBody>
                    <a:bodyPr/>
                    <a:lstStyle/>
                    <a:p>
                      <a:pPr algn="r"/>
                      <a:r>
                        <a:rPr lang="en-US" dirty="0" smtClean="0"/>
                        <a:t>4000</a:t>
                      </a:r>
                      <a:endParaRPr lang="en-US" dirty="0"/>
                    </a:p>
                  </a:txBody>
                  <a:tcPr>
                    <a:cell3D prstMaterial="dkEdge">
                      <a:bevel/>
                      <a:lightRig rig="flood" dir="t"/>
                    </a:cell3D>
                  </a:tcPr>
                </a:tc>
                <a:tc>
                  <a:txBody>
                    <a:bodyPr/>
                    <a:lstStyle/>
                    <a:p>
                      <a:pPr algn="r"/>
                      <a:r>
                        <a:rPr lang="en-US" dirty="0" smtClean="0"/>
                        <a:t>83</a:t>
                      </a:r>
                      <a:endParaRPr lang="en-US" dirty="0"/>
                    </a:p>
                  </a:txBody>
                  <a:tcPr>
                    <a:cell3D prstMaterial="dkEdge">
                      <a:bevel/>
                      <a:lightRig rig="flood" dir="t"/>
                    </a:cell3D>
                  </a:tcPr>
                </a:tc>
              </a:tr>
              <a:tr h="370840">
                <a:tc>
                  <a:txBody>
                    <a:bodyPr/>
                    <a:lstStyle/>
                    <a:p>
                      <a:r>
                        <a:rPr lang="en-US" dirty="0" smtClean="0"/>
                        <a:t>Mailing </a:t>
                      </a:r>
                      <a:endParaRPr lang="en-US" dirty="0"/>
                    </a:p>
                  </a:txBody>
                  <a:tcPr>
                    <a:cell3D prstMaterial="dkEdge">
                      <a:bevel/>
                      <a:lightRig rig="flood" dir="t"/>
                    </a:cell3D>
                  </a:tcPr>
                </a:tc>
                <a:tc>
                  <a:txBody>
                    <a:bodyPr/>
                    <a:lstStyle/>
                    <a:p>
                      <a:r>
                        <a:rPr lang="en-US" dirty="0" smtClean="0"/>
                        <a:t>Allen Press</a:t>
                      </a:r>
                      <a:endParaRPr lang="en-US" dirty="0"/>
                    </a:p>
                  </a:txBody>
                  <a:tcPr>
                    <a:cell3D prstMaterial="dkEdge">
                      <a:bevel/>
                      <a:lightRig rig="flood" dir="t"/>
                    </a:cell3D>
                  </a:tcPr>
                </a:tc>
                <a:tc>
                  <a:txBody>
                    <a:bodyPr/>
                    <a:lstStyle/>
                    <a:p>
                      <a:pPr algn="r"/>
                      <a:r>
                        <a:rPr lang="en-US" dirty="0" smtClean="0"/>
                        <a:t>155000</a:t>
                      </a:r>
                      <a:endParaRPr lang="en-US" dirty="0"/>
                    </a:p>
                  </a:txBody>
                  <a:tcPr>
                    <a:cell3D prstMaterial="dkEdge">
                      <a:bevel/>
                      <a:lightRig rig="flood" dir="t"/>
                    </a:cell3D>
                  </a:tcPr>
                </a:tc>
                <a:tc>
                  <a:txBody>
                    <a:bodyPr/>
                    <a:lstStyle/>
                    <a:p>
                      <a:pPr algn="r"/>
                      <a:r>
                        <a:rPr lang="en-US" dirty="0" smtClean="0"/>
                        <a:t>12917</a:t>
                      </a:r>
                      <a:endParaRPr lang="en-US" dirty="0"/>
                    </a:p>
                  </a:txBody>
                  <a:tcPr>
                    <a:cell3D prstMaterial="dkEdge">
                      <a:bevel/>
                      <a:lightRig rig="flood" dir="t"/>
                    </a:cell3D>
                  </a:tcPr>
                </a:tc>
                <a:tc>
                  <a:txBody>
                    <a:bodyPr/>
                    <a:lstStyle/>
                    <a:p>
                      <a:pPr algn="r"/>
                      <a:r>
                        <a:rPr lang="en-US" dirty="0" smtClean="0"/>
                        <a:t>248</a:t>
                      </a:r>
                      <a:endParaRPr lang="en-US" dirty="0"/>
                    </a:p>
                  </a:txBody>
                  <a:tcPr>
                    <a:cell3D prstMaterial="dkEdge">
                      <a:bevel/>
                      <a:lightRig rig="flood" dir="t"/>
                    </a:cell3D>
                  </a:tcPr>
                </a:tc>
              </a:tr>
              <a:tr h="370840">
                <a:tc>
                  <a:txBody>
                    <a:bodyPr/>
                    <a:lstStyle/>
                    <a:p>
                      <a:r>
                        <a:rPr lang="en-US" dirty="0" smtClean="0"/>
                        <a:t>Total</a:t>
                      </a:r>
                      <a:endParaRPr lang="en-US" dirty="0"/>
                    </a:p>
                  </a:txBody>
                  <a:tcPr>
                    <a:cell3D prstMaterial="dkEdge">
                      <a:bevel/>
                      <a:lightRig rig="flood" dir="t"/>
                    </a:cell3D>
                  </a:tcPr>
                </a:tc>
                <a:tc>
                  <a:txBody>
                    <a:bodyPr/>
                    <a:lstStyle/>
                    <a:p>
                      <a:endParaRPr lang="en-US" dirty="0"/>
                    </a:p>
                  </a:txBody>
                  <a:tcPr>
                    <a:cell3D prstMaterial="dkEdge">
                      <a:bevel/>
                      <a:lightRig rig="flood" dir="t"/>
                    </a:cell3D>
                  </a:tcPr>
                </a:tc>
                <a:tc>
                  <a:txBody>
                    <a:bodyPr/>
                    <a:lstStyle/>
                    <a:p>
                      <a:pPr algn="r"/>
                      <a:r>
                        <a:rPr lang="en-US" dirty="0" smtClean="0"/>
                        <a:t>282500</a:t>
                      </a:r>
                      <a:endParaRPr lang="en-US" dirty="0"/>
                    </a:p>
                  </a:txBody>
                  <a:tcPr>
                    <a:cell3D prstMaterial="dkEdge">
                      <a:bevel/>
                      <a:lightRig rig="flood" dir="t"/>
                    </a:cell3D>
                  </a:tcPr>
                </a:tc>
                <a:tc>
                  <a:txBody>
                    <a:bodyPr/>
                    <a:lstStyle/>
                    <a:p>
                      <a:pPr algn="r"/>
                      <a:r>
                        <a:rPr lang="en-US" dirty="0" smtClean="0"/>
                        <a:t>23542</a:t>
                      </a:r>
                      <a:endParaRPr lang="en-US" dirty="0"/>
                    </a:p>
                  </a:txBody>
                  <a:tcPr>
                    <a:cell3D prstMaterial="dkEdge">
                      <a:bevel/>
                      <a:lightRig rig="flood" dir="t"/>
                    </a:cell3D>
                  </a:tcPr>
                </a:tc>
                <a:tc>
                  <a:txBody>
                    <a:bodyPr/>
                    <a:lstStyle/>
                    <a:p>
                      <a:pPr algn="r"/>
                      <a:r>
                        <a:rPr lang="en-US" dirty="0" smtClean="0"/>
                        <a:t>490</a:t>
                      </a:r>
                      <a:endParaRPr lang="en-US" dirty="0"/>
                    </a:p>
                  </a:txBody>
                  <a:tcPr>
                    <a:cell3D prstMaterial="dkEdge">
                      <a:bevel/>
                      <a:lightRig rig="flood" dir="t"/>
                    </a:cell3D>
                  </a:tcPr>
                </a:tc>
              </a:tr>
            </a:tbl>
          </a:graphicData>
        </a:graphic>
      </p:graphicFrame>
      <p:sp>
        <p:nvSpPr>
          <p:cNvPr id="6" name="TextBox 5"/>
          <p:cNvSpPr txBox="1"/>
          <p:nvPr/>
        </p:nvSpPr>
        <p:spPr>
          <a:xfrm>
            <a:off x="4922685" y="4717196"/>
            <a:ext cx="3764115" cy="2031325"/>
          </a:xfrm>
          <a:prstGeom prst="rect">
            <a:avLst/>
          </a:prstGeom>
          <a:noFill/>
        </p:spPr>
        <p:txBody>
          <a:bodyPr wrap="square" rtlCol="0">
            <a:spAutoFit/>
          </a:bodyPr>
          <a:lstStyle/>
          <a:p>
            <a:pPr marL="285750" indent="-285750">
              <a:buFont typeface="Arial"/>
              <a:buChar char="•"/>
            </a:pPr>
            <a:r>
              <a:rPr lang="en-US" dirty="0" smtClean="0">
                <a:solidFill>
                  <a:srgbClr val="800000"/>
                </a:solidFill>
              </a:rPr>
              <a:t>Approximate figures based</a:t>
            </a:r>
          </a:p>
          <a:p>
            <a:pPr marL="285750" indent="-285750">
              <a:buFont typeface="Arial"/>
              <a:buChar char="•"/>
            </a:pPr>
            <a:r>
              <a:rPr lang="en-US" dirty="0" smtClean="0">
                <a:solidFill>
                  <a:srgbClr val="800000"/>
                </a:solidFill>
              </a:rPr>
              <a:t>November preliminary quote</a:t>
            </a:r>
          </a:p>
          <a:p>
            <a:pPr marL="285750" indent="-285750">
              <a:buFont typeface="Arial"/>
              <a:buChar char="•"/>
            </a:pPr>
            <a:r>
              <a:rPr lang="en-US" dirty="0" smtClean="0">
                <a:solidFill>
                  <a:srgbClr val="800000"/>
                </a:solidFill>
              </a:rPr>
              <a:t>Awaiting response to RFQ</a:t>
            </a:r>
          </a:p>
          <a:p>
            <a:pPr marL="285750" indent="-285750">
              <a:buFont typeface="Arial"/>
              <a:buChar char="•"/>
            </a:pPr>
            <a:r>
              <a:rPr lang="en-US" dirty="0" smtClean="0">
                <a:solidFill>
                  <a:srgbClr val="800000"/>
                </a:solidFill>
              </a:rPr>
              <a:t>12 issues, 48 pages per issue</a:t>
            </a:r>
          </a:p>
          <a:p>
            <a:pPr marL="285750" indent="-285750">
              <a:buFont typeface="Arial"/>
              <a:buChar char="•"/>
            </a:pPr>
            <a:r>
              <a:rPr lang="en-US" dirty="0" smtClean="0">
                <a:solidFill>
                  <a:srgbClr val="800000"/>
                </a:solidFill>
              </a:rPr>
              <a:t>5300 copies</a:t>
            </a:r>
          </a:p>
          <a:p>
            <a:pPr marL="285750" indent="-285750">
              <a:buFont typeface="Arial"/>
              <a:buChar char="•"/>
            </a:pPr>
            <a:r>
              <a:rPr lang="en-US" dirty="0" smtClean="0">
                <a:solidFill>
                  <a:srgbClr val="800000"/>
                </a:solidFill>
              </a:rPr>
              <a:t>Mailing assumed same cost, but perhaps lower because lighter</a:t>
            </a:r>
            <a:endParaRPr lang="en-US" dirty="0">
              <a:solidFill>
                <a:srgbClr val="800000"/>
              </a:solidFill>
            </a:endParaRPr>
          </a:p>
        </p:txBody>
      </p:sp>
    </p:spTree>
    <p:extLst>
      <p:ext uri="{BB962C8B-B14F-4D97-AF65-F5344CB8AC3E}">
        <p14:creationId xmlns:p14="http://schemas.microsoft.com/office/powerpoint/2010/main" val="12529013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0090"/>
                </a:solidFill>
              </a:rPr>
              <a:t>Advantages of new vendor</a:t>
            </a:r>
          </a:p>
        </p:txBody>
      </p:sp>
      <p:sp>
        <p:nvSpPr>
          <p:cNvPr id="3" name="Content Placeholder 2"/>
          <p:cNvSpPr>
            <a:spLocks noGrp="1"/>
          </p:cNvSpPr>
          <p:nvPr>
            <p:ph idx="1"/>
          </p:nvPr>
        </p:nvSpPr>
        <p:spPr>
          <a:xfrm>
            <a:off x="457200" y="1625600"/>
            <a:ext cx="8229600" cy="4876800"/>
          </a:xfrm>
        </p:spPr>
        <p:txBody>
          <a:bodyPr>
            <a:normAutofit fontScale="92500" lnSpcReduction="10000"/>
          </a:bodyPr>
          <a:lstStyle/>
          <a:p>
            <a:r>
              <a:rPr lang="en-US" sz="2400" dirty="0" smtClean="0">
                <a:solidFill>
                  <a:srgbClr val="800000"/>
                </a:solidFill>
              </a:rPr>
              <a:t>Nicer “look and feel”</a:t>
            </a:r>
          </a:p>
          <a:p>
            <a:pPr lvl="1"/>
            <a:r>
              <a:rPr lang="en-US" sz="2000" dirty="0">
                <a:solidFill>
                  <a:srgbClr val="800000"/>
                </a:solidFill>
              </a:rPr>
              <a:t>b</a:t>
            </a:r>
            <a:r>
              <a:rPr lang="en-US" sz="2000" dirty="0" smtClean="0">
                <a:solidFill>
                  <a:srgbClr val="800000"/>
                </a:solidFill>
              </a:rPr>
              <a:t>etter typesetting, more appropriate paper</a:t>
            </a:r>
          </a:p>
          <a:p>
            <a:pPr lvl="1"/>
            <a:r>
              <a:rPr lang="en-US" sz="2000" dirty="0" smtClean="0">
                <a:solidFill>
                  <a:srgbClr val="800000"/>
                </a:solidFill>
              </a:rPr>
              <a:t>cover art will reflect material inside</a:t>
            </a:r>
          </a:p>
          <a:p>
            <a:pPr lvl="1"/>
            <a:r>
              <a:rPr lang="en-US" sz="2000" dirty="0" smtClean="0">
                <a:solidFill>
                  <a:srgbClr val="800000"/>
                </a:solidFill>
              </a:rPr>
              <a:t>color</a:t>
            </a:r>
          </a:p>
          <a:p>
            <a:r>
              <a:rPr lang="en-US" sz="2400" dirty="0" smtClean="0">
                <a:solidFill>
                  <a:srgbClr val="800000"/>
                </a:solidFill>
              </a:rPr>
              <a:t>Equations (not too many!) supported</a:t>
            </a:r>
          </a:p>
          <a:p>
            <a:r>
              <a:rPr lang="en-US" sz="2400" dirty="0" smtClean="0">
                <a:solidFill>
                  <a:srgbClr val="800000"/>
                </a:solidFill>
              </a:rPr>
              <a:t>Single-vendor point of contact</a:t>
            </a:r>
          </a:p>
          <a:p>
            <a:r>
              <a:rPr lang="en-US" sz="2400" dirty="0" smtClean="0">
                <a:solidFill>
                  <a:srgbClr val="800000"/>
                </a:solidFill>
              </a:rPr>
              <a:t>Better robustness (large vendor)</a:t>
            </a:r>
          </a:p>
          <a:p>
            <a:r>
              <a:rPr lang="en-US" sz="2400" dirty="0" smtClean="0">
                <a:solidFill>
                  <a:srgbClr val="800000"/>
                </a:solidFill>
              </a:rPr>
              <a:t>Cheaper</a:t>
            </a:r>
          </a:p>
          <a:p>
            <a:r>
              <a:rPr lang="en-US" sz="2400" dirty="0" smtClean="0">
                <a:solidFill>
                  <a:srgbClr val="800000"/>
                </a:solidFill>
              </a:rPr>
              <a:t>Same vendor as Transactions</a:t>
            </a:r>
          </a:p>
          <a:p>
            <a:pPr lvl="1"/>
            <a:r>
              <a:rPr lang="en-US" sz="2000" dirty="0">
                <a:solidFill>
                  <a:srgbClr val="800000"/>
                </a:solidFill>
              </a:rPr>
              <a:t>g</a:t>
            </a:r>
            <a:r>
              <a:rPr lang="en-US" sz="2000" dirty="0" smtClean="0">
                <a:solidFill>
                  <a:srgbClr val="800000"/>
                </a:solidFill>
              </a:rPr>
              <a:t>ood experience</a:t>
            </a:r>
          </a:p>
          <a:p>
            <a:pPr lvl="1"/>
            <a:r>
              <a:rPr lang="en-US" sz="2000" dirty="0">
                <a:solidFill>
                  <a:srgbClr val="800000"/>
                </a:solidFill>
              </a:rPr>
              <a:t>c</a:t>
            </a:r>
            <a:r>
              <a:rPr lang="en-US" sz="2000" dirty="0" smtClean="0">
                <a:solidFill>
                  <a:srgbClr val="800000"/>
                </a:solidFill>
              </a:rPr>
              <a:t>ommon point of contact (Rita Janssen)</a:t>
            </a:r>
          </a:p>
          <a:p>
            <a:r>
              <a:rPr lang="en-US" sz="2400" dirty="0" smtClean="0">
                <a:solidFill>
                  <a:srgbClr val="800000"/>
                </a:solidFill>
              </a:rPr>
              <a:t>Continuity</a:t>
            </a:r>
          </a:p>
          <a:p>
            <a:pPr lvl="1"/>
            <a:r>
              <a:rPr lang="en-US" sz="2000" dirty="0">
                <a:solidFill>
                  <a:srgbClr val="800000"/>
                </a:solidFill>
              </a:rPr>
              <a:t>a</a:t>
            </a:r>
            <a:r>
              <a:rPr lang="en-US" sz="2000" dirty="0" smtClean="0">
                <a:solidFill>
                  <a:srgbClr val="800000"/>
                </a:solidFill>
              </a:rPr>
              <a:t>uthor interface</a:t>
            </a:r>
          </a:p>
          <a:p>
            <a:pPr lvl="1"/>
            <a:r>
              <a:rPr lang="en-US" sz="2000" dirty="0">
                <a:solidFill>
                  <a:srgbClr val="800000"/>
                </a:solidFill>
              </a:rPr>
              <a:t>a</a:t>
            </a:r>
            <a:r>
              <a:rPr lang="en-US" sz="2000" dirty="0" smtClean="0">
                <a:solidFill>
                  <a:srgbClr val="800000"/>
                </a:solidFill>
              </a:rPr>
              <a:t>dministrative editor</a:t>
            </a:r>
          </a:p>
        </p:txBody>
      </p:sp>
    </p:spTree>
    <p:extLst>
      <p:ext uri="{BB962C8B-B14F-4D97-AF65-F5344CB8AC3E}">
        <p14:creationId xmlns:p14="http://schemas.microsoft.com/office/powerpoint/2010/main" val="30661343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90"/>
                </a:solidFill>
              </a:rPr>
              <a:t>Developments</a:t>
            </a:r>
            <a:endParaRPr lang="en-US" dirty="0">
              <a:solidFill>
                <a:srgbClr val="000090"/>
              </a:solidFill>
            </a:endParaRPr>
          </a:p>
        </p:txBody>
      </p:sp>
      <p:sp>
        <p:nvSpPr>
          <p:cNvPr id="3" name="Content Placeholder 2"/>
          <p:cNvSpPr>
            <a:spLocks noGrp="1"/>
          </p:cNvSpPr>
          <p:nvPr>
            <p:ph idx="1"/>
          </p:nvPr>
        </p:nvSpPr>
        <p:spPr>
          <a:xfrm>
            <a:off x="457200" y="1600200"/>
            <a:ext cx="8229600" cy="5041900"/>
          </a:xfrm>
        </p:spPr>
        <p:txBody>
          <a:bodyPr>
            <a:normAutofit fontScale="92500" lnSpcReduction="20000"/>
          </a:bodyPr>
          <a:lstStyle/>
          <a:p>
            <a:r>
              <a:rPr lang="en-US" dirty="0" smtClean="0">
                <a:solidFill>
                  <a:srgbClr val="800000"/>
                </a:solidFill>
              </a:rPr>
              <a:t>AESS Pubs administrative staff put together a good statement of work and had a bid from Allen Press</a:t>
            </a:r>
          </a:p>
          <a:p>
            <a:pPr lvl="1"/>
            <a:r>
              <a:rPr lang="en-US" dirty="0" smtClean="0">
                <a:solidFill>
                  <a:srgbClr val="800000"/>
                </a:solidFill>
              </a:rPr>
              <a:t>This was submitted to IEEE in March.</a:t>
            </a:r>
          </a:p>
          <a:p>
            <a:pPr lvl="1"/>
            <a:r>
              <a:rPr lang="en-US" dirty="0" smtClean="0">
                <a:solidFill>
                  <a:srgbClr val="800000"/>
                </a:solidFill>
              </a:rPr>
              <a:t>IEEE must approve all contracts.</a:t>
            </a:r>
          </a:p>
          <a:p>
            <a:pPr lvl="1"/>
            <a:r>
              <a:rPr lang="en-US" dirty="0" smtClean="0">
                <a:solidFill>
                  <a:srgbClr val="800000"/>
                </a:solidFill>
              </a:rPr>
              <a:t>Actually the quote was approximately $300k, about 20-25% less than our current figures.</a:t>
            </a:r>
          </a:p>
          <a:p>
            <a:pPr lvl="1"/>
            <a:r>
              <a:rPr lang="en-US" dirty="0" smtClean="0">
                <a:solidFill>
                  <a:srgbClr val="800000"/>
                </a:solidFill>
              </a:rPr>
              <a:t>Tutorials (one per year) now included.</a:t>
            </a:r>
          </a:p>
          <a:p>
            <a:r>
              <a:rPr lang="en-US" dirty="0" smtClean="0">
                <a:solidFill>
                  <a:srgbClr val="800000"/>
                </a:solidFill>
              </a:rPr>
              <a:t>The IEEE response was that since the quote exceeds $250k, IEEE rules insist that we get three quotes.</a:t>
            </a:r>
          </a:p>
          <a:p>
            <a:pPr lvl="1"/>
            <a:r>
              <a:rPr lang="en-US" dirty="0" smtClean="0">
                <a:solidFill>
                  <a:srgbClr val="800000"/>
                </a:solidFill>
              </a:rPr>
              <a:t>The bids were received and decided on in June 2012.</a:t>
            </a:r>
          </a:p>
          <a:p>
            <a:pPr marL="0" indent="0">
              <a:buNone/>
            </a:pPr>
            <a:endParaRPr lang="en-US" dirty="0">
              <a:solidFill>
                <a:srgbClr val="800000"/>
              </a:solidFill>
            </a:endParaRPr>
          </a:p>
        </p:txBody>
      </p:sp>
    </p:spTree>
    <p:extLst>
      <p:ext uri="{BB962C8B-B14F-4D97-AF65-F5344CB8AC3E}">
        <p14:creationId xmlns:p14="http://schemas.microsoft.com/office/powerpoint/2010/main" val="848529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Bids</a:t>
            </a:r>
            <a:endParaRPr lang="en-US" dirty="0"/>
          </a:p>
        </p:txBody>
      </p:sp>
      <p:sp>
        <p:nvSpPr>
          <p:cNvPr id="3" name="Content Placeholder 2"/>
          <p:cNvSpPr>
            <a:spLocks noGrp="1"/>
          </p:cNvSpPr>
          <p:nvPr>
            <p:ph idx="1"/>
          </p:nvPr>
        </p:nvSpPr>
        <p:spPr/>
        <p:txBody>
          <a:bodyPr>
            <a:normAutofit fontScale="70000" lnSpcReduction="20000"/>
          </a:bodyPr>
          <a:lstStyle/>
          <a:p>
            <a:r>
              <a:rPr lang="en-US" dirty="0">
                <a:solidFill>
                  <a:srgbClr val="008000"/>
                </a:solidFill>
              </a:rPr>
              <a:t>1st: Allen Press - We have been working with them on Transactions and they have a good knowledge of what are plans are (benefit of being in discussions with them for a while).  They were best at addressing the SOW in their approach</a:t>
            </a:r>
            <a:r>
              <a:rPr lang="en-US" dirty="0" smtClean="0">
                <a:solidFill>
                  <a:srgbClr val="008000"/>
                </a:solidFill>
              </a:rPr>
              <a:t>.</a:t>
            </a:r>
            <a:endParaRPr lang="en-US" dirty="0">
              <a:solidFill>
                <a:srgbClr val="008000"/>
              </a:solidFill>
            </a:endParaRPr>
          </a:p>
          <a:p>
            <a:r>
              <a:rPr lang="en-US" dirty="0">
                <a:solidFill>
                  <a:schemeClr val="accent6">
                    <a:lumMod val="75000"/>
                  </a:schemeClr>
                </a:solidFill>
              </a:rPr>
              <a:t>2nd: IEEE Publications - Even with a non-</a:t>
            </a:r>
            <a:r>
              <a:rPr lang="en-US" dirty="0" smtClean="0">
                <a:solidFill>
                  <a:schemeClr val="accent6">
                    <a:lumMod val="75000"/>
                  </a:schemeClr>
                </a:solidFill>
              </a:rPr>
              <a:t>existent </a:t>
            </a:r>
            <a:r>
              <a:rPr lang="en-US" dirty="0">
                <a:solidFill>
                  <a:schemeClr val="accent6">
                    <a:lumMod val="75000"/>
                  </a:schemeClr>
                </a:solidFill>
              </a:rPr>
              <a:t>proposal (other than cost), they are a known commodity.  </a:t>
            </a:r>
            <a:r>
              <a:rPr lang="en-US" dirty="0" smtClean="0">
                <a:solidFill>
                  <a:schemeClr val="accent6">
                    <a:lumMod val="75000"/>
                  </a:schemeClr>
                </a:solidFill>
              </a:rPr>
              <a:t>We </a:t>
            </a:r>
            <a:r>
              <a:rPr lang="en-US" dirty="0">
                <a:solidFill>
                  <a:schemeClr val="accent6">
                    <a:lumMod val="75000"/>
                  </a:schemeClr>
                </a:solidFill>
              </a:rPr>
              <a:t>could work with them, but it would take a lot of extra attention, because </a:t>
            </a:r>
            <a:r>
              <a:rPr lang="en-US" dirty="0" smtClean="0">
                <a:solidFill>
                  <a:schemeClr val="accent6">
                    <a:lumMod val="75000"/>
                  </a:schemeClr>
                </a:solidFill>
              </a:rPr>
              <a:t>we </a:t>
            </a:r>
            <a:r>
              <a:rPr lang="en-US" dirty="0">
                <a:solidFill>
                  <a:schemeClr val="accent6">
                    <a:lumMod val="75000"/>
                  </a:schemeClr>
                </a:solidFill>
              </a:rPr>
              <a:t>don't think they have the same drive as Allen Press to acquire and maintain our business</a:t>
            </a:r>
            <a:r>
              <a:rPr lang="en-US" dirty="0" smtClean="0">
                <a:solidFill>
                  <a:schemeClr val="accent6">
                    <a:lumMod val="75000"/>
                  </a:schemeClr>
                </a:solidFill>
              </a:rPr>
              <a:t>.</a:t>
            </a:r>
            <a:endParaRPr lang="en-US" dirty="0">
              <a:solidFill>
                <a:schemeClr val="accent6">
                  <a:lumMod val="75000"/>
                </a:schemeClr>
              </a:solidFill>
            </a:endParaRPr>
          </a:p>
          <a:p>
            <a:r>
              <a:rPr lang="en-US" dirty="0">
                <a:solidFill>
                  <a:srgbClr val="FF0000"/>
                </a:solidFill>
              </a:rPr>
              <a:t>3rd: Sheridan Group - Unknown, they do not do near the business with IEEE journals and magazines as Allen Press or IEEE Pubs.  Did not adequately address the SOW, missing somewhat on the Managing Editing function.  Nothing special to make them any more competitive.</a:t>
            </a:r>
          </a:p>
          <a:p>
            <a:pPr marL="0" indent="0">
              <a:buNone/>
            </a:pPr>
            <a:endParaRPr lang="en-US" dirty="0"/>
          </a:p>
        </p:txBody>
      </p:sp>
    </p:spTree>
    <p:extLst>
      <p:ext uri="{BB962C8B-B14F-4D97-AF65-F5344CB8AC3E}">
        <p14:creationId xmlns:p14="http://schemas.microsoft.com/office/powerpoint/2010/main" val="821455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Accepted Proposal (Allen Press)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82333153"/>
              </p:ext>
            </p:extLst>
          </p:nvPr>
        </p:nvGraphicFramePr>
        <p:xfrm>
          <a:off x="457200" y="1417638"/>
          <a:ext cx="8064090" cy="2595880"/>
        </p:xfrm>
        <a:graphic>
          <a:graphicData uri="http://schemas.openxmlformats.org/drawingml/2006/table">
            <a:tbl>
              <a:tblPr firstRow="1" bandRow="1">
                <a:effectLst>
                  <a:innerShdw blurRad="63500" dist="50800" dir="13500000">
                    <a:srgbClr val="000000">
                      <a:alpha val="50000"/>
                    </a:srgbClr>
                  </a:innerShdw>
                </a:effectLst>
                <a:tableStyleId>{5C22544A-7EE6-4342-B048-85BDC9FD1C3A}</a:tableStyleId>
              </a:tblPr>
              <a:tblGrid>
                <a:gridCol w="1612818"/>
                <a:gridCol w="2198821"/>
                <a:gridCol w="1499419"/>
                <a:gridCol w="1392903"/>
                <a:gridCol w="1360129"/>
              </a:tblGrid>
              <a:tr h="370840">
                <a:tc>
                  <a:txBody>
                    <a:bodyPr/>
                    <a:lstStyle/>
                    <a:p>
                      <a:endParaRPr lang="en-US" dirty="0"/>
                    </a:p>
                  </a:txBody>
                  <a:tcPr>
                    <a:cell3D prstMaterial="dkEdge">
                      <a:bevel prst="convex"/>
                      <a:lightRig rig="flood" dir="t"/>
                    </a:cell3D>
                  </a:tcPr>
                </a:tc>
                <a:tc>
                  <a:txBody>
                    <a:bodyPr/>
                    <a:lstStyle/>
                    <a:p>
                      <a:r>
                        <a:rPr lang="en-US" dirty="0" smtClean="0"/>
                        <a:t>Vendor</a:t>
                      </a:r>
                      <a:endParaRPr lang="en-US" dirty="0"/>
                    </a:p>
                  </a:txBody>
                  <a:tcPr>
                    <a:cell3D prstMaterial="dkEdge">
                      <a:bevel/>
                      <a:lightRig rig="flood" dir="t"/>
                    </a:cell3D>
                  </a:tcPr>
                </a:tc>
                <a:tc>
                  <a:txBody>
                    <a:bodyPr/>
                    <a:lstStyle/>
                    <a:p>
                      <a:r>
                        <a:rPr lang="en-US" dirty="0" smtClean="0"/>
                        <a:t>$ Per Year </a:t>
                      </a:r>
                      <a:endParaRPr lang="en-US" dirty="0"/>
                    </a:p>
                  </a:txBody>
                  <a:tcPr>
                    <a:cell3D prstMaterial="dkEdge">
                      <a:bevel/>
                      <a:lightRig rig="flood" dir="t"/>
                    </a:cell3D>
                  </a:tcPr>
                </a:tc>
                <a:tc>
                  <a:txBody>
                    <a:bodyPr/>
                    <a:lstStyle/>
                    <a:p>
                      <a:r>
                        <a:rPr lang="en-US" dirty="0" smtClean="0"/>
                        <a:t>$ Per Issue</a:t>
                      </a:r>
                      <a:endParaRPr lang="en-US" dirty="0"/>
                    </a:p>
                  </a:txBody>
                  <a:tcPr>
                    <a:cell3D prstMaterial="dkEdge">
                      <a:bevel/>
                      <a:lightRig rig="flood" dir="t"/>
                    </a:cell3D>
                  </a:tcPr>
                </a:tc>
                <a:tc>
                  <a:txBody>
                    <a:bodyPr/>
                    <a:lstStyle/>
                    <a:p>
                      <a:r>
                        <a:rPr lang="en-US" dirty="0" smtClean="0"/>
                        <a:t>$ Per Page</a:t>
                      </a:r>
                      <a:endParaRPr lang="en-US" dirty="0"/>
                    </a:p>
                  </a:txBody>
                  <a:tcPr>
                    <a:cell3D prstMaterial="dkEdge">
                      <a:bevel/>
                      <a:lightRig rig="flood" dir="t"/>
                    </a:cell3D>
                  </a:tcPr>
                </a:tc>
              </a:tr>
              <a:tr h="370840">
                <a:tc>
                  <a:txBody>
                    <a:bodyPr/>
                    <a:lstStyle/>
                    <a:p>
                      <a:r>
                        <a:rPr lang="en-US" dirty="0" smtClean="0"/>
                        <a:t>Web Hosting</a:t>
                      </a:r>
                      <a:endParaRPr lang="en-US" dirty="0"/>
                    </a:p>
                  </a:txBody>
                  <a:tcPr>
                    <a:cell3D prstMaterial="dkEdge">
                      <a:bevel/>
                      <a:lightRig rig="flood" dir="t"/>
                    </a:cell3D>
                  </a:tcPr>
                </a:tc>
                <a:tc>
                  <a:txBody>
                    <a:bodyPr/>
                    <a:lstStyle/>
                    <a:p>
                      <a:r>
                        <a:rPr lang="en-US" dirty="0" smtClean="0"/>
                        <a:t>PCS</a:t>
                      </a:r>
                      <a:r>
                        <a:rPr lang="en-US" baseline="0" dirty="0" smtClean="0"/>
                        <a:t> (</a:t>
                      </a:r>
                      <a:r>
                        <a:rPr lang="en-US" dirty="0" smtClean="0"/>
                        <a:t>EJournal Press)</a:t>
                      </a:r>
                      <a:endParaRPr lang="en-US" dirty="0"/>
                    </a:p>
                  </a:txBody>
                  <a:tcPr>
                    <a:cell3D prstMaterial="dkEdge">
                      <a:bevel/>
                      <a:lightRig rig="flood" dir="t"/>
                    </a:cell3D>
                  </a:tcPr>
                </a:tc>
                <a:tc>
                  <a:txBody>
                    <a:bodyPr/>
                    <a:lstStyle/>
                    <a:p>
                      <a:pPr algn="r"/>
                      <a:r>
                        <a:rPr lang="en-US" dirty="0" smtClean="0"/>
                        <a:t>7500</a:t>
                      </a:r>
                      <a:endParaRPr lang="en-US" dirty="0"/>
                    </a:p>
                  </a:txBody>
                  <a:tcPr>
                    <a:cell3D prstMaterial="dkEdge">
                      <a:bevel/>
                      <a:lightRig rig="flood" dir="t"/>
                    </a:cell3D>
                  </a:tcPr>
                </a:tc>
                <a:tc>
                  <a:txBody>
                    <a:bodyPr/>
                    <a:lstStyle/>
                    <a:p>
                      <a:pPr algn="r"/>
                      <a:r>
                        <a:rPr lang="en-US" dirty="0" smtClean="0"/>
                        <a:t>625</a:t>
                      </a:r>
                      <a:endParaRPr lang="en-US" dirty="0"/>
                    </a:p>
                  </a:txBody>
                  <a:tcPr>
                    <a:cell3D prstMaterial="dkEdge">
                      <a:bevel/>
                      <a:lightRig rig="flood" dir="t"/>
                    </a:cell3D>
                  </a:tcPr>
                </a:tc>
                <a:tc>
                  <a:txBody>
                    <a:bodyPr/>
                    <a:lstStyle/>
                    <a:p>
                      <a:pPr algn="r"/>
                      <a:r>
                        <a:rPr lang="en-US" dirty="0" smtClean="0"/>
                        <a:t>12</a:t>
                      </a:r>
                      <a:endParaRPr lang="en-US" dirty="0"/>
                    </a:p>
                  </a:txBody>
                  <a:tcPr>
                    <a:cell3D prstMaterial="dkEdge">
                      <a:bevel/>
                      <a:lightRig rig="flood" dir="t"/>
                    </a:cell3D>
                  </a:tcPr>
                </a:tc>
              </a:tr>
              <a:tr h="370840">
                <a:tc>
                  <a:txBody>
                    <a:bodyPr/>
                    <a:lstStyle/>
                    <a:p>
                      <a:r>
                        <a:rPr lang="en-US" dirty="0" smtClean="0"/>
                        <a:t>Copy</a:t>
                      </a:r>
                      <a:r>
                        <a:rPr lang="en-US" baseline="0" dirty="0" smtClean="0"/>
                        <a:t> </a:t>
                      </a:r>
                      <a:r>
                        <a:rPr lang="en-US" dirty="0" smtClean="0"/>
                        <a:t> Editing</a:t>
                      </a:r>
                      <a:endParaRPr lang="en-US" dirty="0"/>
                    </a:p>
                  </a:txBody>
                  <a:tcPr>
                    <a:cell3D prstMaterial="dkEdge">
                      <a:bevel/>
                      <a:lightRig rig="flood" dir="t"/>
                    </a:cell3D>
                  </a:tcPr>
                </a:tc>
                <a:tc>
                  <a:txBody>
                    <a:bodyPr/>
                    <a:lstStyle/>
                    <a:p>
                      <a:r>
                        <a:rPr lang="en-US" dirty="0" smtClean="0"/>
                        <a:t>Allen Press</a:t>
                      </a:r>
                      <a:endParaRPr lang="en-US" dirty="0"/>
                    </a:p>
                  </a:txBody>
                  <a:tcPr>
                    <a:cell3D prstMaterial="dkEdge">
                      <a:bevel/>
                      <a:lightRig rig="flood" dir="t"/>
                    </a:cell3D>
                  </a:tcPr>
                </a:tc>
                <a:tc>
                  <a:txBody>
                    <a:bodyPr/>
                    <a:lstStyle/>
                    <a:p>
                      <a:pPr algn="r"/>
                      <a:r>
                        <a:rPr lang="en-US" dirty="0" smtClean="0"/>
                        <a:t>30180</a:t>
                      </a:r>
                      <a:endParaRPr lang="en-US" dirty="0"/>
                    </a:p>
                  </a:txBody>
                  <a:tcPr>
                    <a:cell3D prstMaterial="dkEdge">
                      <a:bevel/>
                      <a:lightRig rig="flood" dir="t"/>
                    </a:cell3D>
                  </a:tcPr>
                </a:tc>
                <a:tc>
                  <a:txBody>
                    <a:bodyPr/>
                    <a:lstStyle/>
                    <a:p>
                      <a:pPr algn="r"/>
                      <a:r>
                        <a:rPr lang="en-US" dirty="0" smtClean="0"/>
                        <a:t>2515</a:t>
                      </a:r>
                      <a:endParaRPr lang="en-US" dirty="0"/>
                    </a:p>
                  </a:txBody>
                  <a:tcPr>
                    <a:cell3D prstMaterial="dkEdge">
                      <a:bevel/>
                      <a:lightRig rig="flood" dir="t"/>
                    </a:cell3D>
                  </a:tcPr>
                </a:tc>
                <a:tc>
                  <a:txBody>
                    <a:bodyPr/>
                    <a:lstStyle/>
                    <a:p>
                      <a:pPr algn="r"/>
                      <a:r>
                        <a:rPr lang="en-US" dirty="0" smtClean="0"/>
                        <a:t>52</a:t>
                      </a:r>
                      <a:endParaRPr lang="en-US" dirty="0"/>
                    </a:p>
                  </a:txBody>
                  <a:tcPr>
                    <a:cell3D prstMaterial="dkEdge">
                      <a:bevel/>
                      <a:lightRig rig="flood" dir="t"/>
                    </a:cell3D>
                  </a:tcPr>
                </a:tc>
              </a:tr>
              <a:tr h="370840">
                <a:tc>
                  <a:txBody>
                    <a:bodyPr/>
                    <a:lstStyle/>
                    <a:p>
                      <a:r>
                        <a:rPr lang="en-US" dirty="0" smtClean="0"/>
                        <a:t>Composition</a:t>
                      </a:r>
                      <a:endParaRPr lang="en-US" dirty="0"/>
                    </a:p>
                  </a:txBody>
                  <a:tcPr>
                    <a:cell3D prstMaterial="dkEdge">
                      <a:bevel/>
                      <a:lightRig rig="flood" dir="t"/>
                    </a:cell3D>
                  </a:tcPr>
                </a:tc>
                <a:tc>
                  <a:txBody>
                    <a:bodyPr/>
                    <a:lstStyle/>
                    <a:p>
                      <a:r>
                        <a:rPr lang="en-US" dirty="0" smtClean="0"/>
                        <a:t>Allen Press</a:t>
                      </a:r>
                      <a:endParaRPr lang="en-US" dirty="0"/>
                    </a:p>
                  </a:txBody>
                  <a:tcPr>
                    <a:cell3D prstMaterial="dkEdge">
                      <a:bevel/>
                      <a:lightRig rig="flood" dir="t"/>
                    </a:cell3D>
                  </a:tcPr>
                </a:tc>
                <a:tc>
                  <a:txBody>
                    <a:bodyPr/>
                    <a:lstStyle/>
                    <a:p>
                      <a:pPr algn="r"/>
                      <a:r>
                        <a:rPr lang="en-US" dirty="0" smtClean="0"/>
                        <a:t>23472</a:t>
                      </a:r>
                      <a:endParaRPr lang="en-US" dirty="0"/>
                    </a:p>
                  </a:txBody>
                  <a:tcPr>
                    <a:cell3D prstMaterial="dkEdge">
                      <a:bevel/>
                      <a:lightRig rig="flood" dir="t"/>
                    </a:cell3D>
                  </a:tcPr>
                </a:tc>
                <a:tc>
                  <a:txBody>
                    <a:bodyPr/>
                    <a:lstStyle/>
                    <a:p>
                      <a:pPr algn="r"/>
                      <a:r>
                        <a:rPr lang="en-US" dirty="0" smtClean="0"/>
                        <a:t>1956</a:t>
                      </a:r>
                      <a:endParaRPr lang="en-US" dirty="0"/>
                    </a:p>
                  </a:txBody>
                  <a:tcPr>
                    <a:cell3D prstMaterial="dkEdge">
                      <a:bevel/>
                      <a:lightRig rig="flood" dir="t"/>
                    </a:cell3D>
                  </a:tcPr>
                </a:tc>
                <a:tc>
                  <a:txBody>
                    <a:bodyPr/>
                    <a:lstStyle/>
                    <a:p>
                      <a:pPr algn="r"/>
                      <a:r>
                        <a:rPr lang="en-US" dirty="0" smtClean="0"/>
                        <a:t>73</a:t>
                      </a:r>
                      <a:endParaRPr lang="en-US" dirty="0"/>
                    </a:p>
                  </a:txBody>
                  <a:tcPr>
                    <a:cell3D prstMaterial="dkEdge">
                      <a:bevel/>
                      <a:lightRig rig="flood" dir="t"/>
                    </a:cell3D>
                  </a:tcPr>
                </a:tc>
              </a:tr>
              <a:tr h="370840">
                <a:tc>
                  <a:txBody>
                    <a:bodyPr/>
                    <a:lstStyle/>
                    <a:p>
                      <a:r>
                        <a:rPr lang="en-US" dirty="0" smtClean="0"/>
                        <a:t>Manufacture</a:t>
                      </a:r>
                      <a:endParaRPr lang="en-US" dirty="0"/>
                    </a:p>
                  </a:txBody>
                  <a:tcPr>
                    <a:cell3D prstMaterial="dkEdge">
                      <a:bevel/>
                      <a:lightRig rig="flood" dir="t"/>
                    </a:cell3D>
                  </a:tcPr>
                </a:tc>
                <a:tc>
                  <a:txBody>
                    <a:bodyPr/>
                    <a:lstStyle/>
                    <a:p>
                      <a:r>
                        <a:rPr lang="en-US" dirty="0" smtClean="0"/>
                        <a:t>Allen Press</a:t>
                      </a:r>
                      <a:endParaRPr lang="en-US" dirty="0"/>
                    </a:p>
                  </a:txBody>
                  <a:tcPr>
                    <a:cell3D prstMaterial="dkEdge">
                      <a:bevel/>
                      <a:lightRig rig="flood" dir="t"/>
                    </a:cell3D>
                  </a:tcPr>
                </a:tc>
                <a:tc>
                  <a:txBody>
                    <a:bodyPr/>
                    <a:lstStyle/>
                    <a:p>
                      <a:pPr algn="r"/>
                      <a:r>
                        <a:rPr lang="en-US" dirty="0" smtClean="0"/>
                        <a:t>29832</a:t>
                      </a:r>
                      <a:endParaRPr lang="en-US" dirty="0"/>
                    </a:p>
                  </a:txBody>
                  <a:tcPr>
                    <a:cell3D prstMaterial="dkEdge">
                      <a:bevel/>
                      <a:lightRig rig="flood" dir="t"/>
                    </a:cell3D>
                  </a:tcPr>
                </a:tc>
                <a:tc>
                  <a:txBody>
                    <a:bodyPr/>
                    <a:lstStyle/>
                    <a:p>
                      <a:pPr algn="r"/>
                      <a:r>
                        <a:rPr lang="en-US" dirty="0" smtClean="0"/>
                        <a:t>2486</a:t>
                      </a:r>
                      <a:endParaRPr lang="en-US" dirty="0"/>
                    </a:p>
                  </a:txBody>
                  <a:tcPr>
                    <a:cell3D prstMaterial="dkEdge">
                      <a:bevel/>
                      <a:lightRig rig="flood" dir="t"/>
                    </a:cell3D>
                  </a:tcPr>
                </a:tc>
                <a:tc>
                  <a:txBody>
                    <a:bodyPr/>
                    <a:lstStyle/>
                    <a:p>
                      <a:pPr algn="r"/>
                      <a:r>
                        <a:rPr lang="en-US" dirty="0" smtClean="0"/>
                        <a:t>83</a:t>
                      </a:r>
                      <a:endParaRPr lang="en-US" dirty="0"/>
                    </a:p>
                  </a:txBody>
                  <a:tcPr>
                    <a:cell3D prstMaterial="dkEdge">
                      <a:bevel/>
                      <a:lightRig rig="flood" dir="t"/>
                    </a:cell3D>
                  </a:tcPr>
                </a:tc>
              </a:tr>
              <a:tr h="370840">
                <a:tc>
                  <a:txBody>
                    <a:bodyPr/>
                    <a:lstStyle/>
                    <a:p>
                      <a:r>
                        <a:rPr lang="en-US" dirty="0" smtClean="0"/>
                        <a:t>Mailing </a:t>
                      </a:r>
                      <a:endParaRPr lang="en-US" dirty="0"/>
                    </a:p>
                  </a:txBody>
                  <a:tcPr>
                    <a:cell3D prstMaterial="dkEdge">
                      <a:bevel/>
                      <a:lightRig rig="flood" dir="t"/>
                    </a:cell3D>
                  </a:tcPr>
                </a:tc>
                <a:tc>
                  <a:txBody>
                    <a:bodyPr/>
                    <a:lstStyle/>
                    <a:p>
                      <a:r>
                        <a:rPr lang="en-US" dirty="0" smtClean="0"/>
                        <a:t>Allen Press</a:t>
                      </a:r>
                      <a:endParaRPr lang="en-US" dirty="0"/>
                    </a:p>
                  </a:txBody>
                  <a:tcPr>
                    <a:cell3D prstMaterial="dkEdge">
                      <a:bevel/>
                      <a:lightRig rig="flood" dir="t"/>
                    </a:cell3D>
                  </a:tcPr>
                </a:tc>
                <a:tc>
                  <a:txBody>
                    <a:bodyPr/>
                    <a:lstStyle/>
                    <a:p>
                      <a:pPr algn="r"/>
                      <a:r>
                        <a:rPr lang="en-US" dirty="0" smtClean="0"/>
                        <a:t>155000</a:t>
                      </a:r>
                      <a:endParaRPr lang="en-US" dirty="0"/>
                    </a:p>
                  </a:txBody>
                  <a:tcPr>
                    <a:cell3D prstMaterial="dkEdge">
                      <a:bevel/>
                      <a:lightRig rig="flood" dir="t"/>
                    </a:cell3D>
                  </a:tcPr>
                </a:tc>
                <a:tc>
                  <a:txBody>
                    <a:bodyPr/>
                    <a:lstStyle/>
                    <a:p>
                      <a:pPr algn="r"/>
                      <a:r>
                        <a:rPr lang="en-US" dirty="0" smtClean="0"/>
                        <a:t>12917</a:t>
                      </a:r>
                      <a:endParaRPr lang="en-US" dirty="0"/>
                    </a:p>
                  </a:txBody>
                  <a:tcPr>
                    <a:cell3D prstMaterial="dkEdge">
                      <a:bevel/>
                      <a:lightRig rig="flood" dir="t"/>
                    </a:cell3D>
                  </a:tcPr>
                </a:tc>
                <a:tc>
                  <a:txBody>
                    <a:bodyPr/>
                    <a:lstStyle/>
                    <a:p>
                      <a:pPr algn="r"/>
                      <a:r>
                        <a:rPr lang="en-US" dirty="0" smtClean="0"/>
                        <a:t>248</a:t>
                      </a:r>
                      <a:endParaRPr lang="en-US" dirty="0"/>
                    </a:p>
                  </a:txBody>
                  <a:tcPr>
                    <a:cell3D prstMaterial="dkEdge">
                      <a:bevel/>
                      <a:lightRig rig="flood" dir="t"/>
                    </a:cell3D>
                  </a:tcPr>
                </a:tc>
              </a:tr>
              <a:tr h="370840">
                <a:tc>
                  <a:txBody>
                    <a:bodyPr/>
                    <a:lstStyle/>
                    <a:p>
                      <a:r>
                        <a:rPr lang="en-US" dirty="0" smtClean="0"/>
                        <a:t>Total</a:t>
                      </a:r>
                      <a:endParaRPr lang="en-US" dirty="0"/>
                    </a:p>
                  </a:txBody>
                  <a:tcPr>
                    <a:cell3D prstMaterial="dkEdge">
                      <a:bevel/>
                      <a:lightRig rig="flood" dir="t"/>
                    </a:cell3D>
                  </a:tcPr>
                </a:tc>
                <a:tc>
                  <a:txBody>
                    <a:bodyPr/>
                    <a:lstStyle/>
                    <a:p>
                      <a:endParaRPr lang="en-US" dirty="0"/>
                    </a:p>
                  </a:txBody>
                  <a:tcPr>
                    <a:cell3D prstMaterial="dkEdge">
                      <a:bevel/>
                      <a:lightRig rig="flood" dir="t"/>
                    </a:cell3D>
                  </a:tcPr>
                </a:tc>
                <a:tc>
                  <a:txBody>
                    <a:bodyPr/>
                    <a:lstStyle/>
                    <a:p>
                      <a:pPr algn="r"/>
                      <a:r>
                        <a:rPr lang="en-US" dirty="0" smtClean="0"/>
                        <a:t>253484</a:t>
                      </a:r>
                      <a:endParaRPr lang="en-US" dirty="0"/>
                    </a:p>
                  </a:txBody>
                  <a:tcPr>
                    <a:cell3D prstMaterial="dkEdge">
                      <a:bevel/>
                      <a:lightRig rig="flood" dir="t"/>
                    </a:cell3D>
                  </a:tcPr>
                </a:tc>
                <a:tc>
                  <a:txBody>
                    <a:bodyPr/>
                    <a:lstStyle/>
                    <a:p>
                      <a:pPr algn="r"/>
                      <a:r>
                        <a:rPr lang="en-US" dirty="0" smtClean="0"/>
                        <a:t>20499</a:t>
                      </a:r>
                      <a:endParaRPr lang="en-US" dirty="0"/>
                    </a:p>
                  </a:txBody>
                  <a:tcPr>
                    <a:cell3D prstMaterial="dkEdge">
                      <a:bevel/>
                      <a:lightRig rig="flood" dir="t"/>
                    </a:cell3D>
                  </a:tcPr>
                </a:tc>
                <a:tc>
                  <a:txBody>
                    <a:bodyPr/>
                    <a:lstStyle/>
                    <a:p>
                      <a:pPr algn="r"/>
                      <a:r>
                        <a:rPr lang="en-US" dirty="0" smtClean="0"/>
                        <a:t>427</a:t>
                      </a:r>
                      <a:endParaRPr lang="en-US" dirty="0"/>
                    </a:p>
                  </a:txBody>
                  <a:tcPr>
                    <a:cell3D prstMaterial="dkEdge">
                      <a:bevel/>
                      <a:lightRig rig="flood" dir="t"/>
                    </a:cell3D>
                  </a:tcPr>
                </a:tc>
              </a:tr>
            </a:tbl>
          </a:graphicData>
        </a:graphic>
      </p:graphicFrame>
      <p:sp>
        <p:nvSpPr>
          <p:cNvPr id="6" name="TextBox 5"/>
          <p:cNvSpPr txBox="1"/>
          <p:nvPr/>
        </p:nvSpPr>
        <p:spPr>
          <a:xfrm>
            <a:off x="5252885" y="4559793"/>
            <a:ext cx="3390672" cy="1477328"/>
          </a:xfrm>
          <a:prstGeom prst="rect">
            <a:avLst/>
          </a:prstGeom>
          <a:noFill/>
        </p:spPr>
        <p:txBody>
          <a:bodyPr wrap="none" rtlCol="0">
            <a:spAutoFit/>
          </a:bodyPr>
          <a:lstStyle/>
          <a:p>
            <a:pPr marL="285750" indent="-285750">
              <a:buFont typeface="Arial"/>
              <a:buChar char="•"/>
            </a:pPr>
            <a:r>
              <a:rPr lang="en-US" dirty="0" smtClean="0">
                <a:solidFill>
                  <a:srgbClr val="000090"/>
                </a:solidFill>
              </a:rPr>
              <a:t>Mailing assumed same cost</a:t>
            </a:r>
          </a:p>
          <a:p>
            <a:pPr marL="285750" indent="-285750">
              <a:buFont typeface="Arial"/>
              <a:buChar char="•"/>
            </a:pPr>
            <a:r>
              <a:rPr lang="en-US" dirty="0" smtClean="0">
                <a:solidFill>
                  <a:srgbClr val="000090"/>
                </a:solidFill>
              </a:rPr>
              <a:t>Present vendors “bottom line”:</a:t>
            </a:r>
          </a:p>
          <a:p>
            <a:pPr marL="742950" lvl="1" indent="-285750">
              <a:buFont typeface="Arial"/>
              <a:buChar char="•"/>
            </a:pPr>
            <a:r>
              <a:rPr lang="en-US" dirty="0" smtClean="0">
                <a:solidFill>
                  <a:srgbClr val="000090"/>
                </a:solidFill>
              </a:rPr>
              <a:t>$421500, $35125, $675</a:t>
            </a:r>
          </a:p>
          <a:p>
            <a:pPr marL="285750" indent="-285750">
              <a:buFont typeface="Arial"/>
              <a:buChar char="•"/>
            </a:pPr>
            <a:r>
              <a:rPr lang="en-US" dirty="0" smtClean="0">
                <a:solidFill>
                  <a:srgbClr val="000090"/>
                </a:solidFill>
              </a:rPr>
              <a:t>April “bottom line”</a:t>
            </a:r>
          </a:p>
          <a:p>
            <a:pPr marL="742950" lvl="1" indent="-285750">
              <a:buFont typeface="Arial"/>
              <a:buChar char="•"/>
            </a:pPr>
            <a:r>
              <a:rPr lang="en-US" dirty="0">
                <a:solidFill>
                  <a:srgbClr val="000090"/>
                </a:solidFill>
              </a:rPr>
              <a:t>$</a:t>
            </a:r>
            <a:r>
              <a:rPr lang="en-US" dirty="0" smtClean="0">
                <a:solidFill>
                  <a:srgbClr val="000090"/>
                </a:solidFill>
              </a:rPr>
              <a:t>282500, $23542, $490</a:t>
            </a:r>
          </a:p>
        </p:txBody>
      </p:sp>
    </p:spTree>
    <p:extLst>
      <p:ext uri="{BB962C8B-B14F-4D97-AF65-F5344CB8AC3E}">
        <p14:creationId xmlns:p14="http://schemas.microsoft.com/office/powerpoint/2010/main" val="32971898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90"/>
                </a:solidFill>
              </a:rPr>
              <a:t>Issue: Open Access</a:t>
            </a:r>
          </a:p>
        </p:txBody>
      </p:sp>
      <p:sp>
        <p:nvSpPr>
          <p:cNvPr id="3" name="Content Placeholder 2"/>
          <p:cNvSpPr>
            <a:spLocks noGrp="1"/>
          </p:cNvSpPr>
          <p:nvPr>
            <p:ph idx="1"/>
          </p:nvPr>
        </p:nvSpPr>
        <p:spPr>
          <a:xfrm>
            <a:off x="457200" y="1600200"/>
            <a:ext cx="8229600" cy="4978400"/>
          </a:xfrm>
        </p:spPr>
        <p:txBody>
          <a:bodyPr>
            <a:normAutofit fontScale="62500" lnSpcReduction="20000"/>
          </a:bodyPr>
          <a:lstStyle/>
          <a:p>
            <a:r>
              <a:rPr lang="en-US" dirty="0">
                <a:solidFill>
                  <a:srgbClr val="800000"/>
                </a:solidFill>
              </a:rPr>
              <a:t>Ongoing </a:t>
            </a:r>
            <a:r>
              <a:rPr lang="en-US" dirty="0" smtClean="0">
                <a:solidFill>
                  <a:srgbClr val="800000"/>
                </a:solidFill>
              </a:rPr>
              <a:t>topic (</a:t>
            </a:r>
            <a:r>
              <a:rPr lang="en-US" dirty="0" err="1">
                <a:solidFill>
                  <a:srgbClr val="800000"/>
                </a:solidFill>
              </a:rPr>
              <a:t>telecon</a:t>
            </a:r>
            <a:r>
              <a:rPr lang="en-US" dirty="0">
                <a:solidFill>
                  <a:srgbClr val="800000"/>
                </a:solidFill>
              </a:rPr>
              <a:t> Friday at 9AM EDT).</a:t>
            </a:r>
          </a:p>
          <a:p>
            <a:r>
              <a:rPr lang="en-US" dirty="0">
                <a:solidFill>
                  <a:srgbClr val="800000"/>
                </a:solidFill>
              </a:rPr>
              <a:t>Developed “hybrid model” a year ago</a:t>
            </a:r>
          </a:p>
          <a:p>
            <a:pPr lvl="1"/>
            <a:r>
              <a:rPr lang="en-US" dirty="0">
                <a:solidFill>
                  <a:srgbClr val="800000"/>
                </a:solidFill>
              </a:rPr>
              <a:t>All IEEE journals offered OA at $3000 per paper</a:t>
            </a:r>
            <a:r>
              <a:rPr lang="en-US" dirty="0" smtClean="0">
                <a:solidFill>
                  <a:srgbClr val="800000"/>
                </a:solidFill>
              </a:rPr>
              <a:t>.</a:t>
            </a:r>
          </a:p>
          <a:p>
            <a:pPr lvl="1"/>
            <a:r>
              <a:rPr lang="en-US" dirty="0" smtClean="0">
                <a:solidFill>
                  <a:srgbClr val="800000"/>
                </a:solidFill>
              </a:rPr>
              <a:t>No takers.</a:t>
            </a:r>
            <a:endParaRPr lang="en-US" dirty="0">
              <a:solidFill>
                <a:srgbClr val="800000"/>
              </a:solidFill>
            </a:endParaRPr>
          </a:p>
          <a:p>
            <a:r>
              <a:rPr lang="en-US" dirty="0">
                <a:solidFill>
                  <a:srgbClr val="800000"/>
                </a:solidFill>
              </a:rPr>
              <a:t>Now three kinds:</a:t>
            </a:r>
          </a:p>
          <a:p>
            <a:pPr lvl="1"/>
            <a:r>
              <a:rPr lang="en-US" dirty="0">
                <a:solidFill>
                  <a:srgbClr val="800000"/>
                </a:solidFill>
              </a:rPr>
              <a:t>OA journals</a:t>
            </a:r>
          </a:p>
          <a:p>
            <a:pPr lvl="1"/>
            <a:r>
              <a:rPr lang="en-US" dirty="0">
                <a:solidFill>
                  <a:srgbClr val="800000"/>
                </a:solidFill>
              </a:rPr>
              <a:t>New hybrid model (but $1750 per article)</a:t>
            </a:r>
          </a:p>
          <a:p>
            <a:pPr lvl="1"/>
            <a:r>
              <a:rPr lang="en-US" dirty="0" err="1" smtClean="0">
                <a:solidFill>
                  <a:srgbClr val="800000"/>
                </a:solidFill>
              </a:rPr>
              <a:t>Megajournal</a:t>
            </a:r>
            <a:endParaRPr lang="en-US" dirty="0" smtClean="0">
              <a:solidFill>
                <a:srgbClr val="800000"/>
              </a:solidFill>
            </a:endParaRPr>
          </a:p>
          <a:p>
            <a:r>
              <a:rPr lang="en-US" dirty="0" smtClean="0">
                <a:solidFill>
                  <a:srgbClr val="800000"/>
                </a:solidFill>
              </a:rPr>
              <a:t>We need to modify author web experience</a:t>
            </a:r>
          </a:p>
          <a:p>
            <a:pPr lvl="1"/>
            <a:r>
              <a:rPr lang="en-US" dirty="0" smtClean="0">
                <a:solidFill>
                  <a:srgbClr val="800000"/>
                </a:solidFill>
              </a:rPr>
              <a:t>Decide at time of submission whether OA or classical</a:t>
            </a:r>
          </a:p>
          <a:p>
            <a:pPr lvl="1"/>
            <a:r>
              <a:rPr lang="en-US" dirty="0" smtClean="0">
                <a:solidFill>
                  <a:srgbClr val="800000"/>
                </a:solidFill>
              </a:rPr>
              <a:t>One way decision at time of acceptance</a:t>
            </a:r>
          </a:p>
          <a:p>
            <a:pPr lvl="1"/>
            <a:r>
              <a:rPr lang="en-US" dirty="0" smtClean="0">
                <a:solidFill>
                  <a:srgbClr val="800000"/>
                </a:solidFill>
              </a:rPr>
              <a:t>Date: November 2012 (!)</a:t>
            </a:r>
          </a:p>
          <a:p>
            <a:r>
              <a:rPr lang="en-US" dirty="0" smtClean="0">
                <a:solidFill>
                  <a:srgbClr val="800000"/>
                </a:solidFill>
              </a:rPr>
              <a:t>Asked us to reserve page in Transactions and Magazine for announcement.</a:t>
            </a:r>
            <a:endParaRPr lang="en-US" dirty="0">
              <a:solidFill>
                <a:srgbClr val="800000"/>
              </a:solidFill>
            </a:endParaRPr>
          </a:p>
          <a:p>
            <a:r>
              <a:rPr lang="en-US" dirty="0">
                <a:solidFill>
                  <a:srgbClr val="800000"/>
                </a:solidFill>
              </a:rPr>
              <a:t>My take is that IEEE will go OA </a:t>
            </a:r>
            <a:endParaRPr lang="en-US" dirty="0" smtClean="0">
              <a:solidFill>
                <a:srgbClr val="800000"/>
              </a:solidFill>
            </a:endParaRPr>
          </a:p>
          <a:p>
            <a:r>
              <a:rPr lang="en-US" dirty="0" smtClean="0">
                <a:solidFill>
                  <a:srgbClr val="800000"/>
                </a:solidFill>
              </a:rPr>
              <a:t>I don’t understand the revenue stream</a:t>
            </a:r>
          </a:p>
          <a:p>
            <a:pPr lvl="1"/>
            <a:r>
              <a:rPr lang="en-US" dirty="0" smtClean="0">
                <a:solidFill>
                  <a:srgbClr val="800000"/>
                </a:solidFill>
              </a:rPr>
              <a:t>What about the legacy content?</a:t>
            </a:r>
            <a:endParaRPr lang="en-US" dirty="0">
              <a:solidFill>
                <a:srgbClr val="800000"/>
              </a:solidFill>
            </a:endParaRPr>
          </a:p>
          <a:p>
            <a:endParaRPr lang="en-US" dirty="0">
              <a:solidFill>
                <a:srgbClr val="800000"/>
              </a:solidFill>
            </a:endParaRPr>
          </a:p>
        </p:txBody>
      </p:sp>
    </p:spTree>
    <p:extLst>
      <p:ext uri="{BB962C8B-B14F-4D97-AF65-F5344CB8AC3E}">
        <p14:creationId xmlns:p14="http://schemas.microsoft.com/office/powerpoint/2010/main" val="3971022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544</TotalTime>
  <Words>983</Words>
  <Application>Microsoft Macintosh PowerPoint</Application>
  <PresentationFormat>On-screen Show (4:3)</PresentationFormat>
  <Paragraphs>306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Publications Report to IEEE AESS Board of Governors Meeting </vt:lpstr>
      <vt:lpstr>Overview</vt:lpstr>
      <vt:lpstr>Present Vendors</vt:lpstr>
      <vt:lpstr>Proposed Vendors (from April)</vt:lpstr>
      <vt:lpstr>Advantages of new vendor</vt:lpstr>
      <vt:lpstr>Developments</vt:lpstr>
      <vt:lpstr>Bids</vt:lpstr>
      <vt:lpstr>Accepted Proposal (Allen Press)</vt:lpstr>
      <vt:lpstr>Issue: Open Access</vt:lpstr>
      <vt:lpstr>Other Issues</vt:lpstr>
      <vt:lpstr>Current Hard Copy Inventory</vt:lpstr>
    </vt:vector>
  </TitlesOfParts>
  <Company>University of Connecticut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AESS Magazine </dc:title>
  <dc:creator>Peter Willett</dc:creator>
  <cp:lastModifiedBy>Peter Willett</cp:lastModifiedBy>
  <cp:revision>60</cp:revision>
  <dcterms:created xsi:type="dcterms:W3CDTF">2012-01-19T17:52:32Z</dcterms:created>
  <dcterms:modified xsi:type="dcterms:W3CDTF">2012-09-14T17:46:40Z</dcterms:modified>
</cp:coreProperties>
</file>