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2"/>
  </p:notesMasterIdLst>
  <p:sldIdLst>
    <p:sldId id="256" r:id="rId2"/>
    <p:sldId id="286" r:id="rId3"/>
    <p:sldId id="257" r:id="rId4"/>
    <p:sldId id="278" r:id="rId5"/>
    <p:sldId id="277" r:id="rId6"/>
    <p:sldId id="280" r:id="rId7"/>
    <p:sldId id="279" r:id="rId8"/>
    <p:sldId id="284" r:id="rId9"/>
    <p:sldId id="285" r:id="rId10"/>
    <p:sldId id="282" r:id="rId11"/>
    <p:sldId id="273" r:id="rId12"/>
    <p:sldId id="281" r:id="rId13"/>
    <p:sldId id="283" r:id="rId14"/>
    <p:sldId id="272" r:id="rId15"/>
    <p:sldId id="288" r:id="rId16"/>
    <p:sldId id="287" r:id="rId17"/>
    <p:sldId id="263" r:id="rId18"/>
    <p:sldId id="261" r:id="rId19"/>
    <p:sldId id="262" r:id="rId20"/>
    <p:sldId id="25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70127" autoAdjust="0"/>
  </p:normalViewPr>
  <p:slideViewPr>
    <p:cSldViewPr>
      <p:cViewPr>
        <p:scale>
          <a:sx n="47" d="100"/>
          <a:sy n="47" d="100"/>
        </p:scale>
        <p:origin x="-27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3A2B7-B5F3-47B0-B0AA-FBBC2BC4FDDA}"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420A1-4B7A-4ADD-B48F-A928ED41E0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all know, I contacted</a:t>
            </a:r>
            <a:r>
              <a:rPr lang="en-US" baseline="0" dirty="0" smtClean="0"/>
              <a:t> each of our Chapters to encourage them to engage.</a:t>
            </a:r>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Goals and Plans:  to be reported soon</a:t>
            </a:r>
          </a:p>
          <a:p>
            <a:endParaRPr lang="en-US" dirty="0" smtClean="0"/>
          </a:p>
          <a:p>
            <a:r>
              <a:rPr lang="en-US" dirty="0" smtClean="0"/>
              <a:t>“…has been dormant for a while and did nothing in 2012.  I would like to restart the panel and revamp the plan for the panel.  In particular, I think that it should focus more on embedded systems and less on general network security.  I believe that this fits the IEEE membership interests.  Repopulating the panel should not be a problem.” </a:t>
            </a:r>
          </a:p>
          <a:p>
            <a:endParaRPr lang="en-US" dirty="0" smtClean="0"/>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Cyber Panel is just getting started. As cyber is a large field, the initial focus of the panel will be embedded and network systems which exist in almost every industry. The standards and regulations field is full of disparate players and the panel will work to rise above the morass. Additionally, it will work on education and public outreach to train engineers, educate policy makers and alleviate public concern. </a:t>
            </a:r>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focus is to promote a dialogue and collaboration with governments, industry and academia to identify and implement strategies to support the recruitment, development, and retaining of engineering talent in the aerospace and defense industries. Strategic initiatives include working with IEEE-USA career and workforce policy committee conduct related workshops in collaboration with local IEEE chapters, academia and industry to promote engineering workforce issues including employment, career and professional development products and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focus is to develop standards, standard terminology, specification formats, and test procedures for, and to promote understanding of components and systems for detection or measurement of linear or angular motion. Strategic initiatives include development of inertial sensor specification format guide and test procedures for emerging new sensor technologies.</a:t>
            </a:r>
            <a:endParaRPr lang="en-US" dirty="0" smtClean="0"/>
          </a:p>
          <a:p>
            <a:endParaRPr lang="en-US" dirty="0" smtClean="0"/>
          </a:p>
          <a:p>
            <a:r>
              <a:rPr lang="en-US" dirty="0" smtClean="0"/>
              <a:t>Goals and Plans: </a:t>
            </a:r>
          </a:p>
          <a:p>
            <a:pPr>
              <a:buFontTx/>
              <a:buChar char="-"/>
            </a:pPr>
            <a:r>
              <a:rPr lang="en-US" dirty="0" smtClean="0"/>
              <a:t>expand membership with an emphasis on IMU community</a:t>
            </a:r>
          </a:p>
          <a:p>
            <a:pPr>
              <a:buFontTx/>
              <a:buChar char="-"/>
            </a:pPr>
            <a:r>
              <a:rPr lang="en-US" dirty="0" smtClean="0"/>
              <a:t> reach out to unrepresented organizations within the inertial community</a:t>
            </a:r>
          </a:p>
          <a:p>
            <a:pPr>
              <a:buFontTx/>
              <a:buChar char="-"/>
            </a:pPr>
            <a:r>
              <a:rPr lang="en-US" dirty="0" smtClean="0"/>
              <a:t> resolve all currently known errata by the end of this year</a:t>
            </a:r>
          </a:p>
          <a:p>
            <a:pPr>
              <a:buFontTx/>
              <a:buChar char="-"/>
            </a:pPr>
            <a:r>
              <a:rPr lang="en-US" dirty="0" smtClean="0"/>
              <a:t> assign legacy documents for review to appropriate committee based on due date and state of document</a:t>
            </a:r>
          </a:p>
          <a:p>
            <a:pPr>
              <a:buFontTx/>
              <a:buChar char="-"/>
            </a:pPr>
            <a:r>
              <a:rPr lang="en-US" dirty="0" smtClean="0"/>
              <a:t>Sensor and Systems Committee objectives</a:t>
            </a:r>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nSpc>
                <a:spcPct val="120000"/>
              </a:lnSpc>
            </a:pPr>
            <a:r>
              <a:rPr lang="en-US" dirty="0" smtClean="0"/>
              <a:t>Goals and Plans:  to be reported soon.</a:t>
            </a:r>
          </a:p>
          <a:p>
            <a:pPr>
              <a:lnSpc>
                <a:spcPct val="120000"/>
              </a:lnSpc>
            </a:pPr>
            <a:r>
              <a:rPr lang="en-US" dirty="0" smtClean="0"/>
              <a:t>Accomplishments:</a:t>
            </a:r>
          </a:p>
          <a:p>
            <a:pPr marL="342900" indent="-342900">
              <a:lnSpc>
                <a:spcPct val="120000"/>
              </a:lnSpc>
              <a:buFontTx/>
              <a:buChar char="-"/>
            </a:pPr>
            <a:r>
              <a:rPr lang="en-US" dirty="0" smtClean="0"/>
              <a:t>had two Panel meetings last year. Both minutes available</a:t>
            </a:r>
          </a:p>
          <a:p>
            <a:pPr marL="342900" indent="-342900">
              <a:lnSpc>
                <a:spcPct val="120000"/>
              </a:lnSpc>
              <a:buFontTx/>
              <a:buChar char="-"/>
            </a:pPr>
            <a:r>
              <a:rPr lang="en-US" dirty="0" smtClean="0"/>
              <a:t>reviewed/realigned committees</a:t>
            </a:r>
          </a:p>
          <a:p>
            <a:pPr marL="964692" lvl="1" indent="-342900">
              <a:lnSpc>
                <a:spcPct val="120000"/>
              </a:lnSpc>
              <a:buFontTx/>
              <a:buChar char="-"/>
            </a:pPr>
            <a:r>
              <a:rPr lang="en-US" dirty="0" smtClean="0"/>
              <a:t> 20 inactive members/dropped, 5 new added.</a:t>
            </a:r>
          </a:p>
          <a:p>
            <a:pPr marL="342900" indent="-342900">
              <a:lnSpc>
                <a:spcPct val="120000"/>
              </a:lnSpc>
              <a:buFontTx/>
              <a:buChar char="-"/>
            </a:pPr>
            <a:r>
              <a:rPr lang="en-US" dirty="0" smtClean="0"/>
              <a:t>focusing on each member to be on at least one committee</a:t>
            </a:r>
          </a:p>
          <a:p>
            <a:pPr marL="342900" indent="-342900">
              <a:lnSpc>
                <a:spcPct val="120000"/>
              </a:lnSpc>
              <a:buFontTx/>
              <a:buChar char="-"/>
            </a:pPr>
            <a:r>
              <a:rPr lang="en-US" dirty="0" smtClean="0"/>
              <a:t>two new committees: Civilian Radar, and Waveform Diversity</a:t>
            </a:r>
          </a:p>
          <a:p>
            <a:pPr marL="342900" indent="-342900">
              <a:lnSpc>
                <a:spcPct val="120000"/>
              </a:lnSpc>
              <a:buFontTx/>
              <a:buChar char="-"/>
            </a:pPr>
            <a:r>
              <a:rPr lang="en-US" dirty="0" smtClean="0"/>
              <a:t>created vice chair: M. Greco </a:t>
            </a:r>
          </a:p>
          <a:p>
            <a:pPr marL="964692" lvl="1" indent="-342900">
              <a:lnSpc>
                <a:spcPct val="120000"/>
              </a:lnSpc>
              <a:buFontTx/>
              <a:buChar char="-"/>
            </a:pPr>
            <a:r>
              <a:rPr lang="en-US" dirty="0" smtClean="0"/>
              <a:t>focus on international and women member diversity</a:t>
            </a:r>
          </a:p>
          <a:p>
            <a:pPr marL="507492" lvl="0" indent="-342900">
              <a:lnSpc>
                <a:spcPct val="120000"/>
              </a:lnSpc>
              <a:buFontTx/>
              <a:buNone/>
            </a:pPr>
            <a:endParaRPr lang="en-US" dirty="0" smtClean="0"/>
          </a:p>
          <a:p>
            <a:pPr marL="507492" marR="0" lvl="0" indent="-342900" algn="l" defTabSz="914400" rtl="0" eaLnBrk="1" fontAlgn="auto" latinLnBrk="0" hangingPunct="1">
              <a:lnSpc>
                <a:spcPct val="120000"/>
              </a:lnSpc>
              <a:spcBef>
                <a:spcPts val="0"/>
              </a:spcBef>
              <a:spcAft>
                <a:spcPts val="0"/>
              </a:spcAft>
              <a:buClrTx/>
              <a:buSzTx/>
              <a:buFont typeface="Arial" pitchFamily="34" charset="0"/>
              <a:buChar char="•"/>
              <a:tabLst/>
              <a:defRPr/>
            </a:pPr>
            <a:r>
              <a:rPr lang="en-US" sz="1200" dirty="0" smtClean="0"/>
              <a:t>Primary focus is in management and leadership of the annual series of radar conferences, nationally and internationally. Additionally, the panel leads in establishing standards and terminology critical to the radar community worldwide. A focus on education is prevalent throughout panel activity, especially within the short courses offered at each of the annual radar conferences. The panel plays a key role in documenting research and technology presented at the annual conferences through archival submission via </a:t>
            </a:r>
            <a:r>
              <a:rPr lang="en-US" sz="1200" dirty="0" err="1" smtClean="0"/>
              <a:t>IEEExplore</a:t>
            </a:r>
            <a:r>
              <a:rPr lang="en-US" sz="1200" dirty="0" smtClean="0"/>
              <a:t>. And, finally, the panel oversees recognition through management of awards for career advancement (</a:t>
            </a:r>
            <a:r>
              <a:rPr lang="en-US" sz="1200" dirty="0" err="1" smtClean="0"/>
              <a:t>Nathanson</a:t>
            </a:r>
            <a:r>
              <a:rPr lang="en-US" sz="1200" dirty="0" smtClean="0"/>
              <a:t> Award) and career achievement (Warren White Award) as well as best paper and best student paper awards at the annual conference via participation on conference committees.</a:t>
            </a:r>
            <a:endParaRPr lang="en-US" dirty="0" smtClean="0"/>
          </a:p>
          <a:p>
            <a:pPr marL="507492" lvl="0" indent="-342900">
              <a:lnSpc>
                <a:spcPct val="120000"/>
              </a:lnSpc>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dirty="0" smtClean="0"/>
              <a:t>such as standardization, system analysis &amp; design, applications, constellations, EHF technologies, integration, dual use. Strategic activities include: organizing and supporting several international space conferences held around the world; updating space systems standards, generating new standards as required, and producing and reviewing papers on space systems.</a:t>
            </a:r>
            <a:endParaRPr lang="en-US" dirty="0" smtClean="0"/>
          </a:p>
          <a:p>
            <a:pPr rtl="0"/>
            <a:r>
              <a:rPr lang="en-US" dirty="0" smtClean="0"/>
              <a:t/>
            </a:r>
            <a:br>
              <a:rPr lang="en-US" dirty="0" smtClean="0"/>
            </a:br>
            <a:endParaRPr lang="en-US" dirty="0" smtClean="0"/>
          </a:p>
          <a:p>
            <a:endParaRPr lang="en-US" i="1" dirty="0" smtClean="0"/>
          </a:p>
          <a:p>
            <a:endParaRPr lang="en-US" i="1" dirty="0" smtClean="0"/>
          </a:p>
          <a:p>
            <a:r>
              <a:rPr lang="en-US" i="1" dirty="0" smtClean="0"/>
              <a:t>Satellite Communications Systems </a:t>
            </a:r>
            <a:r>
              <a:rPr lang="en-US" dirty="0" smtClean="0"/>
              <a:t/>
            </a:r>
            <a:br>
              <a:rPr lang="en-US" dirty="0" smtClean="0"/>
            </a:br>
            <a:r>
              <a:rPr lang="en-US" i="1" dirty="0" smtClean="0"/>
              <a:t>Space Exploration and International Space Station</a:t>
            </a:r>
            <a:r>
              <a:rPr lang="en-US" dirty="0" smtClean="0"/>
              <a:t/>
            </a:r>
            <a:br>
              <a:rPr lang="en-US" dirty="0" smtClean="0"/>
            </a:br>
            <a:r>
              <a:rPr lang="en-US" i="1" dirty="0" smtClean="0"/>
              <a:t>Space-based Navigation and Synthetic Aperture Radars</a:t>
            </a:r>
            <a:endParaRPr lang="en-US" dirty="0" smtClean="0"/>
          </a:p>
          <a:p>
            <a:r>
              <a:rPr lang="en-US" i="1" dirty="0" smtClean="0"/>
              <a:t>Launch infrastructure, Range Safety and Debris mitigation</a:t>
            </a:r>
            <a:endParaRPr lang="en-US" dirty="0" smtClean="0"/>
          </a:p>
          <a:p>
            <a:endParaRPr lang="en-US" dirty="0" smtClean="0"/>
          </a:p>
          <a:p>
            <a:pPr>
              <a:buFontTx/>
              <a:buChar char="-"/>
            </a:pPr>
            <a:r>
              <a:rPr lang="en-US" dirty="0" smtClean="0"/>
              <a:t> organizing and supporting </a:t>
            </a:r>
            <a:r>
              <a:rPr lang="en-US" i="1" dirty="0" smtClean="0"/>
              <a:t>conferences</a:t>
            </a:r>
            <a:r>
              <a:rPr lang="en-US" dirty="0" smtClean="0"/>
              <a:t> and workshops</a:t>
            </a:r>
          </a:p>
          <a:p>
            <a:pPr>
              <a:buFontTx/>
              <a:buChar char="-"/>
            </a:pPr>
            <a:r>
              <a:rPr lang="en-US" dirty="0" smtClean="0"/>
              <a:t> updating or generating space systems standards</a:t>
            </a:r>
          </a:p>
          <a:p>
            <a:pPr>
              <a:buFontTx/>
              <a:buChar char="-"/>
            </a:pPr>
            <a:r>
              <a:rPr lang="en-US" dirty="0" smtClean="0"/>
              <a:t> generating and reviewing papers on space systems</a:t>
            </a:r>
          </a:p>
          <a:p>
            <a:pPr>
              <a:buFontTx/>
              <a:buChar char="-"/>
            </a:pPr>
            <a:r>
              <a:rPr lang="en-US" dirty="0" smtClean="0"/>
              <a:t> maintaining a technical bibliography for space systems</a:t>
            </a:r>
          </a:p>
          <a:p>
            <a:pPr>
              <a:buFontTx/>
              <a:buChar char="-"/>
            </a:pPr>
            <a:r>
              <a:rPr lang="en-US" dirty="0" smtClean="0"/>
              <a:t> encouraging engineering education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focus is in standard terminology, specification formats, and test procedures, and to promote understanding of algorithms and components of sensor data processing systems. Strategic initiatives include promoting the use of the </a:t>
            </a:r>
            <a:r>
              <a:rPr lang="en-US" sz="1200" dirty="0" err="1" smtClean="0"/>
              <a:t>Trackipedia</a:t>
            </a:r>
            <a:r>
              <a:rPr lang="en-US" sz="1200" dirty="0" smtClean="0"/>
              <a:t> wiki engine as a collaboration tool, design and promote the use of standard “test-to” scenarios to improve algorithm performance comparison. </a:t>
            </a:r>
            <a:endParaRPr lang="en-US" dirty="0" smtClean="0"/>
          </a:p>
          <a:p>
            <a:endParaRPr lang="en-US" dirty="0" smtClean="0"/>
          </a:p>
          <a:p>
            <a:r>
              <a:rPr lang="en-US" sz="1200" kern="1200" dirty="0" smtClean="0">
                <a:solidFill>
                  <a:schemeClr val="tx1"/>
                </a:solidFill>
                <a:latin typeface="+mn-lt"/>
                <a:ea typeface="+mn-ea"/>
                <a:cs typeface="+mn-cs"/>
              </a:rPr>
              <a:t>I am still engaged, although not as enthusiastically as three years ago when I signed up to lead the Target Tracking Systems Panel.  There has been zero progress over the past year, with the main reason being lack of sponsorship.  The members have been wonderful, and we have had a number of nice meetings over the years, but there has been almost no follow-through.  Unless there is a clearly defined need for a new standard, originating from either the government or industry, I am beginning to question whether our Panel offers any value at all.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Target Tracking Systems Panel has a well-defined structure.  We have sub-</a:t>
            </a:r>
            <a:r>
              <a:rPr lang="en-US" sz="1200" kern="1200" dirty="0" err="1" smtClean="0">
                <a:solidFill>
                  <a:schemeClr val="tx1"/>
                </a:solidFill>
                <a:latin typeface="+mn-lt"/>
                <a:ea typeface="+mn-ea"/>
                <a:cs typeface="+mn-cs"/>
              </a:rPr>
              <a:t>committes</a:t>
            </a:r>
            <a:r>
              <a:rPr lang="en-US" sz="1200" kern="1200" dirty="0" smtClean="0">
                <a:solidFill>
                  <a:schemeClr val="tx1"/>
                </a:solidFill>
                <a:latin typeface="+mn-lt"/>
                <a:ea typeface="+mn-ea"/>
                <a:cs typeface="+mn-cs"/>
              </a:rPr>
              <a:t> on Terminology, Implementation, Test, and Technology.  We have by-laws.  We even have a website called </a:t>
            </a:r>
            <a:r>
              <a:rPr lang="en-US" sz="1200" kern="1200" dirty="0" err="1" smtClean="0">
                <a:solidFill>
                  <a:schemeClr val="tx1"/>
                </a:solidFill>
                <a:latin typeface="+mn-lt"/>
                <a:ea typeface="+mn-ea"/>
                <a:cs typeface="+mn-cs"/>
              </a:rPr>
              <a:t>Trackipedia</a:t>
            </a:r>
            <a:r>
              <a:rPr lang="en-US" sz="1200" kern="1200" dirty="0" smtClean="0">
                <a:solidFill>
                  <a:schemeClr val="tx1"/>
                </a:solidFill>
                <a:latin typeface="+mn-lt"/>
                <a:ea typeface="+mn-ea"/>
                <a:cs typeface="+mn-cs"/>
              </a:rPr>
              <a:t> which allows Members to collaborate interactively.  However, there has been little participation due to lack of sponsorship.  The only purpose the Panel has served to date is to provide a venue for bright, like-minded individuals to socialize.  But don’t IEEE conferences and workshops already serve that purpose?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Based on my experience serving on the Target Tracking Systems Panel, I don't think it makes sense to have a permanent Panel searching for ways to standardize the technical area for which they have assumed responsibility.  I think temporary Panels formed to define individual standards, ideally in response to well-defined need statements, make more sense.  A temporary Panel would ideally be dismantled once the standard has been defined and reformed with a new generation of members when the standard needs to be updated.</a:t>
            </a:r>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focus is to promote a dialogue and collaboration with governments, industry, academia and other societies to identify and implement strategies to support advancement of systems engineering techniques and promote solutions to specific SE Topics developed and exercised at the 8/18/11 Chapter Summit. Strategic initiatives include building “real” way forward to assist community to plan, program, and execute these Topics while making the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Primary focus is to promote a dialogue and collaboration with governments, industry and academia to identify and implement strategies to support the recruitment, development, and retaining of engineering talent in the aerospace and defense industries. Strategic initiatives include working with IEEE-USA career and workforce policy committee conduct related workshops in collaboration with local IEEE chapters, academia and industry to promote engineering workforce issues including employment, career and professional development products and services.</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dirty="0" smtClean="0"/>
              <a:t>Primary focus is to provide a forum for discussion, development and rapid dissemination of technical information relevant to aerospace control and guidance systems technologies including adaptive control concepts; advanced vehicle concepts and related guidance, control, and dynamics issues, </a:t>
            </a:r>
            <a:r>
              <a:rPr lang="en-US" sz="1200" dirty="0" err="1" smtClean="0"/>
              <a:t>NextGen</a:t>
            </a:r>
            <a:r>
              <a:rPr lang="en-US" sz="1200" dirty="0" smtClean="0"/>
              <a:t> air traffic control; integration of UAS in the National Air Space; autonomy; and others.</a:t>
            </a:r>
            <a:r>
              <a:rPr lang="en-US" sz="1200" b="1" dirty="0" smtClean="0"/>
              <a:t> </a:t>
            </a:r>
            <a:r>
              <a:rPr lang="en-US" sz="1200" dirty="0" smtClean="0"/>
              <a:t>Strategic initiatives include conducting a single day short course on a related guidance and control topic. Introduce a lecture series aimed at attracting young university and/or industry researcher participation in the committee.</a:t>
            </a:r>
            <a:endParaRPr lang="en-US" dirty="0" smtClean="0"/>
          </a:p>
          <a:p>
            <a:pPr rtl="0"/>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AAD420A1-4B7A-4ADD-B48F-A928ED41E08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E274AE-82B9-4986-92AA-FE0A83BD9B6B}" type="datetimeFigureOut">
              <a:rPr lang="en-US" smtClean="0"/>
              <a:pPr/>
              <a:t>5/4/2013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5B39BAE-1FF6-4574-AD6D-FAC8F619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B39BAE-1FF6-4574-AD6D-FAC8F619A9D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B39BAE-1FF6-4574-AD6D-FAC8F619A9D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5B39BAE-1FF6-4574-AD6D-FAC8F619A9D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E274AE-82B9-4986-92AA-FE0A83BD9B6B}" type="datetimeFigureOut">
              <a:rPr lang="en-US" smtClean="0"/>
              <a:pPr/>
              <a:t>5/4/2013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E274AE-82B9-4986-92AA-FE0A83BD9B6B}" type="datetimeFigureOut">
              <a:rPr lang="en-US" smtClean="0"/>
              <a:pPr/>
              <a:t>5/4/2013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5B39BAE-1FF6-4574-AD6D-FAC8F619A9D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E274AE-82B9-4986-92AA-FE0A83BD9B6B}" type="datetimeFigureOut">
              <a:rPr lang="en-US" smtClean="0"/>
              <a:pPr/>
              <a:t>5/4/2013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5B39BAE-1FF6-4574-AD6D-FAC8F619A9D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E274AE-82B9-4986-92AA-FE0A83BD9B6B}" type="datetimeFigureOut">
              <a:rPr lang="en-US" smtClean="0"/>
              <a:pPr/>
              <a:t>5/4/2013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5B39BAE-1FF6-4574-AD6D-FAC8F619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cgsc.org/about.php"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members.gocivilairpatrol.com/media/cms/20132014_CAP_STRATEGIC_PLAN_Final_91538ADA14378.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auvsi.org/Home/"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bbc.co.uk/news/business-22319537" TargetMode="External"/><Relationship Id="rId2" Type="http://schemas.openxmlformats.org/officeDocument/2006/relationships/hyperlink" Target="http://www.youtube.com/watch?v=8re_pJ5F8nw&amp;feature=player_embedded" TargetMode="External"/><Relationship Id="rId1" Type="http://schemas.openxmlformats.org/officeDocument/2006/relationships/slideLayout" Target="../slideLayouts/slideLayout3.xml"/><Relationship Id="rId4" Type="http://schemas.openxmlformats.org/officeDocument/2006/relationships/hyperlink" Target="http://www.ainonline.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enelec.eu/" TargetMode="External"/><Relationship Id="rId2" Type="http://schemas.openxmlformats.org/officeDocument/2006/relationships/hyperlink" Target="http://standards.ieee.org/about/sba/dec2012.html" TargetMode="External"/><Relationship Id="rId1" Type="http://schemas.openxmlformats.org/officeDocument/2006/relationships/slideLayout" Target="../slideLayouts/slideLayout3.xml"/><Relationship Id="rId4" Type="http://schemas.openxmlformats.org/officeDocument/2006/relationships/hyperlink" Target="http://www.iec.ch/"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ieee-aess.org/education/distinguished-lecturers/distinguished-lecturer-and-tutorial-program" TargetMode="External"/><Relationship Id="rId3" Type="http://schemas.openxmlformats.org/officeDocument/2006/relationships/image" Target="../media/image3.wmf"/><Relationship Id="rId7" Type="http://schemas.openxmlformats.org/officeDocument/2006/relationships/hyperlink" Target="http://ieee-aess.org/chapters/al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ieee-aess.org/publications/general/welcome-aess-publications-site" TargetMode="External"/><Relationship Id="rId5" Type="http://schemas.openxmlformats.org/officeDocument/2006/relationships/hyperlink" Target="http://ieee-aess.org/conferences/home" TargetMode="External"/><Relationship Id="rId4" Type="http://schemas.openxmlformats.org/officeDocument/2006/relationships/hyperlink" Target="http://ieee-aess.org/technical-operations/general/welcome-aess-technical-operations-site" TargetMode="External"/><Relationship Id="rId9" Type="http://schemas.openxmlformats.org/officeDocument/2006/relationships/hyperlink" Target="http://evts.ieee-aess.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ieee-aess.org/technical-operations/technical-panels/aerospace-control-guidance-systems" TargetMode="External"/><Relationship Id="rId3" Type="http://schemas.openxmlformats.org/officeDocument/2006/relationships/hyperlink" Target="http://ieee-aess.org/technical-operations/technical-panels/gyro-and-accelerometer" TargetMode="External"/><Relationship Id="rId7" Type="http://schemas.openxmlformats.org/officeDocument/2006/relationships/hyperlink" Target="http://ieee-aess.org/technical-operations/technical-panels/aerospace-systems-integration-engineering-technical-panel" TargetMode="External"/><Relationship Id="rId12" Type="http://schemas.openxmlformats.org/officeDocument/2006/relationships/hyperlink" Target="http://ieee-aess.org/avionics-systems-panel-asp"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ieee-aess.org/technical-operations/technical-panels/target-tracking-systems" TargetMode="External"/><Relationship Id="rId11" Type="http://schemas.openxmlformats.org/officeDocument/2006/relationships/hyperlink" Target="http://ieee-aess.org/technical-operations/technical-panels/unmanned-aerial-vehicles" TargetMode="External"/><Relationship Id="rId5" Type="http://schemas.openxmlformats.org/officeDocument/2006/relationships/hyperlink" Target="http://ieee-aess.org/technical-operations/technical-panels/space-systems" TargetMode="External"/><Relationship Id="rId10" Type="http://schemas.openxmlformats.org/officeDocument/2006/relationships/hyperlink" Target="http://ieee-aess.org/technical-operations/technical-panels/cyber-security-panel" TargetMode="External"/><Relationship Id="rId4" Type="http://schemas.openxmlformats.org/officeDocument/2006/relationships/hyperlink" Target="http://ieee-aess.org/technical-operations/technical-panels/radar-systems" TargetMode="External"/><Relationship Id="rId9" Type="http://schemas.openxmlformats.org/officeDocument/2006/relationships/hyperlink" Target="http://ieee-aess.org/technical-operations/technical-panels/aerospace-workforc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wh.ieee.org/r2/wash_nova/aess/FAW-31st-DASC-workshop.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gap/Objectives2013.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embed/XRCIzZHpFtY?rel=0"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aess.org/sites/default/files/documents/2011_Chapter_Summit_Status.xl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ap1000.westinghousenuclear.com/images/swf/ap1000_Simply_Electric.wm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458200" cy="1829761"/>
          </a:xfrm>
        </p:spPr>
        <p:txBody>
          <a:bodyPr/>
          <a:lstStyle/>
          <a:p>
            <a:r>
              <a:rPr lang="en-US" dirty="0" smtClean="0">
                <a:solidFill>
                  <a:schemeClr val="bg1"/>
                </a:solidFill>
              </a:rPr>
              <a:t>AESS Technical Operations</a:t>
            </a:r>
            <a:endParaRPr lang="en-US" dirty="0">
              <a:solidFill>
                <a:schemeClr val="bg1"/>
              </a:solidFill>
            </a:endParaRPr>
          </a:p>
        </p:txBody>
      </p:sp>
      <p:sp>
        <p:nvSpPr>
          <p:cNvPr id="3" name="Subtitle 2"/>
          <p:cNvSpPr>
            <a:spLocks noGrp="1"/>
          </p:cNvSpPr>
          <p:nvPr>
            <p:ph type="subTitle" idx="1"/>
          </p:nvPr>
        </p:nvSpPr>
        <p:spPr>
          <a:xfrm>
            <a:off x="762000" y="2819400"/>
            <a:ext cx="7772400" cy="1199704"/>
          </a:xfrm>
        </p:spPr>
        <p:txBody>
          <a:bodyPr>
            <a:normAutofit/>
          </a:bodyPr>
          <a:lstStyle/>
          <a:p>
            <a:r>
              <a:rPr lang="en-US" sz="2000" dirty="0" smtClean="0">
                <a:solidFill>
                  <a:schemeClr val="bg1"/>
                </a:solidFill>
              </a:rPr>
              <a:t>Presented to Board of Governors</a:t>
            </a:r>
          </a:p>
          <a:p>
            <a:r>
              <a:rPr lang="en-US" sz="2000" dirty="0" smtClean="0">
                <a:solidFill>
                  <a:schemeClr val="bg1"/>
                </a:solidFill>
              </a:rPr>
              <a:t>by Roger Oliva, VP Technical Operations</a:t>
            </a:r>
          </a:p>
          <a:p>
            <a:r>
              <a:rPr lang="en-US" sz="2000" dirty="0" smtClean="0">
                <a:solidFill>
                  <a:schemeClr val="bg1"/>
                </a:solidFill>
              </a:rPr>
              <a:t>May 4</a:t>
            </a:r>
            <a:r>
              <a:rPr lang="en-US" sz="2000" baseline="30000" dirty="0" smtClean="0">
                <a:solidFill>
                  <a:schemeClr val="bg1"/>
                </a:solidFill>
              </a:rPr>
              <a:t>th</a:t>
            </a:r>
            <a:r>
              <a:rPr lang="en-US" sz="2000" dirty="0" smtClean="0">
                <a:solidFill>
                  <a:schemeClr val="bg1"/>
                </a:solidFill>
              </a:rPr>
              <a:t>, 2013</a:t>
            </a:r>
            <a:endParaRPr lang="en-US" sz="2000" dirty="0">
              <a:solidFill>
                <a:schemeClr val="bg1"/>
              </a:solidFill>
            </a:endParaRPr>
          </a:p>
        </p:txBody>
      </p:sp>
      <p:pic>
        <p:nvPicPr>
          <p:cNvPr id="1026" name="Picture 2" descr="C:\Documents and Settings\User\Local Settings\Temporary Internet Files\Content.IE5\1ZNB8IMS\MC910217624[1].wmf"/>
          <p:cNvPicPr>
            <a:picLocks noChangeAspect="1" noChangeArrowheads="1"/>
          </p:cNvPicPr>
          <p:nvPr/>
        </p:nvPicPr>
        <p:blipFill>
          <a:blip r:embed="rId2"/>
          <a:srcRect/>
          <a:stretch>
            <a:fillRect/>
          </a:stretch>
        </p:blipFill>
        <p:spPr bwMode="auto">
          <a:xfrm>
            <a:off x="0" y="5196535"/>
            <a:ext cx="1816913" cy="166146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47359" y="0"/>
            <a:ext cx="5296643" cy="1200329"/>
          </a:xfrm>
          <a:prstGeom prst="rect">
            <a:avLst/>
          </a:prstGeom>
        </p:spPr>
        <p:txBody>
          <a:bodyPr wrap="none">
            <a:spAutoFit/>
          </a:bodyPr>
          <a:lstStyle/>
          <a:p>
            <a:pPr algn="r"/>
            <a:r>
              <a:rPr lang="en-US" sz="3600" b="1" dirty="0" smtClean="0">
                <a:solidFill>
                  <a:schemeClr val="bg2"/>
                </a:solidFill>
              </a:rPr>
              <a:t>AEROSPACE CONTROL </a:t>
            </a:r>
          </a:p>
          <a:p>
            <a:pPr algn="r"/>
            <a:r>
              <a:rPr lang="en-US" sz="3600" b="1" dirty="0" smtClean="0">
                <a:solidFill>
                  <a:schemeClr val="bg2"/>
                </a:solidFill>
              </a:rPr>
              <a:t>and GUIDANCE</a:t>
            </a:r>
            <a:endParaRPr lang="en-US" sz="3600" b="1" dirty="0"/>
          </a:p>
        </p:txBody>
      </p:sp>
      <p:sp>
        <p:nvSpPr>
          <p:cNvPr id="5" name="TextBox 4"/>
          <p:cNvSpPr txBox="1"/>
          <p:nvPr/>
        </p:nvSpPr>
        <p:spPr>
          <a:xfrm>
            <a:off x="0" y="1219200"/>
            <a:ext cx="4373313" cy="1569660"/>
          </a:xfrm>
          <a:prstGeom prst="rect">
            <a:avLst/>
          </a:prstGeom>
          <a:noFill/>
        </p:spPr>
        <p:txBody>
          <a:bodyPr wrap="none" rtlCol="0">
            <a:spAutoFit/>
          </a:bodyPr>
          <a:lstStyle/>
          <a:p>
            <a:pPr>
              <a:buFontTx/>
              <a:buChar char="-"/>
            </a:pPr>
            <a:r>
              <a:rPr lang="en-US" sz="2400" dirty="0" smtClean="0"/>
              <a:t> </a:t>
            </a:r>
            <a:r>
              <a:rPr lang="en-US" sz="2400" dirty="0" smtClean="0">
                <a:hlinkClick r:id="rId3"/>
              </a:rPr>
              <a:t>Control/guidance</a:t>
            </a:r>
            <a:r>
              <a:rPr lang="en-US" sz="2400" dirty="0" smtClean="0"/>
              <a:t> systems</a:t>
            </a:r>
          </a:p>
          <a:p>
            <a:pPr>
              <a:buFontTx/>
              <a:buChar char="-"/>
            </a:pPr>
            <a:r>
              <a:rPr lang="en-US" sz="2400" dirty="0" smtClean="0"/>
              <a:t> </a:t>
            </a:r>
            <a:r>
              <a:rPr lang="en-US" sz="2400" dirty="0" err="1" smtClean="0"/>
              <a:t>NextGen</a:t>
            </a:r>
            <a:r>
              <a:rPr lang="en-US" sz="2400" dirty="0" smtClean="0"/>
              <a:t> air traffic control</a:t>
            </a:r>
          </a:p>
          <a:p>
            <a:pPr>
              <a:buFontTx/>
              <a:buChar char="-"/>
            </a:pPr>
            <a:r>
              <a:rPr lang="en-US" sz="2400" dirty="0" smtClean="0"/>
              <a:t> Single day short course </a:t>
            </a:r>
          </a:p>
          <a:p>
            <a:pPr>
              <a:buFontTx/>
              <a:buChar char="-"/>
            </a:pPr>
            <a:r>
              <a:rPr lang="en-US" sz="2400" dirty="0" smtClean="0"/>
              <a:t> Introduce a lecture series </a:t>
            </a:r>
            <a:endParaRPr lang="en-US" sz="2400" dirty="0"/>
          </a:p>
        </p:txBody>
      </p:sp>
      <p:sp>
        <p:nvSpPr>
          <p:cNvPr id="6" name="TextBox 5"/>
          <p:cNvSpPr txBox="1"/>
          <p:nvPr/>
        </p:nvSpPr>
        <p:spPr>
          <a:xfrm>
            <a:off x="4572000" y="1447800"/>
            <a:ext cx="4495800" cy="830997"/>
          </a:xfrm>
          <a:prstGeom prst="rect">
            <a:avLst/>
          </a:prstGeom>
          <a:noFill/>
        </p:spPr>
        <p:txBody>
          <a:bodyPr wrap="square" rtlCol="0">
            <a:spAutoFit/>
          </a:bodyPr>
          <a:lstStyle/>
          <a:p>
            <a:pPr>
              <a:buFontTx/>
              <a:buChar char="-"/>
            </a:pPr>
            <a:r>
              <a:rPr lang="en-US" sz="2400" dirty="0" smtClean="0"/>
              <a:t> Adaptive control concept</a:t>
            </a:r>
          </a:p>
          <a:p>
            <a:pPr>
              <a:buFontTx/>
              <a:buChar char="-"/>
            </a:pPr>
            <a:r>
              <a:rPr lang="en-US" sz="2400" dirty="0" smtClean="0"/>
              <a:t> Integration of UAS in NAS</a:t>
            </a:r>
            <a:endParaRPr lang="en-US" sz="2400" dirty="0"/>
          </a:p>
        </p:txBody>
      </p:sp>
      <p:sp>
        <p:nvSpPr>
          <p:cNvPr id="7" name="TextBox 6"/>
          <p:cNvSpPr txBox="1"/>
          <p:nvPr/>
        </p:nvSpPr>
        <p:spPr>
          <a:xfrm>
            <a:off x="4544778" y="3505200"/>
            <a:ext cx="4751622" cy="2585323"/>
          </a:xfrm>
          <a:prstGeom prst="rect">
            <a:avLst/>
          </a:prstGeom>
          <a:noFill/>
        </p:spPr>
        <p:txBody>
          <a:bodyPr wrap="none" rtlCol="0">
            <a:spAutoFit/>
          </a:bodyPr>
          <a:lstStyle/>
          <a:p>
            <a:pPr>
              <a:buFontTx/>
              <a:buChar char="-"/>
            </a:pPr>
            <a:r>
              <a:rPr lang="en-US" dirty="0" smtClean="0"/>
              <a:t> Research Institutions, Industry, </a:t>
            </a:r>
          </a:p>
          <a:p>
            <a:r>
              <a:rPr lang="en-US" dirty="0" smtClean="0"/>
              <a:t>  University, Government Agencies</a:t>
            </a:r>
          </a:p>
          <a:p>
            <a:pPr>
              <a:buFontTx/>
              <a:buChar char="-"/>
            </a:pPr>
            <a:r>
              <a:rPr lang="en-US" dirty="0" smtClean="0"/>
              <a:t> Dynamics, Computations, and Analysis</a:t>
            </a:r>
          </a:p>
          <a:p>
            <a:pPr>
              <a:buFontTx/>
              <a:buChar char="-"/>
            </a:pPr>
            <a:r>
              <a:rPr lang="en-US" dirty="0" smtClean="0"/>
              <a:t> Flight, Propulsion, and Autonomous</a:t>
            </a:r>
          </a:p>
          <a:p>
            <a:r>
              <a:rPr lang="en-US" dirty="0" smtClean="0"/>
              <a:t>   Vehicle Control Systems</a:t>
            </a:r>
          </a:p>
          <a:p>
            <a:r>
              <a:rPr lang="en-US" dirty="0" smtClean="0"/>
              <a:t>- Aeronautic and Surface Vehicles</a:t>
            </a:r>
          </a:p>
          <a:p>
            <a:r>
              <a:rPr lang="en-US" dirty="0" smtClean="0"/>
              <a:t>- Missiles and Space</a:t>
            </a:r>
          </a:p>
          <a:p>
            <a:r>
              <a:rPr lang="en-US" dirty="0" smtClean="0"/>
              <a:t>- Avionics and System Integration</a:t>
            </a:r>
          </a:p>
          <a:p>
            <a:endParaRPr lang="en-US"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714500" y="3924300"/>
            <a:ext cx="5791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267200" y="191869"/>
            <a:ext cx="3889206" cy="646331"/>
          </a:xfrm>
          <a:prstGeom prst="rect">
            <a:avLst/>
          </a:prstGeom>
          <a:noFill/>
        </p:spPr>
        <p:txBody>
          <a:bodyPr wrap="none" rtlCol="0">
            <a:spAutoFit/>
          </a:bodyPr>
          <a:lstStyle/>
          <a:p>
            <a:r>
              <a:rPr lang="en-US" sz="3600" b="1" dirty="0" smtClean="0">
                <a:solidFill>
                  <a:schemeClr val="bg2"/>
                </a:solidFill>
              </a:rPr>
              <a:t>CYBER SECURITY</a:t>
            </a:r>
            <a:endParaRPr lang="en-US" sz="3600" b="1" dirty="0"/>
          </a:p>
        </p:txBody>
      </p:sp>
      <p:sp>
        <p:nvSpPr>
          <p:cNvPr id="7" name="TextBox 6"/>
          <p:cNvSpPr txBox="1"/>
          <p:nvPr/>
        </p:nvSpPr>
        <p:spPr>
          <a:xfrm>
            <a:off x="-76200" y="1143000"/>
            <a:ext cx="4953000" cy="1200329"/>
          </a:xfrm>
          <a:prstGeom prst="rect">
            <a:avLst/>
          </a:prstGeom>
          <a:noFill/>
        </p:spPr>
        <p:txBody>
          <a:bodyPr wrap="square" rtlCol="0">
            <a:spAutoFit/>
          </a:bodyPr>
          <a:lstStyle/>
          <a:p>
            <a:pPr>
              <a:buFontTx/>
              <a:buChar char="-"/>
            </a:pPr>
            <a:r>
              <a:rPr lang="en-US" sz="2400" dirty="0" smtClean="0"/>
              <a:t> Embedded systems </a:t>
            </a:r>
          </a:p>
          <a:p>
            <a:pPr>
              <a:buFontTx/>
              <a:buChar char="-"/>
            </a:pPr>
            <a:r>
              <a:rPr lang="en-US" sz="2400" dirty="0" smtClean="0"/>
              <a:t> Standards and regulations </a:t>
            </a:r>
          </a:p>
          <a:p>
            <a:pPr>
              <a:buFontTx/>
              <a:buChar char="-"/>
            </a:pPr>
            <a:r>
              <a:rPr lang="en-US" sz="2400" dirty="0" smtClean="0"/>
              <a:t> Education/public outreach</a:t>
            </a:r>
          </a:p>
        </p:txBody>
      </p:sp>
      <p:sp>
        <p:nvSpPr>
          <p:cNvPr id="10" name="TextBox 9"/>
          <p:cNvSpPr txBox="1"/>
          <p:nvPr/>
        </p:nvSpPr>
        <p:spPr>
          <a:xfrm>
            <a:off x="0" y="3733800"/>
            <a:ext cx="4758034" cy="1569660"/>
          </a:xfrm>
          <a:prstGeom prst="rect">
            <a:avLst/>
          </a:prstGeom>
          <a:noFill/>
        </p:spPr>
        <p:txBody>
          <a:bodyPr wrap="none" rtlCol="0">
            <a:spAutoFit/>
          </a:bodyPr>
          <a:lstStyle/>
          <a:p>
            <a:pPr>
              <a:buFontTx/>
              <a:buChar char="-"/>
            </a:pPr>
            <a:r>
              <a:rPr lang="en-US" sz="2400" dirty="0" smtClean="0"/>
              <a:t> Does FCC have a suitable </a:t>
            </a:r>
          </a:p>
          <a:p>
            <a:r>
              <a:rPr lang="en-US" sz="2400" dirty="0" smtClean="0"/>
              <a:t>   controls/standards/metrics/</a:t>
            </a:r>
          </a:p>
          <a:p>
            <a:r>
              <a:rPr lang="en-US" sz="2400" dirty="0" smtClean="0"/>
              <a:t>   certification processes</a:t>
            </a:r>
          </a:p>
          <a:p>
            <a:r>
              <a:rPr lang="en-US" sz="2400" dirty="0" smtClean="0"/>
              <a:t>- Should NIST be involved?  </a:t>
            </a:r>
            <a:endParaRPr lang="en-US" sz="2400" dirty="0"/>
          </a:p>
        </p:txBody>
      </p:sp>
      <p:sp>
        <p:nvSpPr>
          <p:cNvPr id="11" name="TextBox 10"/>
          <p:cNvSpPr txBox="1"/>
          <p:nvPr/>
        </p:nvSpPr>
        <p:spPr>
          <a:xfrm>
            <a:off x="4800600" y="3733800"/>
            <a:ext cx="4673074" cy="2308324"/>
          </a:xfrm>
          <a:prstGeom prst="rect">
            <a:avLst/>
          </a:prstGeom>
          <a:noFill/>
        </p:spPr>
        <p:txBody>
          <a:bodyPr wrap="none" rtlCol="0">
            <a:spAutoFit/>
          </a:bodyPr>
          <a:lstStyle/>
          <a:p>
            <a:pPr>
              <a:buFontTx/>
              <a:buChar char="-"/>
            </a:pPr>
            <a:r>
              <a:rPr lang="en-US" sz="2400" dirty="0" smtClean="0"/>
              <a:t> Public can be educated </a:t>
            </a:r>
          </a:p>
          <a:p>
            <a:r>
              <a:rPr lang="en-US" sz="2400" dirty="0" smtClean="0"/>
              <a:t>   to reduce fear</a:t>
            </a:r>
          </a:p>
          <a:p>
            <a:pPr>
              <a:buFontTx/>
              <a:buChar char="-"/>
            </a:pPr>
            <a:r>
              <a:rPr lang="en-US" sz="2400" dirty="0" smtClean="0"/>
              <a:t> What near-term safeguards </a:t>
            </a:r>
          </a:p>
          <a:p>
            <a:r>
              <a:rPr lang="en-US" sz="2400" dirty="0" smtClean="0"/>
              <a:t>   will exist against identify </a:t>
            </a:r>
          </a:p>
          <a:p>
            <a:r>
              <a:rPr lang="en-US" sz="2400" dirty="0" smtClean="0"/>
              <a:t>   theft and industrial </a:t>
            </a:r>
          </a:p>
          <a:p>
            <a:r>
              <a:rPr lang="en-US" sz="2400" dirty="0" smtClean="0"/>
              <a:t>   espionage? </a:t>
            </a:r>
            <a:endParaRPr lang="en-US" sz="2400" dirty="0"/>
          </a:p>
        </p:txBody>
      </p:sp>
      <p:sp>
        <p:nvSpPr>
          <p:cNvPr id="12" name="TextBox 11"/>
          <p:cNvSpPr txBox="1"/>
          <p:nvPr/>
        </p:nvSpPr>
        <p:spPr>
          <a:xfrm>
            <a:off x="4495800" y="1143000"/>
            <a:ext cx="4648200" cy="1938992"/>
          </a:xfrm>
          <a:prstGeom prst="rect">
            <a:avLst/>
          </a:prstGeom>
          <a:noFill/>
        </p:spPr>
        <p:txBody>
          <a:bodyPr wrap="square" rtlCol="0">
            <a:spAutoFit/>
          </a:bodyPr>
          <a:lstStyle/>
          <a:p>
            <a:r>
              <a:rPr lang="en-US" sz="2400" dirty="0" smtClean="0"/>
              <a:t> - Focus: embedded</a:t>
            </a:r>
          </a:p>
          <a:p>
            <a:r>
              <a:rPr lang="en-US" sz="2400" dirty="0" smtClean="0"/>
              <a:t>    system exploration </a:t>
            </a:r>
          </a:p>
          <a:p>
            <a:r>
              <a:rPr lang="en-US" sz="2400" dirty="0" smtClean="0"/>
              <a:t>    because vulnerability </a:t>
            </a:r>
          </a:p>
          <a:p>
            <a:r>
              <a:rPr lang="en-US" sz="2400" dirty="0" smtClean="0"/>
              <a:t>    reaches across many </a:t>
            </a:r>
          </a:p>
          <a:p>
            <a:r>
              <a:rPr lang="en-US" sz="2400" dirty="0" smtClean="0"/>
              <a:t>    functional areas. </a:t>
            </a:r>
            <a:endParaRPr lang="en-US" sz="24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0" y="0"/>
            <a:ext cx="9144000" cy="838200"/>
          </a:xfrm>
        </p:spPr>
        <p:txBody>
          <a:bodyPr>
            <a:normAutofit/>
          </a:bodyPr>
          <a:lstStyle/>
          <a:p>
            <a:r>
              <a:rPr lang="en-US" sz="3600" dirty="0" smtClean="0">
                <a:solidFill>
                  <a:schemeClr val="bg2"/>
                </a:solidFill>
              </a:rPr>
              <a:t>AEROSPACE WORKFORCE</a:t>
            </a:r>
            <a:endParaRPr lang="en-US" sz="3600" dirty="0">
              <a:solidFill>
                <a:schemeClr val="bg2"/>
              </a:solidFill>
            </a:endParaRPr>
          </a:p>
        </p:txBody>
      </p:sp>
      <p:sp>
        <p:nvSpPr>
          <p:cNvPr id="5" name="Rectangle 4"/>
          <p:cNvSpPr/>
          <p:nvPr/>
        </p:nvSpPr>
        <p:spPr>
          <a:xfrm>
            <a:off x="0" y="762000"/>
            <a:ext cx="4572000" cy="2677656"/>
          </a:xfrm>
          <a:prstGeom prst="rect">
            <a:avLst/>
          </a:prstGeom>
        </p:spPr>
        <p:txBody>
          <a:bodyPr wrap="square">
            <a:spAutoFit/>
          </a:bodyPr>
          <a:lstStyle/>
          <a:p>
            <a:r>
              <a:rPr lang="en-US" sz="2800" dirty="0" smtClean="0"/>
              <a:t>Goals and Plans:  to be reported soon</a:t>
            </a:r>
          </a:p>
          <a:p>
            <a:endParaRPr lang="en-US" sz="2800" dirty="0" smtClean="0"/>
          </a:p>
          <a:p>
            <a:r>
              <a:rPr lang="en-US" sz="2800" dirty="0" smtClean="0"/>
              <a:t>“…would like someone else to lead but I would like to contribute.”</a:t>
            </a:r>
          </a:p>
        </p:txBody>
      </p:sp>
      <p:sp>
        <p:nvSpPr>
          <p:cNvPr id="6" name="TextBox 5"/>
          <p:cNvSpPr txBox="1"/>
          <p:nvPr/>
        </p:nvSpPr>
        <p:spPr>
          <a:xfrm>
            <a:off x="4572000" y="1066800"/>
            <a:ext cx="4599336" cy="1569660"/>
          </a:xfrm>
          <a:prstGeom prst="rect">
            <a:avLst/>
          </a:prstGeom>
          <a:noFill/>
        </p:spPr>
        <p:txBody>
          <a:bodyPr wrap="none" rtlCol="0">
            <a:spAutoFit/>
          </a:bodyPr>
          <a:lstStyle/>
          <a:p>
            <a:pPr>
              <a:buFontTx/>
              <a:buChar char="-"/>
            </a:pPr>
            <a:r>
              <a:rPr lang="en-US" sz="2400" dirty="0" smtClean="0"/>
              <a:t> No need to re-invent the </a:t>
            </a:r>
          </a:p>
          <a:p>
            <a:r>
              <a:rPr lang="en-US" sz="2400" dirty="0" smtClean="0"/>
              <a:t>   propeller.  Partner with the </a:t>
            </a:r>
          </a:p>
          <a:p>
            <a:r>
              <a:rPr lang="en-US" sz="2400" dirty="0" smtClean="0"/>
              <a:t>   </a:t>
            </a:r>
            <a:r>
              <a:rPr lang="en-US" sz="2400" dirty="0" smtClean="0">
                <a:hlinkClick r:id="rId3"/>
              </a:rPr>
              <a:t>Civil Air Patrol </a:t>
            </a:r>
            <a:r>
              <a:rPr lang="en-US" sz="2400" dirty="0" smtClean="0"/>
              <a:t>and we will </a:t>
            </a:r>
          </a:p>
          <a:p>
            <a:r>
              <a:rPr lang="en-US" sz="2400" dirty="0" smtClean="0"/>
              <a:t>   reach the youth!</a:t>
            </a:r>
            <a:endParaRPr lang="en-US" sz="24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676400" y="3962400"/>
            <a:ext cx="57150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6576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p:cNvSpPr>
            <a:spLocks noGrp="1"/>
          </p:cNvSpPr>
          <p:nvPr>
            <p:ph type="title"/>
          </p:nvPr>
        </p:nvSpPr>
        <p:spPr>
          <a:xfrm>
            <a:off x="1371600" y="0"/>
            <a:ext cx="7772400" cy="1219200"/>
          </a:xfrm>
        </p:spPr>
        <p:txBody>
          <a:bodyPr>
            <a:normAutofit/>
          </a:bodyPr>
          <a:lstStyle/>
          <a:p>
            <a:r>
              <a:rPr lang="en-US" sz="3600" dirty="0" smtClean="0">
                <a:solidFill>
                  <a:schemeClr val="bg2"/>
                </a:solidFill>
              </a:rPr>
              <a:t>UNMANNED </a:t>
            </a:r>
            <a:br>
              <a:rPr lang="en-US" sz="3600" dirty="0" smtClean="0">
                <a:solidFill>
                  <a:schemeClr val="bg2"/>
                </a:solidFill>
              </a:rPr>
            </a:br>
            <a:r>
              <a:rPr lang="en-US" sz="3600" dirty="0" smtClean="0">
                <a:solidFill>
                  <a:schemeClr val="bg2"/>
                </a:solidFill>
              </a:rPr>
              <a:t>AEROSPACE VEHICLES</a:t>
            </a:r>
            <a:endParaRPr lang="en-US" sz="3600" dirty="0">
              <a:solidFill>
                <a:schemeClr val="bg2"/>
              </a:solidFill>
            </a:endParaRPr>
          </a:p>
        </p:txBody>
      </p:sp>
      <p:sp>
        <p:nvSpPr>
          <p:cNvPr id="11" name="Text Placeholder 2"/>
          <p:cNvSpPr>
            <a:spLocks noGrp="1"/>
          </p:cNvSpPr>
          <p:nvPr>
            <p:ph type="body" idx="1"/>
          </p:nvPr>
        </p:nvSpPr>
        <p:spPr>
          <a:xfrm>
            <a:off x="1" y="1143000"/>
            <a:ext cx="4495800" cy="2667000"/>
          </a:xfrm>
        </p:spPr>
        <p:txBody>
          <a:bodyPr>
            <a:normAutofit fontScale="92500" lnSpcReduction="20000"/>
          </a:bodyPr>
          <a:lstStyle/>
          <a:p>
            <a:r>
              <a:rPr lang="en-US" dirty="0" smtClean="0"/>
              <a:t>Goals and Plans:  to be reported soon</a:t>
            </a:r>
          </a:p>
          <a:p>
            <a:endParaRPr lang="en-US" dirty="0" smtClean="0"/>
          </a:p>
          <a:p>
            <a:r>
              <a:rPr lang="en-US" dirty="0" smtClean="0"/>
              <a:t>“…has not done much as a panel per se but some of the members have been active with the universities and with other organizations that are active with remote piloted vehicles.”</a:t>
            </a:r>
          </a:p>
          <a:p>
            <a:endParaRPr lang="en-US" dirty="0"/>
          </a:p>
        </p:txBody>
      </p:sp>
      <p:sp>
        <p:nvSpPr>
          <p:cNvPr id="12" name="TextBox 11"/>
          <p:cNvSpPr txBox="1"/>
          <p:nvPr/>
        </p:nvSpPr>
        <p:spPr>
          <a:xfrm>
            <a:off x="4648200" y="3828633"/>
            <a:ext cx="4495800" cy="2800767"/>
          </a:xfrm>
          <a:prstGeom prst="rect">
            <a:avLst/>
          </a:prstGeom>
          <a:noFill/>
        </p:spPr>
        <p:txBody>
          <a:bodyPr wrap="square" rtlCol="0">
            <a:spAutoFit/>
          </a:bodyPr>
          <a:lstStyle/>
          <a:p>
            <a:endParaRPr lang="en-US" sz="1600" dirty="0" smtClean="0"/>
          </a:p>
          <a:p>
            <a:endParaRPr lang="en-US" sz="1600" dirty="0" smtClean="0"/>
          </a:p>
          <a:p>
            <a:r>
              <a:rPr lang="en-US" sz="1600" dirty="0" smtClean="0"/>
              <a:t>- US Military UAS Perspectives</a:t>
            </a:r>
          </a:p>
          <a:p>
            <a:r>
              <a:rPr lang="en-US" sz="1600" dirty="0" smtClean="0"/>
              <a:t>- Yamaha RMAX Unmanned Helicopter: </a:t>
            </a:r>
          </a:p>
          <a:p>
            <a:r>
              <a:rPr lang="en-US" sz="1600" dirty="0" smtClean="0"/>
              <a:t>   Potential for Agriculture use in the U.S. </a:t>
            </a:r>
          </a:p>
          <a:p>
            <a:pPr>
              <a:buFontTx/>
              <a:buChar char="-"/>
            </a:pPr>
            <a:r>
              <a:rPr lang="en-US" sz="1600" dirty="0" smtClean="0"/>
              <a:t>Future UAS Trends, Technologies and </a:t>
            </a:r>
          </a:p>
          <a:p>
            <a:r>
              <a:rPr lang="en-US" sz="1600" dirty="0" smtClean="0"/>
              <a:t>  Challenges in the Next Decade  </a:t>
            </a:r>
          </a:p>
          <a:p>
            <a:r>
              <a:rPr lang="en-US" sz="1600" dirty="0" smtClean="0"/>
              <a:t>- </a:t>
            </a:r>
            <a:r>
              <a:rPr lang="en-US" sz="1600" dirty="0" err="1" smtClean="0"/>
              <a:t>NextGen</a:t>
            </a:r>
            <a:r>
              <a:rPr lang="en-US" sz="1600" dirty="0" smtClean="0"/>
              <a:t> on UAS Integration Efforts </a:t>
            </a:r>
          </a:p>
          <a:p>
            <a:r>
              <a:rPr lang="en-US" sz="1600" dirty="0" smtClean="0"/>
              <a:t>- International UAS Markets and Emerging </a:t>
            </a:r>
          </a:p>
          <a:p>
            <a:r>
              <a:rPr lang="en-US" sz="1600" dirty="0" smtClean="0"/>
              <a:t>   Opportunities  </a:t>
            </a:r>
          </a:p>
          <a:p>
            <a:endParaRPr lang="en-US" sz="1600" dirty="0"/>
          </a:p>
        </p:txBody>
      </p:sp>
      <p:sp>
        <p:nvSpPr>
          <p:cNvPr id="7" name="TextBox 6"/>
          <p:cNvSpPr txBox="1"/>
          <p:nvPr/>
        </p:nvSpPr>
        <p:spPr>
          <a:xfrm>
            <a:off x="5334000" y="3886200"/>
            <a:ext cx="2760692" cy="369332"/>
          </a:xfrm>
          <a:prstGeom prst="rect">
            <a:avLst/>
          </a:prstGeom>
          <a:noFill/>
        </p:spPr>
        <p:txBody>
          <a:bodyPr wrap="none" rtlCol="0">
            <a:spAutoFit/>
          </a:bodyPr>
          <a:lstStyle/>
          <a:p>
            <a:r>
              <a:rPr lang="en-US" dirty="0" smtClean="0"/>
              <a:t>Recent </a:t>
            </a:r>
            <a:r>
              <a:rPr lang="en-US" dirty="0" smtClean="0">
                <a:hlinkClick r:id="rId3"/>
              </a:rPr>
              <a:t>AUVSI</a:t>
            </a:r>
            <a:r>
              <a:rPr lang="en-US" dirty="0" smtClean="0"/>
              <a:t> Activities</a:t>
            </a:r>
            <a:endParaRPr lang="en-US" dirty="0"/>
          </a:p>
        </p:txBody>
      </p:sp>
      <p:sp>
        <p:nvSpPr>
          <p:cNvPr id="10" name="TextBox 9"/>
          <p:cNvSpPr txBox="1"/>
          <p:nvPr/>
        </p:nvSpPr>
        <p:spPr>
          <a:xfrm>
            <a:off x="0" y="4572000"/>
            <a:ext cx="4389343" cy="646331"/>
          </a:xfrm>
          <a:prstGeom prst="rect">
            <a:avLst/>
          </a:prstGeom>
          <a:noFill/>
        </p:spPr>
        <p:txBody>
          <a:bodyPr wrap="none" rtlCol="0">
            <a:spAutoFit/>
          </a:bodyPr>
          <a:lstStyle/>
          <a:p>
            <a:r>
              <a:rPr lang="en-US" dirty="0" smtClean="0"/>
              <a:t>- Activities cross-over into the ACGS </a:t>
            </a:r>
          </a:p>
          <a:p>
            <a:r>
              <a:rPr lang="en-US" dirty="0" smtClean="0"/>
              <a:t>   and Avionics Panels</a:t>
            </a:r>
            <a:endParaRPr lang="en-US"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0" y="0"/>
            <a:ext cx="4572000" cy="646331"/>
          </a:xfrm>
          <a:prstGeom prst="rect">
            <a:avLst/>
          </a:prstGeom>
        </p:spPr>
        <p:txBody>
          <a:bodyPr wrap="square">
            <a:spAutoFit/>
          </a:bodyPr>
          <a:lstStyle/>
          <a:p>
            <a:r>
              <a:rPr lang="en-US" sz="3600" b="1" dirty="0" smtClean="0">
                <a:solidFill>
                  <a:schemeClr val="bg2"/>
                </a:solidFill>
              </a:rPr>
              <a:t>AVIONICS SYSTEMS</a:t>
            </a:r>
            <a:endParaRPr lang="en-US" sz="3600" b="1" dirty="0"/>
          </a:p>
        </p:txBody>
      </p:sp>
      <p:sp>
        <p:nvSpPr>
          <p:cNvPr id="20" name="Text Placeholder 2"/>
          <p:cNvSpPr>
            <a:spLocks noGrp="1"/>
          </p:cNvSpPr>
          <p:nvPr>
            <p:ph type="body" idx="1"/>
          </p:nvPr>
        </p:nvSpPr>
        <p:spPr>
          <a:xfrm>
            <a:off x="1" y="533400"/>
            <a:ext cx="4495800" cy="2783288"/>
          </a:xfrm>
        </p:spPr>
        <p:txBody>
          <a:bodyPr>
            <a:normAutofit lnSpcReduction="10000"/>
          </a:bodyPr>
          <a:lstStyle/>
          <a:p>
            <a:r>
              <a:rPr lang="en-US" dirty="0" smtClean="0"/>
              <a:t>Goals and Plans:  to be reported soon</a:t>
            </a:r>
          </a:p>
          <a:p>
            <a:endParaRPr lang="en-US" dirty="0" smtClean="0"/>
          </a:p>
          <a:p>
            <a:r>
              <a:rPr lang="en-US" dirty="0" smtClean="0"/>
              <a:t>“… </a:t>
            </a:r>
            <a:r>
              <a:rPr lang="en-US" dirty="0"/>
              <a:t>is just starting off and we're still defining our interest areas, so any input thoughts would be appreciated</a:t>
            </a:r>
            <a:r>
              <a:rPr lang="en-US" dirty="0" smtClean="0"/>
              <a:t>.”</a:t>
            </a:r>
            <a:endParaRPr lang="en-US" dirty="0"/>
          </a:p>
        </p:txBody>
      </p:sp>
      <p:sp>
        <p:nvSpPr>
          <p:cNvPr id="7" name="TextBox 6"/>
          <p:cNvSpPr txBox="1"/>
          <p:nvPr/>
        </p:nvSpPr>
        <p:spPr>
          <a:xfrm>
            <a:off x="4572000" y="3657600"/>
            <a:ext cx="4507965" cy="1938992"/>
          </a:xfrm>
          <a:prstGeom prst="rect">
            <a:avLst/>
          </a:prstGeom>
          <a:noFill/>
        </p:spPr>
        <p:txBody>
          <a:bodyPr wrap="none" rtlCol="0">
            <a:spAutoFit/>
          </a:bodyPr>
          <a:lstStyle/>
          <a:p>
            <a:pPr>
              <a:buFontTx/>
              <a:buChar char="-"/>
            </a:pPr>
            <a:r>
              <a:rPr lang="en-US" sz="2400" dirty="0" smtClean="0"/>
              <a:t> Build </a:t>
            </a:r>
            <a:r>
              <a:rPr lang="en-US" sz="2400" dirty="0" smtClean="0">
                <a:hlinkClick r:id="rId2"/>
              </a:rPr>
              <a:t>it</a:t>
            </a:r>
            <a:r>
              <a:rPr lang="en-US" sz="2400" dirty="0" smtClean="0"/>
              <a:t>, they “may” come!</a:t>
            </a:r>
          </a:p>
          <a:p>
            <a:pPr>
              <a:buFontTx/>
              <a:buChar char="-"/>
            </a:pPr>
            <a:r>
              <a:rPr lang="en-US" sz="2400" dirty="0" smtClean="0"/>
              <a:t> Where are workforce </a:t>
            </a:r>
          </a:p>
          <a:p>
            <a:r>
              <a:rPr lang="en-US" sz="2400" dirty="0" smtClean="0"/>
              <a:t>  concerns?</a:t>
            </a:r>
          </a:p>
          <a:p>
            <a:pPr>
              <a:buFontTx/>
              <a:buChar char="-"/>
            </a:pPr>
            <a:r>
              <a:rPr lang="en-US" sz="2400" dirty="0" smtClean="0">
                <a:hlinkClick r:id="rId3"/>
              </a:rPr>
              <a:t>787 Batteries</a:t>
            </a:r>
            <a:endParaRPr lang="en-US" sz="2400" dirty="0" smtClean="0"/>
          </a:p>
          <a:p>
            <a:pPr>
              <a:buFontTx/>
              <a:buChar char="-"/>
            </a:pPr>
            <a:r>
              <a:rPr lang="en-US" sz="2400" dirty="0" smtClean="0"/>
              <a:t> </a:t>
            </a:r>
            <a:r>
              <a:rPr lang="en-US" sz="2400" dirty="0" err="1" smtClean="0"/>
              <a:t>NextGen</a:t>
            </a:r>
            <a:r>
              <a:rPr lang="en-US" sz="2400" dirty="0" smtClean="0"/>
              <a:t>:  $260B program?</a:t>
            </a:r>
          </a:p>
        </p:txBody>
      </p:sp>
      <p:sp>
        <p:nvSpPr>
          <p:cNvPr id="10" name="TextBox 9"/>
          <p:cNvSpPr txBox="1"/>
          <p:nvPr/>
        </p:nvSpPr>
        <p:spPr>
          <a:xfrm>
            <a:off x="4495800" y="762000"/>
            <a:ext cx="4713150" cy="2677656"/>
          </a:xfrm>
          <a:prstGeom prst="rect">
            <a:avLst/>
          </a:prstGeom>
          <a:noFill/>
        </p:spPr>
        <p:txBody>
          <a:bodyPr wrap="none" rtlCol="0">
            <a:spAutoFit/>
          </a:bodyPr>
          <a:lstStyle/>
          <a:p>
            <a:pPr>
              <a:buFontTx/>
              <a:buChar char="-"/>
            </a:pPr>
            <a:r>
              <a:rPr lang="en-US" sz="2400" dirty="0" smtClean="0"/>
              <a:t> ACGS Panel is looking into </a:t>
            </a:r>
          </a:p>
          <a:p>
            <a:r>
              <a:rPr lang="en-US" sz="2400" dirty="0" smtClean="0"/>
              <a:t>   Track-level participation at </a:t>
            </a:r>
          </a:p>
          <a:p>
            <a:r>
              <a:rPr lang="en-US" sz="2400" dirty="0" smtClean="0"/>
              <a:t>   32</a:t>
            </a:r>
            <a:r>
              <a:rPr lang="en-US" sz="2400" baseline="30000" dirty="0" smtClean="0"/>
              <a:t>nd</a:t>
            </a:r>
            <a:r>
              <a:rPr lang="en-US" sz="2400" dirty="0" smtClean="0"/>
              <a:t> DASC in Syracuse</a:t>
            </a:r>
          </a:p>
          <a:p>
            <a:pPr>
              <a:buFontTx/>
              <a:buChar char="-"/>
            </a:pPr>
            <a:r>
              <a:rPr lang="en-US" sz="2400" dirty="0" smtClean="0"/>
              <a:t> </a:t>
            </a:r>
            <a:r>
              <a:rPr lang="en-US" sz="2400" dirty="0" smtClean="0">
                <a:hlinkClick r:id="rId4"/>
              </a:rPr>
              <a:t>Aviation International News </a:t>
            </a:r>
            <a:endParaRPr lang="en-US" sz="2400" dirty="0" smtClean="0"/>
          </a:p>
          <a:p>
            <a:r>
              <a:rPr lang="en-US" sz="2400" dirty="0" smtClean="0"/>
              <a:t>   will keep you abreast of the </a:t>
            </a:r>
          </a:p>
          <a:p>
            <a:r>
              <a:rPr lang="en-US" sz="2400" dirty="0" smtClean="0"/>
              <a:t>   industry.</a:t>
            </a:r>
          </a:p>
          <a:p>
            <a:endParaRPr lang="en-US" sz="2400" dirty="0"/>
          </a:p>
        </p:txBody>
      </p:sp>
      <p:sp>
        <p:nvSpPr>
          <p:cNvPr id="12" name="Rectangle 11"/>
          <p:cNvSpPr/>
          <p:nvPr/>
        </p:nvSpPr>
        <p:spPr>
          <a:xfrm>
            <a:off x="-76200" y="3581400"/>
            <a:ext cx="4724400" cy="2308324"/>
          </a:xfrm>
          <a:prstGeom prst="rect">
            <a:avLst/>
          </a:prstGeom>
        </p:spPr>
        <p:txBody>
          <a:bodyPr wrap="square">
            <a:spAutoFit/>
          </a:bodyPr>
          <a:lstStyle/>
          <a:p>
            <a:pPr>
              <a:buFontTx/>
              <a:buChar char="-"/>
            </a:pPr>
            <a:r>
              <a:rPr lang="en-US" dirty="0" smtClean="0"/>
              <a:t> NAVAIDS.  </a:t>
            </a:r>
          </a:p>
          <a:p>
            <a:pPr>
              <a:buFontTx/>
              <a:buChar char="-"/>
            </a:pPr>
            <a:r>
              <a:rPr lang="en-US" dirty="0" smtClean="0"/>
              <a:t> </a:t>
            </a:r>
            <a:r>
              <a:rPr lang="en-US" dirty="0" err="1" smtClean="0"/>
              <a:t>Siting</a:t>
            </a:r>
            <a:r>
              <a:rPr lang="en-US" dirty="0" smtClean="0"/>
              <a:t>, power, and other technical </a:t>
            </a:r>
          </a:p>
          <a:p>
            <a:r>
              <a:rPr lang="en-US" dirty="0" smtClean="0"/>
              <a:t>   requirements for ILS, DME, and VORs. </a:t>
            </a:r>
          </a:p>
          <a:p>
            <a:pPr>
              <a:buFontTx/>
              <a:buChar char="-"/>
            </a:pPr>
            <a:r>
              <a:rPr lang="en-US" dirty="0" smtClean="0"/>
              <a:t> VOR discontinuance. Its affects on the </a:t>
            </a:r>
          </a:p>
          <a:p>
            <a:r>
              <a:rPr lang="en-US" dirty="0" smtClean="0"/>
              <a:t>   cockpit and takeoff/landing </a:t>
            </a:r>
          </a:p>
          <a:p>
            <a:r>
              <a:rPr lang="en-US" dirty="0" smtClean="0"/>
              <a:t>   procedures. </a:t>
            </a:r>
          </a:p>
          <a:p>
            <a:pPr>
              <a:buFontTx/>
              <a:buChar char="-"/>
            </a:pPr>
            <a:r>
              <a:rPr lang="en-US" dirty="0" smtClean="0"/>
              <a:t> Automatic Dependent Surveillance – </a:t>
            </a:r>
          </a:p>
          <a:p>
            <a:r>
              <a:rPr lang="en-US" dirty="0" smtClean="0"/>
              <a:t>   Broadcast (ADS-B )  </a:t>
            </a:r>
            <a:endParaRPr lang="en-US"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572000" y="0"/>
            <a:ext cx="4572000" cy="646331"/>
          </a:xfrm>
          <a:prstGeom prst="rect">
            <a:avLst/>
          </a:prstGeom>
        </p:spPr>
        <p:txBody>
          <a:bodyPr wrap="square">
            <a:spAutoFit/>
          </a:bodyPr>
          <a:lstStyle/>
          <a:p>
            <a:r>
              <a:rPr lang="en-US" sz="3600" b="1" dirty="0" smtClean="0">
                <a:solidFill>
                  <a:schemeClr val="bg2"/>
                </a:solidFill>
              </a:rPr>
              <a:t>STANDARDS</a:t>
            </a:r>
            <a:endParaRPr lang="en-US" sz="3600" b="1" dirty="0"/>
          </a:p>
        </p:txBody>
      </p:sp>
      <p:sp>
        <p:nvSpPr>
          <p:cNvPr id="20" name="Text Placeholder 2"/>
          <p:cNvSpPr>
            <a:spLocks noGrp="1"/>
          </p:cNvSpPr>
          <p:nvPr>
            <p:ph type="body" idx="1"/>
          </p:nvPr>
        </p:nvSpPr>
        <p:spPr>
          <a:xfrm>
            <a:off x="4648200" y="3581400"/>
            <a:ext cx="4495800" cy="2783288"/>
          </a:xfrm>
        </p:spPr>
        <p:txBody>
          <a:bodyPr>
            <a:normAutofit/>
          </a:bodyPr>
          <a:lstStyle/>
          <a:p>
            <a:pPr>
              <a:buFontTx/>
              <a:buChar char="-"/>
            </a:pPr>
            <a:r>
              <a:rPr lang="en-US" dirty="0" smtClean="0"/>
              <a:t>- How </a:t>
            </a:r>
            <a:r>
              <a:rPr lang="en-US" sz="2400" dirty="0" smtClean="0"/>
              <a:t>well</a:t>
            </a:r>
            <a:r>
              <a:rPr lang="en-US" dirty="0" smtClean="0"/>
              <a:t> does AESS do </a:t>
            </a:r>
          </a:p>
          <a:p>
            <a:pPr>
              <a:buFontTx/>
              <a:buChar char="-"/>
            </a:pPr>
            <a:r>
              <a:rPr lang="en-US" dirty="0" smtClean="0"/>
              <a:t>   Standards?  </a:t>
            </a:r>
          </a:p>
          <a:p>
            <a:pPr>
              <a:buFontTx/>
              <a:buChar char="-"/>
            </a:pPr>
            <a:r>
              <a:rPr lang="en-US" dirty="0" smtClean="0"/>
              <a:t>- IEEE seems to be</a:t>
            </a:r>
          </a:p>
          <a:p>
            <a:pPr>
              <a:buFontTx/>
              <a:buChar char="-"/>
            </a:pPr>
            <a:r>
              <a:rPr lang="en-US" dirty="0" smtClean="0"/>
              <a:t>   available to help.  </a:t>
            </a:r>
          </a:p>
          <a:p>
            <a:pPr>
              <a:buFontTx/>
              <a:buChar char="-"/>
            </a:pPr>
            <a:r>
              <a:rPr lang="en-US" dirty="0" smtClean="0"/>
              <a:t>- They have a</a:t>
            </a:r>
            <a:r>
              <a:rPr lang="en-US" dirty="0"/>
              <a:t> </a:t>
            </a:r>
            <a:r>
              <a:rPr lang="en-US" dirty="0" smtClean="0"/>
              <a:t>robust </a:t>
            </a:r>
            <a:r>
              <a:rPr lang="en-US" dirty="0" smtClean="0">
                <a:hlinkClick r:id="rId2"/>
              </a:rPr>
              <a:t>list</a:t>
            </a:r>
            <a:r>
              <a:rPr lang="en-US" dirty="0" smtClean="0"/>
              <a:t> of </a:t>
            </a:r>
          </a:p>
          <a:p>
            <a:r>
              <a:rPr lang="en-US" dirty="0" smtClean="0"/>
              <a:t>    recently worked standards.</a:t>
            </a:r>
          </a:p>
        </p:txBody>
      </p:sp>
      <p:sp>
        <p:nvSpPr>
          <p:cNvPr id="12" name="TextBox 11"/>
          <p:cNvSpPr txBox="1"/>
          <p:nvPr/>
        </p:nvSpPr>
        <p:spPr>
          <a:xfrm>
            <a:off x="457200" y="762000"/>
            <a:ext cx="3142207" cy="461665"/>
          </a:xfrm>
          <a:prstGeom prst="rect">
            <a:avLst/>
          </a:prstGeom>
          <a:noFill/>
        </p:spPr>
        <p:txBody>
          <a:bodyPr wrap="none" rtlCol="0">
            <a:spAutoFit/>
          </a:bodyPr>
          <a:lstStyle/>
          <a:p>
            <a:r>
              <a:rPr lang="en-US" sz="2400" dirty="0" smtClean="0"/>
              <a:t>- See individual TPs</a:t>
            </a:r>
            <a:endParaRPr lang="en-US" sz="2400" dirty="0"/>
          </a:p>
        </p:txBody>
      </p:sp>
      <p:sp>
        <p:nvSpPr>
          <p:cNvPr id="13" name="TextBox 12"/>
          <p:cNvSpPr txBox="1"/>
          <p:nvPr/>
        </p:nvSpPr>
        <p:spPr>
          <a:xfrm>
            <a:off x="4495800" y="762000"/>
            <a:ext cx="4724400" cy="2123658"/>
          </a:xfrm>
          <a:prstGeom prst="rect">
            <a:avLst/>
          </a:prstGeom>
          <a:noFill/>
        </p:spPr>
        <p:txBody>
          <a:bodyPr wrap="square" rtlCol="0">
            <a:spAutoFit/>
          </a:bodyPr>
          <a:lstStyle/>
          <a:p>
            <a:pPr>
              <a:buFontTx/>
              <a:buChar char="-"/>
            </a:pPr>
            <a:r>
              <a:rPr lang="en-US" sz="2200" dirty="0" smtClean="0"/>
              <a:t>Exploring new concepts?</a:t>
            </a:r>
          </a:p>
          <a:p>
            <a:pPr>
              <a:buFontTx/>
              <a:buChar char="-"/>
            </a:pPr>
            <a:endParaRPr lang="en-US" sz="2200" dirty="0" smtClean="0"/>
          </a:p>
          <a:p>
            <a:pPr>
              <a:buFontTx/>
              <a:buChar char="-"/>
            </a:pPr>
            <a:r>
              <a:rPr lang="en-US" sz="2200" dirty="0" smtClean="0"/>
              <a:t> </a:t>
            </a:r>
            <a:r>
              <a:rPr lang="en-US" sz="2200" dirty="0" smtClean="0">
                <a:hlinkClick r:id="rId3"/>
              </a:rPr>
              <a:t>CENELEC</a:t>
            </a:r>
            <a:r>
              <a:rPr lang="en-US" sz="2200" dirty="0" smtClean="0"/>
              <a:t>: European </a:t>
            </a:r>
          </a:p>
          <a:p>
            <a:r>
              <a:rPr lang="en-US" sz="2200" dirty="0" smtClean="0"/>
              <a:t>   Committee for </a:t>
            </a:r>
            <a:r>
              <a:rPr lang="en-US" sz="2200" dirty="0" err="1" smtClean="0"/>
              <a:t>Electrotechnical</a:t>
            </a:r>
            <a:r>
              <a:rPr lang="en-US" sz="2200" dirty="0" smtClean="0"/>
              <a:t> </a:t>
            </a:r>
          </a:p>
          <a:p>
            <a:r>
              <a:rPr lang="en-US" sz="2200" dirty="0" smtClean="0"/>
              <a:t>   Standardization with </a:t>
            </a:r>
            <a:r>
              <a:rPr lang="en-US" sz="2200" dirty="0" smtClean="0">
                <a:hlinkClick r:id="rId4"/>
              </a:rPr>
              <a:t>IEC</a:t>
            </a:r>
            <a:r>
              <a:rPr lang="en-US" sz="2200" dirty="0" smtClean="0"/>
              <a:t>.  </a:t>
            </a:r>
          </a:p>
          <a:p>
            <a:r>
              <a:rPr lang="en-US" sz="2200" dirty="0" smtClean="0"/>
              <a:t>- No IEEE relationship, yet.</a:t>
            </a:r>
            <a:endParaRPr lang="en-US" sz="2200" dirty="0"/>
          </a:p>
        </p:txBody>
      </p:sp>
      <p:sp>
        <p:nvSpPr>
          <p:cNvPr id="10" name="TextBox 9"/>
          <p:cNvSpPr txBox="1"/>
          <p:nvPr/>
        </p:nvSpPr>
        <p:spPr>
          <a:xfrm>
            <a:off x="76200" y="4038600"/>
            <a:ext cx="4572000" cy="800219"/>
          </a:xfrm>
          <a:prstGeom prst="rect">
            <a:avLst/>
          </a:prstGeom>
          <a:noFill/>
        </p:spPr>
        <p:txBody>
          <a:bodyPr wrap="square" rtlCol="0">
            <a:spAutoFit/>
          </a:bodyPr>
          <a:lstStyle/>
          <a:p>
            <a:pPr>
              <a:buFontTx/>
              <a:buChar char="-"/>
            </a:pPr>
            <a:r>
              <a:rPr lang="en-US" sz="2300" dirty="0" smtClean="0"/>
              <a:t> Some Panels have </a:t>
            </a:r>
            <a:r>
              <a:rPr lang="en-US" sz="2300" dirty="0" err="1" smtClean="0"/>
              <a:t>headstart</a:t>
            </a:r>
            <a:r>
              <a:rPr lang="en-US" sz="2300" dirty="0" smtClean="0"/>
              <a:t>!  </a:t>
            </a:r>
          </a:p>
          <a:p>
            <a:pPr>
              <a:buFontTx/>
              <a:buChar char="-"/>
            </a:pPr>
            <a:r>
              <a:rPr lang="en-US" sz="2300" dirty="0" smtClean="0"/>
              <a:t> Others, seeking help!</a:t>
            </a:r>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458200" cy="914400"/>
          </a:xfrm>
        </p:spPr>
        <p:txBody>
          <a:bodyPr/>
          <a:lstStyle/>
          <a:p>
            <a:r>
              <a:rPr lang="en-US" dirty="0" smtClean="0">
                <a:solidFill>
                  <a:srgbClr val="0000FF"/>
                </a:solidFill>
              </a:rPr>
              <a:t>AESS Technical Operations</a:t>
            </a:r>
            <a:endParaRPr lang="en-US" dirty="0">
              <a:solidFill>
                <a:srgbClr val="0000FF"/>
              </a:solidFill>
            </a:endParaRPr>
          </a:p>
        </p:txBody>
      </p:sp>
      <p:sp>
        <p:nvSpPr>
          <p:cNvPr id="3" name="Subtitle 2"/>
          <p:cNvSpPr>
            <a:spLocks noGrp="1"/>
          </p:cNvSpPr>
          <p:nvPr>
            <p:ph type="subTitle" idx="1"/>
          </p:nvPr>
        </p:nvSpPr>
        <p:spPr>
          <a:xfrm>
            <a:off x="762000" y="2819400"/>
            <a:ext cx="7772400" cy="1199704"/>
          </a:xfrm>
        </p:spPr>
        <p:txBody>
          <a:bodyPr>
            <a:normAutofit/>
          </a:bodyPr>
          <a:lstStyle/>
          <a:p>
            <a:r>
              <a:rPr lang="en-US" sz="2000" dirty="0" smtClean="0">
                <a:solidFill>
                  <a:schemeClr val="bg1"/>
                </a:solidFill>
              </a:rPr>
              <a:t>Presented to Board Officers </a:t>
            </a:r>
          </a:p>
          <a:p>
            <a:r>
              <a:rPr lang="en-US" sz="2000" dirty="0" smtClean="0">
                <a:solidFill>
                  <a:schemeClr val="bg1"/>
                </a:solidFill>
              </a:rPr>
              <a:t>By Roger Oliva, VP Technical Operations</a:t>
            </a:r>
          </a:p>
          <a:p>
            <a:r>
              <a:rPr lang="en-US" sz="2000" dirty="0" smtClean="0">
                <a:solidFill>
                  <a:schemeClr val="bg1"/>
                </a:solidFill>
              </a:rPr>
              <a:t>May 2</a:t>
            </a:r>
            <a:r>
              <a:rPr lang="en-US" sz="2000" baseline="30000" dirty="0" smtClean="0">
                <a:solidFill>
                  <a:schemeClr val="bg1"/>
                </a:solidFill>
              </a:rPr>
              <a:t>nd</a:t>
            </a:r>
            <a:r>
              <a:rPr lang="en-US" sz="2000" dirty="0" smtClean="0">
                <a:solidFill>
                  <a:schemeClr val="bg1"/>
                </a:solidFill>
              </a:rPr>
              <a:t>, 2013</a:t>
            </a:r>
            <a:endParaRPr lang="en-US" sz="2000" dirty="0">
              <a:solidFill>
                <a:schemeClr val="bg1"/>
              </a:solidFill>
            </a:endParaRPr>
          </a:p>
        </p:txBody>
      </p:sp>
      <p:pic>
        <p:nvPicPr>
          <p:cNvPr id="1026" name="Picture 2" descr="C:\Documents and Settings\User\Local Settings\Temporary Internet Files\Content.IE5\1ZNB8IMS\MC910217624[1].wmf"/>
          <p:cNvPicPr>
            <a:picLocks noChangeAspect="1" noChangeArrowheads="1"/>
          </p:cNvPicPr>
          <p:nvPr/>
        </p:nvPicPr>
        <p:blipFill>
          <a:blip r:embed="rId2"/>
          <a:srcRect/>
          <a:stretch>
            <a:fillRect/>
          </a:stretch>
        </p:blipFill>
        <p:spPr bwMode="auto">
          <a:xfrm>
            <a:off x="0" y="5196535"/>
            <a:ext cx="1816913" cy="1661465"/>
          </a:xfrm>
          <a:prstGeom prst="rect">
            <a:avLst/>
          </a:prstGeom>
          <a:noFill/>
        </p:spPr>
      </p:pic>
      <p:sp>
        <p:nvSpPr>
          <p:cNvPr id="5" name="TextBox 4"/>
          <p:cNvSpPr txBox="1"/>
          <p:nvPr/>
        </p:nvSpPr>
        <p:spPr>
          <a:xfrm flipH="1">
            <a:off x="0" y="1295400"/>
            <a:ext cx="9143999" cy="3785652"/>
          </a:xfrm>
          <a:prstGeom prst="rect">
            <a:avLst/>
          </a:prstGeom>
          <a:noFill/>
        </p:spPr>
        <p:txBody>
          <a:bodyPr wrap="square" rtlCol="0">
            <a:spAutoFit/>
          </a:bodyPr>
          <a:lstStyle/>
          <a:p>
            <a:pPr>
              <a:buFontTx/>
              <a:buChar char="-"/>
            </a:pPr>
            <a:r>
              <a:rPr lang="en-US" sz="2400" dirty="0" smtClean="0"/>
              <a:t> What would best serve the membership?</a:t>
            </a:r>
          </a:p>
          <a:p>
            <a:pPr>
              <a:buFontTx/>
              <a:buChar char="-"/>
            </a:pPr>
            <a:r>
              <a:rPr lang="en-US" sz="2400" dirty="0" smtClean="0"/>
              <a:t> Is our Panel Structure right?</a:t>
            </a:r>
          </a:p>
          <a:p>
            <a:pPr>
              <a:buFontTx/>
              <a:buChar char="-"/>
            </a:pPr>
            <a:r>
              <a:rPr lang="en-US" sz="2400" dirty="0" smtClean="0"/>
              <a:t> How do we better collaborate between </a:t>
            </a:r>
          </a:p>
          <a:p>
            <a:r>
              <a:rPr lang="en-US" sz="2400" dirty="0" smtClean="0"/>
              <a:t>   Panels and between Chapters, </a:t>
            </a:r>
            <a:r>
              <a:rPr lang="en-US" sz="2400" dirty="0" smtClean="0"/>
              <a:t>Educational/Tutorial </a:t>
            </a:r>
          </a:p>
          <a:p>
            <a:r>
              <a:rPr lang="en-US" sz="2400" dirty="0" smtClean="0"/>
              <a:t> </a:t>
            </a:r>
            <a:r>
              <a:rPr lang="en-US" sz="2400" dirty="0" smtClean="0"/>
              <a:t>  Options</a:t>
            </a:r>
            <a:r>
              <a:rPr lang="en-US" sz="2400" dirty="0" smtClean="0"/>
              <a:t>, Conferences</a:t>
            </a:r>
            <a:r>
              <a:rPr lang="en-US" sz="2400" dirty="0" smtClean="0"/>
              <a:t>, </a:t>
            </a:r>
            <a:r>
              <a:rPr lang="en-US" sz="2400" dirty="0" smtClean="0"/>
              <a:t>Chapters, Publications, Industrial </a:t>
            </a:r>
            <a:endParaRPr lang="en-US" sz="2400" dirty="0" smtClean="0"/>
          </a:p>
          <a:p>
            <a:r>
              <a:rPr lang="en-US" sz="2400" dirty="0" smtClean="0"/>
              <a:t> </a:t>
            </a:r>
            <a:r>
              <a:rPr lang="en-US" sz="2400" dirty="0" smtClean="0"/>
              <a:t>  </a:t>
            </a:r>
            <a:r>
              <a:rPr lang="en-US" sz="2400" dirty="0" smtClean="0"/>
              <a:t>Relations</a:t>
            </a:r>
            <a:r>
              <a:rPr lang="en-US" sz="2400" dirty="0" smtClean="0"/>
              <a:t>?</a:t>
            </a:r>
          </a:p>
          <a:p>
            <a:pPr>
              <a:buFontTx/>
              <a:buChar char="-"/>
            </a:pPr>
            <a:endParaRPr lang="en-US" sz="2400" dirty="0" smtClean="0"/>
          </a:p>
          <a:p>
            <a:pPr>
              <a:buFontTx/>
              <a:buChar char="-"/>
            </a:pPr>
            <a:r>
              <a:rPr lang="en-US" sz="2400" dirty="0" smtClean="0"/>
              <a:t>IDEAS</a:t>
            </a:r>
            <a:r>
              <a:rPr lang="en-US" sz="2400" dirty="0" smtClean="0"/>
              <a:t>?</a:t>
            </a:r>
          </a:p>
          <a:p>
            <a:pPr>
              <a:buFontTx/>
              <a:buChar char="-"/>
            </a:pPr>
            <a:endParaRPr lang="en-US" sz="2400" dirty="0" smtClean="0"/>
          </a:p>
          <a:p>
            <a:pPr>
              <a:buFontTx/>
              <a:buChar char="-"/>
            </a:pPr>
            <a:r>
              <a:rPr lang="en-US" sz="2400" dirty="0" smtClean="0"/>
              <a:t>-Spend $40k, get Panels into shape (</a:t>
            </a:r>
            <a:r>
              <a:rPr lang="en-US" sz="2400" dirty="0" smtClean="0"/>
              <a:t>a </a:t>
            </a:r>
            <a:r>
              <a:rPr lang="en-US" sz="2400" dirty="0" smtClean="0"/>
              <a:t>WAG…but close)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1"/>
            <a:ext cx="9144000" cy="1829761"/>
          </a:xfrm>
        </p:spPr>
        <p:txBody>
          <a:bodyPr>
            <a:normAutofit fontScale="90000"/>
          </a:bodyPr>
          <a:lstStyle/>
          <a:p>
            <a:r>
              <a:rPr lang="en-US" dirty="0" smtClean="0"/>
              <a:t>Doctrine, organization, training, leader development, materiel, personnel, and facilities  (DOTLMPF)</a:t>
            </a:r>
            <a:br>
              <a:rPr lang="en-US" dirty="0" smtClean="0"/>
            </a:br>
            <a:endParaRPr lang="en-US" dirty="0"/>
          </a:p>
        </p:txBody>
      </p:sp>
      <p:sp>
        <p:nvSpPr>
          <p:cNvPr id="3" name="Subtitle 2"/>
          <p:cNvSpPr>
            <a:spLocks noGrp="1"/>
          </p:cNvSpPr>
          <p:nvPr>
            <p:ph type="subTitle" idx="1"/>
          </p:nvPr>
        </p:nvSpPr>
        <p:spPr>
          <a:xfrm>
            <a:off x="457200" y="3733800"/>
            <a:ext cx="7772400" cy="1199704"/>
          </a:xfrm>
        </p:spPr>
        <p:txBody>
          <a:bodyPr>
            <a:normAutofit/>
          </a:bodyPr>
          <a:lstStyle/>
          <a:p>
            <a:r>
              <a:rPr lang="en-US" dirty="0" smtClean="0"/>
              <a:t>Improve Sustainability and Quality of Life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971800"/>
            <a:ext cx="7239000" cy="769441"/>
          </a:xfrm>
          <a:prstGeom prst="rect">
            <a:avLst/>
          </a:prstGeom>
          <a:noFill/>
        </p:spPr>
        <p:txBody>
          <a:bodyPr wrap="square" rtlCol="0">
            <a:spAutoFit/>
          </a:bodyPr>
          <a:lstStyle/>
          <a:p>
            <a:pPr algn="ctr"/>
            <a:r>
              <a:rPr lang="en-US" sz="4400" b="1" dirty="0" smtClean="0">
                <a:solidFill>
                  <a:srgbClr val="0000FF"/>
                </a:solidFill>
              </a:rPr>
              <a:t>BACKUP SLIDES</a:t>
            </a:r>
            <a:endParaRPr lang="en-US" sz="4400" b="1" dirty="0">
              <a:solidFill>
                <a:srgbClr val="0000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5"/>
          <p:cNvSpPr txBox="1">
            <a:spLocks noChangeArrowheads="1"/>
          </p:cNvSpPr>
          <p:nvPr/>
        </p:nvSpPr>
        <p:spPr bwMode="auto">
          <a:xfrm>
            <a:off x="457200" y="1752600"/>
            <a:ext cx="8424863" cy="3539430"/>
          </a:xfrm>
          <a:prstGeom prst="rect">
            <a:avLst/>
          </a:prstGeom>
          <a:noFill/>
          <a:ln w="9525">
            <a:noFill/>
            <a:miter lim="800000"/>
            <a:headEnd/>
            <a:tailEnd/>
          </a:ln>
        </p:spPr>
        <p:txBody>
          <a:bodyPr wrap="square">
            <a:spAutoFit/>
          </a:bodyPr>
          <a:lstStyle/>
          <a:p>
            <a:r>
              <a:rPr lang="en-US" sz="2800" dirty="0">
                <a:latin typeface="Garamond" pitchFamily="18" charset="0"/>
              </a:rPr>
              <a:t>The field of interest shall be the organization, systems engineering, </a:t>
            </a:r>
            <a:r>
              <a:rPr lang="en-US" sz="2800" b="1" dirty="0">
                <a:solidFill>
                  <a:srgbClr val="0000FF"/>
                </a:solidFill>
                <a:latin typeface="Garamond" pitchFamily="18" charset="0"/>
              </a:rPr>
              <a:t>design</a:t>
            </a:r>
            <a:r>
              <a:rPr lang="en-US" sz="2800" dirty="0">
                <a:latin typeface="Garamond" pitchFamily="18" charset="0"/>
              </a:rPr>
              <a:t>, development, integration, and operation of complex systems for space, air, </a:t>
            </a:r>
            <a:r>
              <a:rPr lang="en-US" sz="2800" b="1" dirty="0">
                <a:solidFill>
                  <a:srgbClr val="0000FF"/>
                </a:solidFill>
                <a:latin typeface="Garamond" pitchFamily="18" charset="0"/>
              </a:rPr>
              <a:t>ocean</a:t>
            </a:r>
            <a:r>
              <a:rPr lang="en-US" sz="2800" dirty="0">
                <a:latin typeface="Garamond" pitchFamily="18" charset="0"/>
              </a:rPr>
              <a:t>, or ground environments.  These systems include but are not limited to navigation, avionics, </a:t>
            </a:r>
            <a:r>
              <a:rPr lang="en-US" sz="2800" b="1" dirty="0">
                <a:solidFill>
                  <a:srgbClr val="0000FF"/>
                </a:solidFill>
                <a:latin typeface="Garamond" pitchFamily="18" charset="0"/>
              </a:rPr>
              <a:t>mobile electric power </a:t>
            </a:r>
            <a:r>
              <a:rPr lang="en-US" sz="2800" dirty="0">
                <a:latin typeface="Garamond" pitchFamily="18" charset="0"/>
              </a:rPr>
              <a:t>and electronics, radar, </a:t>
            </a:r>
            <a:r>
              <a:rPr lang="en-US" sz="2800" b="1" dirty="0">
                <a:solidFill>
                  <a:srgbClr val="0000FF"/>
                </a:solidFill>
                <a:latin typeface="Garamond" pitchFamily="18" charset="0"/>
              </a:rPr>
              <a:t>sonar</a:t>
            </a:r>
            <a:r>
              <a:rPr lang="en-US" sz="2800" dirty="0">
                <a:latin typeface="Garamond" pitchFamily="18" charset="0"/>
              </a:rPr>
              <a:t>, </a:t>
            </a:r>
            <a:r>
              <a:rPr lang="en-US" sz="2800" b="1" dirty="0">
                <a:solidFill>
                  <a:srgbClr val="0000FF"/>
                </a:solidFill>
                <a:latin typeface="Garamond" pitchFamily="18" charset="0"/>
              </a:rPr>
              <a:t>telemetry,</a:t>
            </a:r>
            <a:r>
              <a:rPr lang="en-US" sz="2800" dirty="0">
                <a:latin typeface="Garamond" pitchFamily="18" charset="0"/>
              </a:rPr>
              <a:t> military, </a:t>
            </a:r>
            <a:r>
              <a:rPr lang="en-US" sz="2800" b="1" dirty="0">
                <a:solidFill>
                  <a:srgbClr val="0000FF"/>
                </a:solidFill>
                <a:latin typeface="Garamond" pitchFamily="18" charset="0"/>
              </a:rPr>
              <a:t>law-enforcement</a:t>
            </a:r>
            <a:r>
              <a:rPr lang="en-US" sz="2800" dirty="0">
                <a:latin typeface="Garamond" pitchFamily="18" charset="0"/>
              </a:rPr>
              <a:t>, </a:t>
            </a:r>
            <a:r>
              <a:rPr lang="en-US" sz="2800" b="1" dirty="0">
                <a:solidFill>
                  <a:srgbClr val="0000FF"/>
                </a:solidFill>
                <a:latin typeface="Garamond" pitchFamily="18" charset="0"/>
              </a:rPr>
              <a:t>automatic test</a:t>
            </a:r>
            <a:r>
              <a:rPr lang="en-US" sz="2800" dirty="0">
                <a:latin typeface="Garamond" pitchFamily="18" charset="0"/>
              </a:rPr>
              <a:t>, </a:t>
            </a:r>
            <a:r>
              <a:rPr lang="en-US" sz="2800" b="1" dirty="0">
                <a:solidFill>
                  <a:srgbClr val="0000FF"/>
                </a:solidFill>
                <a:latin typeface="Garamond" pitchFamily="18" charset="0"/>
              </a:rPr>
              <a:t>simulators,</a:t>
            </a:r>
            <a:r>
              <a:rPr lang="en-US" sz="2800" dirty="0">
                <a:latin typeface="Garamond" pitchFamily="18" charset="0"/>
              </a:rPr>
              <a:t> and </a:t>
            </a:r>
            <a:r>
              <a:rPr lang="en-US" sz="2800" b="1" dirty="0">
                <a:solidFill>
                  <a:srgbClr val="0000FF"/>
                </a:solidFill>
                <a:latin typeface="Garamond" pitchFamily="18" charset="0"/>
              </a:rPr>
              <a:t>command and control</a:t>
            </a:r>
            <a:r>
              <a:rPr lang="en-US" sz="2800" dirty="0" smtClean="0">
                <a:latin typeface="Garamond" pitchFamily="18" charset="0"/>
              </a:rPr>
              <a:t>.</a:t>
            </a:r>
            <a:endParaRPr lang="en-US" sz="2800" b="1" dirty="0">
              <a:latin typeface="Garamond" pitchFamily="18" charset="0"/>
            </a:endParaRPr>
          </a:p>
        </p:txBody>
      </p:sp>
      <p:sp>
        <p:nvSpPr>
          <p:cNvPr id="4" name="TextBox 3"/>
          <p:cNvSpPr txBox="1"/>
          <p:nvPr/>
        </p:nvSpPr>
        <p:spPr>
          <a:xfrm>
            <a:off x="2209800" y="457200"/>
            <a:ext cx="4343400" cy="769441"/>
          </a:xfrm>
          <a:prstGeom prst="rect">
            <a:avLst/>
          </a:prstGeom>
          <a:noFill/>
        </p:spPr>
        <p:txBody>
          <a:bodyPr wrap="square" rtlCol="0">
            <a:spAutoFit/>
          </a:bodyPr>
          <a:lstStyle/>
          <a:p>
            <a:pPr algn="ctr"/>
            <a:r>
              <a:rPr lang="en-US" sz="4400" dirty="0" smtClean="0"/>
              <a:t>What We Do?</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What is at the nucleus of AESS Technical Operations?</a:t>
            </a:r>
            <a:endParaRPr lang="en-US" dirty="0"/>
          </a:p>
        </p:txBody>
      </p:sp>
      <p:pic>
        <p:nvPicPr>
          <p:cNvPr id="2055" name="Picture 7" descr="C:\Documents and Settings\User\Local Settings\Temporary Internet Files\Content.IE5\1ZNB8IMS\MC900241091[1].wmf"/>
          <p:cNvPicPr>
            <a:picLocks noChangeAspect="1" noChangeArrowheads="1"/>
          </p:cNvPicPr>
          <p:nvPr/>
        </p:nvPicPr>
        <p:blipFill>
          <a:blip r:embed="rId3"/>
          <a:srcRect/>
          <a:stretch>
            <a:fillRect/>
          </a:stretch>
        </p:blipFill>
        <p:spPr bwMode="auto">
          <a:xfrm>
            <a:off x="2438400" y="1752600"/>
            <a:ext cx="4653105" cy="4634458"/>
          </a:xfrm>
          <a:prstGeom prst="rect">
            <a:avLst/>
          </a:prstGeom>
          <a:noFill/>
        </p:spPr>
      </p:pic>
      <p:sp>
        <p:nvSpPr>
          <p:cNvPr id="13" name="TextBox 12"/>
          <p:cNvSpPr txBox="1"/>
          <p:nvPr/>
        </p:nvSpPr>
        <p:spPr>
          <a:xfrm>
            <a:off x="4267200" y="1524000"/>
            <a:ext cx="896399" cy="369332"/>
          </a:xfrm>
          <a:prstGeom prst="rect">
            <a:avLst/>
          </a:prstGeom>
          <a:noFill/>
        </p:spPr>
        <p:txBody>
          <a:bodyPr wrap="none" rtlCol="0">
            <a:spAutoFit/>
          </a:bodyPr>
          <a:lstStyle/>
          <a:p>
            <a:r>
              <a:rPr lang="en-US" dirty="0" smtClean="0">
                <a:hlinkClick r:id="rId4"/>
              </a:rPr>
              <a:t>Panels</a:t>
            </a:r>
            <a:endParaRPr lang="en-US" dirty="0"/>
          </a:p>
        </p:txBody>
      </p:sp>
      <p:sp>
        <p:nvSpPr>
          <p:cNvPr id="14" name="TextBox 13"/>
          <p:cNvSpPr txBox="1"/>
          <p:nvPr/>
        </p:nvSpPr>
        <p:spPr>
          <a:xfrm>
            <a:off x="4343400" y="3962400"/>
            <a:ext cx="923651" cy="369332"/>
          </a:xfrm>
          <a:prstGeom prst="rect">
            <a:avLst/>
          </a:prstGeom>
          <a:noFill/>
        </p:spPr>
        <p:txBody>
          <a:bodyPr wrap="none" rtlCol="0">
            <a:spAutoFit/>
          </a:bodyPr>
          <a:lstStyle/>
          <a:p>
            <a:r>
              <a:rPr lang="en-US" dirty="0" smtClean="0">
                <a:solidFill>
                  <a:schemeClr val="bg1"/>
                </a:solidFill>
              </a:rPr>
              <a:t>People</a:t>
            </a:r>
            <a:endParaRPr lang="en-US" dirty="0">
              <a:solidFill>
                <a:schemeClr val="bg1"/>
              </a:solidFill>
            </a:endParaRPr>
          </a:p>
        </p:txBody>
      </p:sp>
      <p:sp>
        <p:nvSpPr>
          <p:cNvPr id="15" name="TextBox 14"/>
          <p:cNvSpPr txBox="1"/>
          <p:nvPr/>
        </p:nvSpPr>
        <p:spPr>
          <a:xfrm>
            <a:off x="6705600" y="4953000"/>
            <a:ext cx="1571264" cy="369332"/>
          </a:xfrm>
          <a:prstGeom prst="rect">
            <a:avLst/>
          </a:prstGeom>
          <a:noFill/>
        </p:spPr>
        <p:txBody>
          <a:bodyPr wrap="none" rtlCol="0">
            <a:spAutoFit/>
          </a:bodyPr>
          <a:lstStyle/>
          <a:p>
            <a:r>
              <a:rPr lang="en-US" dirty="0" smtClean="0">
                <a:hlinkClick r:id="rId5"/>
              </a:rPr>
              <a:t>Conferences</a:t>
            </a:r>
            <a:endParaRPr lang="en-US" dirty="0"/>
          </a:p>
        </p:txBody>
      </p:sp>
      <p:sp>
        <p:nvSpPr>
          <p:cNvPr id="16" name="TextBox 15"/>
          <p:cNvSpPr txBox="1"/>
          <p:nvPr/>
        </p:nvSpPr>
        <p:spPr>
          <a:xfrm>
            <a:off x="1219200" y="4876800"/>
            <a:ext cx="2340705" cy="369332"/>
          </a:xfrm>
          <a:prstGeom prst="rect">
            <a:avLst/>
          </a:prstGeom>
          <a:noFill/>
        </p:spPr>
        <p:txBody>
          <a:bodyPr wrap="none" rtlCol="0">
            <a:spAutoFit/>
          </a:bodyPr>
          <a:lstStyle/>
          <a:p>
            <a:r>
              <a:rPr lang="en-US" dirty="0" smtClean="0"/>
              <a:t>Industrial Relations</a:t>
            </a:r>
            <a:endParaRPr lang="en-US" dirty="0"/>
          </a:p>
        </p:txBody>
      </p:sp>
      <p:sp>
        <p:nvSpPr>
          <p:cNvPr id="17" name="TextBox 16"/>
          <p:cNvSpPr txBox="1"/>
          <p:nvPr/>
        </p:nvSpPr>
        <p:spPr>
          <a:xfrm>
            <a:off x="6019800" y="1828800"/>
            <a:ext cx="1537600" cy="369332"/>
          </a:xfrm>
          <a:prstGeom prst="rect">
            <a:avLst/>
          </a:prstGeom>
          <a:noFill/>
        </p:spPr>
        <p:txBody>
          <a:bodyPr wrap="none" rtlCol="0">
            <a:spAutoFit/>
          </a:bodyPr>
          <a:lstStyle/>
          <a:p>
            <a:r>
              <a:rPr lang="en-US" dirty="0" smtClean="0">
                <a:hlinkClick r:id="rId6"/>
              </a:rPr>
              <a:t>Publications</a:t>
            </a:r>
            <a:endParaRPr lang="en-US" dirty="0"/>
          </a:p>
        </p:txBody>
      </p:sp>
      <p:sp>
        <p:nvSpPr>
          <p:cNvPr id="18" name="TextBox 17"/>
          <p:cNvSpPr txBox="1"/>
          <p:nvPr/>
        </p:nvSpPr>
        <p:spPr>
          <a:xfrm>
            <a:off x="5943600" y="6172200"/>
            <a:ext cx="2162772" cy="369332"/>
          </a:xfrm>
          <a:prstGeom prst="rect">
            <a:avLst/>
          </a:prstGeom>
          <a:noFill/>
        </p:spPr>
        <p:txBody>
          <a:bodyPr wrap="none" rtlCol="0">
            <a:spAutoFit/>
          </a:bodyPr>
          <a:lstStyle/>
          <a:p>
            <a:r>
              <a:rPr lang="en-US" dirty="0" smtClean="0">
                <a:hlinkClick r:id="rId7"/>
              </a:rPr>
              <a:t>Chapter Activities</a:t>
            </a:r>
            <a:endParaRPr lang="en-US" dirty="0"/>
          </a:p>
        </p:txBody>
      </p:sp>
      <p:sp>
        <p:nvSpPr>
          <p:cNvPr id="19" name="TextBox 18"/>
          <p:cNvSpPr txBox="1"/>
          <p:nvPr/>
        </p:nvSpPr>
        <p:spPr>
          <a:xfrm>
            <a:off x="1447800" y="3429000"/>
            <a:ext cx="1282723" cy="369332"/>
          </a:xfrm>
          <a:prstGeom prst="rect">
            <a:avLst/>
          </a:prstGeom>
          <a:noFill/>
        </p:spPr>
        <p:txBody>
          <a:bodyPr wrap="none" rtlCol="0">
            <a:spAutoFit/>
          </a:bodyPr>
          <a:lstStyle/>
          <a:p>
            <a:r>
              <a:rPr lang="en-US" dirty="0" smtClean="0">
                <a:hlinkClick r:id="rId8"/>
              </a:rPr>
              <a:t>Education</a:t>
            </a:r>
            <a:endParaRPr lang="en-US" dirty="0"/>
          </a:p>
        </p:txBody>
      </p:sp>
      <p:sp>
        <p:nvSpPr>
          <p:cNvPr id="20" name="TextBox 19"/>
          <p:cNvSpPr txBox="1"/>
          <p:nvPr/>
        </p:nvSpPr>
        <p:spPr>
          <a:xfrm>
            <a:off x="6292278" y="3135868"/>
            <a:ext cx="1175322" cy="369332"/>
          </a:xfrm>
          <a:prstGeom prst="rect">
            <a:avLst/>
          </a:prstGeom>
          <a:noFill/>
        </p:spPr>
        <p:txBody>
          <a:bodyPr wrap="none" rtlCol="0">
            <a:spAutoFit/>
          </a:bodyPr>
          <a:lstStyle/>
          <a:p>
            <a:r>
              <a:rPr lang="en-US" dirty="0" smtClean="0">
                <a:hlinkClick r:id="rId9"/>
              </a:rPr>
              <a:t>Tutorials</a:t>
            </a:r>
            <a:endParaRPr lang="en-US" dirty="0"/>
          </a:p>
        </p:txBody>
      </p:sp>
      <p:sp>
        <p:nvSpPr>
          <p:cNvPr id="12" name="TextBox 11"/>
          <p:cNvSpPr txBox="1"/>
          <p:nvPr/>
        </p:nvSpPr>
        <p:spPr>
          <a:xfrm>
            <a:off x="2362200" y="5955268"/>
            <a:ext cx="1981200" cy="369332"/>
          </a:xfrm>
          <a:prstGeom prst="rect">
            <a:avLst/>
          </a:prstGeom>
          <a:noFill/>
        </p:spPr>
        <p:txBody>
          <a:bodyPr wrap="square" rtlCol="0">
            <a:spAutoFit/>
          </a:bodyPr>
          <a:lstStyle/>
          <a:p>
            <a:r>
              <a:rPr lang="en-US" dirty="0" smtClean="0"/>
              <a:t>Standards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normAutofit fontScale="92500" lnSpcReduction="20000"/>
          </a:bodyPr>
          <a:lstStyle/>
          <a:p>
            <a:pPr marL="109728" indent="0">
              <a:buFontTx/>
              <a:buChar char="-"/>
            </a:pPr>
            <a:r>
              <a:rPr lang="en-US" dirty="0" smtClean="0"/>
              <a:t>Gyro </a:t>
            </a:r>
            <a:r>
              <a:rPr lang="en-US" dirty="0"/>
              <a:t>and Accelerometer: more robust </a:t>
            </a:r>
            <a:r>
              <a:rPr lang="en-US" dirty="0" smtClean="0"/>
              <a:t>plan recommended</a:t>
            </a:r>
            <a:r>
              <a:rPr lang="en-US" dirty="0"/>
              <a:t/>
            </a:r>
            <a:br>
              <a:rPr lang="en-US" dirty="0"/>
            </a:br>
            <a:r>
              <a:rPr lang="en-US" dirty="0" smtClean="0"/>
              <a:t>- RADAR: seems on track</a:t>
            </a:r>
            <a:r>
              <a:rPr lang="en-US" dirty="0"/>
              <a:t/>
            </a:r>
            <a:br>
              <a:rPr lang="en-US" dirty="0"/>
            </a:br>
            <a:r>
              <a:rPr lang="en-US" dirty="0" smtClean="0"/>
              <a:t>- Space</a:t>
            </a:r>
            <a:r>
              <a:rPr lang="en-US" dirty="0"/>
              <a:t>: </a:t>
            </a:r>
            <a:r>
              <a:rPr lang="en-US" dirty="0" smtClean="0"/>
              <a:t>seems on track</a:t>
            </a:r>
          </a:p>
          <a:p>
            <a:pPr marL="109728" indent="0">
              <a:buNone/>
            </a:pPr>
            <a:r>
              <a:rPr lang="en-US" dirty="0" smtClean="0"/>
              <a:t>- Target </a:t>
            </a:r>
            <a:r>
              <a:rPr lang="en-US" dirty="0"/>
              <a:t>Tracking: </a:t>
            </a:r>
            <a:r>
              <a:rPr lang="en-US" dirty="0" smtClean="0"/>
              <a:t>dying</a:t>
            </a:r>
          </a:p>
          <a:p>
            <a:pPr marL="109728" indent="0">
              <a:buNone/>
            </a:pPr>
            <a:r>
              <a:rPr lang="en-US" dirty="0" smtClean="0"/>
              <a:t>- Aerospace Control </a:t>
            </a:r>
            <a:r>
              <a:rPr lang="en-US" dirty="0"/>
              <a:t>and Guidance: fantastic </a:t>
            </a:r>
            <a:r>
              <a:rPr lang="en-US" dirty="0" smtClean="0"/>
              <a:t>info </a:t>
            </a:r>
            <a:r>
              <a:rPr lang="en-US" dirty="0"/>
              <a:t>but </a:t>
            </a:r>
            <a:r>
              <a:rPr lang="en-US" dirty="0" smtClean="0"/>
              <a:t>more robust plan recommended </a:t>
            </a:r>
            <a:r>
              <a:rPr lang="en-US" dirty="0"/>
              <a:t/>
            </a:r>
            <a:br>
              <a:rPr lang="en-US" dirty="0"/>
            </a:br>
            <a:r>
              <a:rPr lang="en-US" dirty="0" smtClean="0"/>
              <a:t>- Aerospace Systems </a:t>
            </a:r>
            <a:r>
              <a:rPr lang="en-US" dirty="0"/>
              <a:t>Integration Engineering: </a:t>
            </a:r>
            <a:r>
              <a:rPr lang="en-US" dirty="0" smtClean="0"/>
              <a:t>more robust plan recommended (not </a:t>
            </a:r>
            <a:r>
              <a:rPr lang="en-US" dirty="0"/>
              <a:t>staffed at </a:t>
            </a:r>
            <a:r>
              <a:rPr lang="en-US" dirty="0" smtClean="0"/>
              <a:t>the moment</a:t>
            </a:r>
            <a:r>
              <a:rPr lang="en-US" dirty="0"/>
              <a:t>)</a:t>
            </a:r>
            <a:br>
              <a:rPr lang="en-US" dirty="0"/>
            </a:br>
            <a:r>
              <a:rPr lang="en-US" dirty="0" smtClean="0"/>
              <a:t>- Aerospace Workforce</a:t>
            </a:r>
            <a:r>
              <a:rPr lang="en-US" dirty="0"/>
              <a:t>: </a:t>
            </a:r>
            <a:r>
              <a:rPr lang="en-US" dirty="0" smtClean="0"/>
              <a:t>more robust plan recommended (not staffed at the moment) </a:t>
            </a:r>
            <a:r>
              <a:rPr lang="en-US" dirty="0"/>
              <a:t/>
            </a:r>
            <a:br>
              <a:rPr lang="en-US" dirty="0"/>
            </a:br>
            <a:r>
              <a:rPr lang="en-US" dirty="0" smtClean="0"/>
              <a:t>- Avionics</a:t>
            </a:r>
            <a:r>
              <a:rPr lang="en-US" dirty="0"/>
              <a:t>: </a:t>
            </a:r>
            <a:r>
              <a:rPr lang="en-US" dirty="0" smtClean="0"/>
              <a:t>more robust plan recommended </a:t>
            </a:r>
            <a:r>
              <a:rPr lang="en-US" dirty="0"/>
              <a:t/>
            </a:r>
            <a:br>
              <a:rPr lang="en-US" dirty="0"/>
            </a:br>
            <a:r>
              <a:rPr lang="en-US" dirty="0" smtClean="0"/>
              <a:t>- Cyber </a:t>
            </a:r>
            <a:r>
              <a:rPr lang="en-US" dirty="0"/>
              <a:t>Security: </a:t>
            </a:r>
            <a:r>
              <a:rPr lang="en-US" dirty="0" smtClean="0"/>
              <a:t>more robust plan recommended </a:t>
            </a:r>
            <a:r>
              <a:rPr lang="en-US" dirty="0"/>
              <a:t/>
            </a:r>
            <a:br>
              <a:rPr lang="en-US" dirty="0"/>
            </a:br>
            <a:r>
              <a:rPr lang="en-US" dirty="0" smtClean="0"/>
              <a:t>- UAVs</a:t>
            </a:r>
            <a:r>
              <a:rPr lang="en-US" dirty="0"/>
              <a:t>: </a:t>
            </a:r>
            <a:r>
              <a:rPr lang="en-US" dirty="0" smtClean="0"/>
              <a:t>more robust plan recommended</a:t>
            </a:r>
            <a:endParaRPr lang="en-US" dirty="0"/>
          </a:p>
        </p:txBody>
      </p:sp>
      <p:sp>
        <p:nvSpPr>
          <p:cNvPr id="3" name="Title 2"/>
          <p:cNvSpPr>
            <a:spLocks noGrp="1"/>
          </p:cNvSpPr>
          <p:nvPr>
            <p:ph type="title"/>
          </p:nvPr>
        </p:nvSpPr>
        <p:spPr/>
        <p:txBody>
          <a:bodyPr/>
          <a:lstStyle/>
          <a:p>
            <a:pPr algn="ctr"/>
            <a:r>
              <a:rPr lang="en-US" dirty="0" smtClean="0"/>
              <a:t>PANEL STATUS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772400" cy="914399"/>
          </a:xfrm>
        </p:spPr>
        <p:txBody>
          <a:bodyPr/>
          <a:lstStyle/>
          <a:p>
            <a:pPr algn="ctr"/>
            <a:r>
              <a:rPr lang="en-US" dirty="0" smtClean="0"/>
              <a:t>Panel Structure</a:t>
            </a:r>
            <a:endParaRPr lang="en-US" dirty="0"/>
          </a:p>
        </p:txBody>
      </p:sp>
      <p:sp>
        <p:nvSpPr>
          <p:cNvPr id="3" name="Subtitle 2"/>
          <p:cNvSpPr>
            <a:spLocks noGrp="1"/>
          </p:cNvSpPr>
          <p:nvPr>
            <p:ph type="subTitle" idx="1"/>
          </p:nvPr>
        </p:nvSpPr>
        <p:spPr>
          <a:xfrm>
            <a:off x="0" y="838200"/>
            <a:ext cx="9144000" cy="4495800"/>
          </a:xfrm>
        </p:spPr>
        <p:txBody>
          <a:bodyPr>
            <a:noAutofit/>
          </a:bodyPr>
          <a:lstStyle/>
          <a:p>
            <a:pPr marL="514350" indent="-514350" algn="l">
              <a:buAutoNum type="arabicParenR"/>
            </a:pPr>
            <a:r>
              <a:rPr lang="en-US" sz="2100" dirty="0" smtClean="0">
                <a:solidFill>
                  <a:schemeClr val="tx1"/>
                </a:solidFill>
                <a:hlinkClick r:id="rId3"/>
              </a:rPr>
              <a:t>Gyro and Accelerometer Panel</a:t>
            </a:r>
            <a:r>
              <a:rPr lang="en-US" sz="2100" dirty="0" smtClean="0">
                <a:solidFill>
                  <a:schemeClr val="tx1"/>
                </a:solidFill>
              </a:rPr>
              <a:t>           Randall Curry</a:t>
            </a:r>
          </a:p>
          <a:p>
            <a:pPr marL="514350" indent="-514350" algn="l">
              <a:buAutoNum type="arabicParenR"/>
            </a:pPr>
            <a:r>
              <a:rPr lang="en-US" sz="2100" dirty="0" smtClean="0">
                <a:solidFill>
                  <a:schemeClr val="tx1"/>
                </a:solidFill>
                <a:hlinkClick r:id="rId4"/>
              </a:rPr>
              <a:t>Radar Systems Panel</a:t>
            </a:r>
            <a:r>
              <a:rPr lang="en-US" sz="2100" dirty="0" smtClean="0">
                <a:solidFill>
                  <a:schemeClr val="tx1"/>
                </a:solidFill>
              </a:rPr>
              <a:t>                          Mark Davis</a:t>
            </a:r>
          </a:p>
          <a:p>
            <a:pPr marL="514350" indent="-514350" algn="l">
              <a:buAutoNum type="arabicParenR"/>
            </a:pPr>
            <a:r>
              <a:rPr lang="en-US" sz="2100" dirty="0" smtClean="0">
                <a:solidFill>
                  <a:schemeClr val="tx1"/>
                </a:solidFill>
                <a:hlinkClick r:id="rId5"/>
              </a:rPr>
              <a:t>Space Systems Panel</a:t>
            </a:r>
            <a:r>
              <a:rPr lang="en-US" sz="2100" dirty="0" smtClean="0">
                <a:solidFill>
                  <a:schemeClr val="tx1"/>
                </a:solidFill>
              </a:rPr>
              <a:t>                          </a:t>
            </a:r>
            <a:r>
              <a:rPr lang="en-US" sz="2100" dirty="0" smtClean="0"/>
              <a:t>Cosimo Stallo</a:t>
            </a:r>
            <a:endParaRPr lang="en-US" sz="2100" dirty="0" smtClean="0">
              <a:solidFill>
                <a:schemeClr val="tx1"/>
              </a:solidFill>
            </a:endParaRPr>
          </a:p>
          <a:p>
            <a:pPr marL="514350" indent="-514350" algn="l">
              <a:buAutoNum type="arabicParenR"/>
            </a:pPr>
            <a:r>
              <a:rPr lang="en-US" sz="2100" dirty="0" smtClean="0">
                <a:solidFill>
                  <a:schemeClr val="tx1"/>
                </a:solidFill>
                <a:hlinkClick r:id="rId6"/>
              </a:rPr>
              <a:t>Target Tracking Systems Panel</a:t>
            </a:r>
            <a:r>
              <a:rPr lang="en-US" sz="2100" dirty="0" smtClean="0">
                <a:solidFill>
                  <a:schemeClr val="tx1"/>
                </a:solidFill>
              </a:rPr>
              <a:t>           </a:t>
            </a:r>
            <a:r>
              <a:rPr lang="en-US" sz="2100" dirty="0" err="1" smtClean="0">
                <a:solidFill>
                  <a:schemeClr val="tx1"/>
                </a:solidFill>
              </a:rPr>
              <a:t>Hody</a:t>
            </a:r>
            <a:r>
              <a:rPr lang="en-US" sz="2100" dirty="0" smtClean="0">
                <a:solidFill>
                  <a:schemeClr val="tx1"/>
                </a:solidFill>
              </a:rPr>
              <a:t> Lambert</a:t>
            </a:r>
          </a:p>
          <a:p>
            <a:pPr marL="514350" indent="-514350" algn="l">
              <a:buFont typeface="Wingdings 3"/>
              <a:buAutoNum type="arabicParenR"/>
            </a:pPr>
            <a:r>
              <a:rPr lang="en-US" sz="2100" dirty="0" smtClean="0">
                <a:solidFill>
                  <a:schemeClr val="tx1"/>
                </a:solidFill>
                <a:hlinkClick r:id="rId7"/>
              </a:rPr>
              <a:t>Aerospace Systems Integration Panel</a:t>
            </a:r>
            <a:r>
              <a:rPr lang="en-US" sz="2100" dirty="0" smtClean="0">
                <a:solidFill>
                  <a:schemeClr val="tx1"/>
                </a:solidFill>
              </a:rPr>
              <a:t> Open – w/Rassa &amp; </a:t>
            </a:r>
            <a:r>
              <a:rPr lang="en-US" sz="2100" dirty="0" err="1" smtClean="0">
                <a:solidFill>
                  <a:schemeClr val="tx1"/>
                </a:solidFill>
              </a:rPr>
              <a:t>Rao</a:t>
            </a:r>
            <a:endParaRPr lang="en-US" sz="2100" dirty="0" smtClean="0">
              <a:solidFill>
                <a:schemeClr val="tx1"/>
              </a:solidFill>
            </a:endParaRPr>
          </a:p>
          <a:p>
            <a:pPr marL="514350" indent="-514350" algn="l">
              <a:buAutoNum type="arabicParenR"/>
            </a:pPr>
            <a:r>
              <a:rPr lang="en-US" sz="2100" dirty="0" smtClean="0">
                <a:solidFill>
                  <a:schemeClr val="tx1"/>
                </a:solidFill>
                <a:hlinkClick r:id="rId8"/>
              </a:rPr>
              <a:t>Aerospace Control &amp; Guidance</a:t>
            </a:r>
            <a:r>
              <a:rPr lang="en-US" sz="2100" dirty="0" smtClean="0">
                <a:solidFill>
                  <a:schemeClr val="tx1"/>
                </a:solidFill>
              </a:rPr>
              <a:t>           </a:t>
            </a:r>
            <a:r>
              <a:rPr lang="en-US" sz="2100" dirty="0" smtClean="0"/>
              <a:t>Lou Knotts</a:t>
            </a:r>
            <a:endParaRPr lang="en-US" sz="2100" dirty="0" smtClean="0">
              <a:solidFill>
                <a:schemeClr val="tx1"/>
              </a:solidFill>
            </a:endParaRPr>
          </a:p>
          <a:p>
            <a:pPr marL="514350" indent="-514350" algn="l">
              <a:buAutoNum type="arabicParenR"/>
            </a:pPr>
            <a:r>
              <a:rPr lang="en-US" sz="2100" dirty="0" smtClean="0">
                <a:solidFill>
                  <a:schemeClr val="tx1"/>
                </a:solidFill>
                <a:hlinkClick r:id="rId9"/>
              </a:rPr>
              <a:t>Aerospace Workforce Panel</a:t>
            </a:r>
            <a:r>
              <a:rPr lang="en-US" sz="2100" dirty="0" smtClean="0">
                <a:solidFill>
                  <a:schemeClr val="tx1"/>
                </a:solidFill>
              </a:rPr>
              <a:t>                Open – w/</a:t>
            </a:r>
            <a:r>
              <a:rPr lang="en-US" sz="2100" dirty="0" smtClean="0"/>
              <a:t>Russell Lefevre</a:t>
            </a:r>
          </a:p>
          <a:p>
            <a:pPr marL="514350" indent="-514350" algn="l">
              <a:buAutoNum type="arabicParenR"/>
            </a:pPr>
            <a:r>
              <a:rPr lang="en-US" sz="2100" dirty="0" smtClean="0">
                <a:solidFill>
                  <a:schemeClr val="tx1"/>
                </a:solidFill>
                <a:hlinkClick r:id="rId10"/>
              </a:rPr>
              <a:t>Cyber Security Panel</a:t>
            </a:r>
            <a:r>
              <a:rPr lang="en-US" sz="2100" dirty="0" smtClean="0">
                <a:solidFill>
                  <a:schemeClr val="tx1"/>
                </a:solidFill>
              </a:rPr>
              <a:t>                           Fred Wright</a:t>
            </a:r>
          </a:p>
          <a:p>
            <a:pPr marL="514350" indent="-514350" algn="l">
              <a:buAutoNum type="arabicParenR"/>
            </a:pPr>
            <a:r>
              <a:rPr lang="en-US" sz="2100" dirty="0" smtClean="0">
                <a:solidFill>
                  <a:schemeClr val="tx1"/>
                </a:solidFill>
                <a:hlinkClick r:id="rId11"/>
              </a:rPr>
              <a:t>Unmanned Aerospace Vehicles Panel</a:t>
            </a:r>
            <a:r>
              <a:rPr lang="en-US" sz="2100" dirty="0" smtClean="0">
                <a:solidFill>
                  <a:schemeClr val="tx1"/>
                </a:solidFill>
              </a:rPr>
              <a:t> Open – w/Dean &amp; Leonard</a:t>
            </a:r>
          </a:p>
          <a:p>
            <a:pPr marL="514350" indent="-514350" algn="l">
              <a:buAutoNum type="arabicParenR"/>
            </a:pPr>
            <a:r>
              <a:rPr lang="en-US" sz="2100" dirty="0" smtClean="0">
                <a:solidFill>
                  <a:schemeClr val="tx1"/>
                </a:solidFill>
                <a:hlinkClick r:id="rId12"/>
              </a:rPr>
              <a:t>Avionics Systems Panel</a:t>
            </a:r>
            <a:r>
              <a:rPr lang="en-US" sz="2100" dirty="0" smtClean="0">
                <a:solidFill>
                  <a:schemeClr val="tx1"/>
                </a:solidFill>
              </a:rPr>
              <a:t>		          Paul Kostek</a:t>
            </a:r>
          </a:p>
          <a:p>
            <a:pPr marL="514350" indent="-514350" algn="l"/>
            <a:r>
              <a:rPr lang="en-US" sz="2100" dirty="0" smtClean="0">
                <a:solidFill>
                  <a:schemeClr val="tx1"/>
                </a:solidFill>
              </a:rPr>
              <a:t>      Standards                                           Rich Hochberg</a:t>
            </a:r>
            <a:endParaRPr lang="en-US" sz="21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6002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200400" y="191869"/>
            <a:ext cx="5833648" cy="646331"/>
          </a:xfrm>
          <a:prstGeom prst="rect">
            <a:avLst/>
          </a:prstGeom>
          <a:noFill/>
        </p:spPr>
        <p:txBody>
          <a:bodyPr wrap="none" rtlCol="0">
            <a:spAutoFit/>
          </a:bodyPr>
          <a:lstStyle/>
          <a:p>
            <a:r>
              <a:rPr lang="en-US" sz="3600" b="1" dirty="0" smtClean="0">
                <a:solidFill>
                  <a:schemeClr val="bg1"/>
                </a:solidFill>
              </a:rPr>
              <a:t>AESS – Technical Pursuits</a:t>
            </a:r>
            <a:endParaRPr lang="en-US" sz="3600" b="1" dirty="0">
              <a:solidFill>
                <a:schemeClr val="bg1"/>
              </a:solidFill>
            </a:endParaRPr>
          </a:p>
        </p:txBody>
      </p:sp>
      <p:sp>
        <p:nvSpPr>
          <p:cNvPr id="5" name="TextBox 4"/>
          <p:cNvSpPr txBox="1"/>
          <p:nvPr/>
        </p:nvSpPr>
        <p:spPr>
          <a:xfrm>
            <a:off x="228600" y="990600"/>
            <a:ext cx="2531462" cy="369332"/>
          </a:xfrm>
          <a:prstGeom prst="rect">
            <a:avLst/>
          </a:prstGeom>
          <a:noFill/>
        </p:spPr>
        <p:txBody>
          <a:bodyPr wrap="none" rtlCol="0">
            <a:spAutoFit/>
          </a:bodyPr>
          <a:lstStyle/>
          <a:p>
            <a:r>
              <a:rPr lang="en-US" dirty="0" smtClean="0"/>
              <a:t>Goals and Objectives</a:t>
            </a:r>
            <a:endParaRPr lang="en-US" dirty="0"/>
          </a:p>
        </p:txBody>
      </p:sp>
      <p:sp>
        <p:nvSpPr>
          <p:cNvPr id="6" name="TextBox 5"/>
          <p:cNvSpPr txBox="1"/>
          <p:nvPr/>
        </p:nvSpPr>
        <p:spPr>
          <a:xfrm>
            <a:off x="4800600" y="1002268"/>
            <a:ext cx="2775119" cy="369332"/>
          </a:xfrm>
          <a:prstGeom prst="rect">
            <a:avLst/>
          </a:prstGeom>
          <a:noFill/>
        </p:spPr>
        <p:txBody>
          <a:bodyPr wrap="none" rtlCol="0">
            <a:spAutoFit/>
          </a:bodyPr>
          <a:lstStyle/>
          <a:p>
            <a:r>
              <a:rPr lang="en-US" dirty="0" smtClean="0"/>
              <a:t>Concept Developments</a:t>
            </a:r>
            <a:endParaRPr lang="en-US" dirty="0"/>
          </a:p>
        </p:txBody>
      </p:sp>
      <p:sp>
        <p:nvSpPr>
          <p:cNvPr id="7" name="TextBox 6"/>
          <p:cNvSpPr txBox="1"/>
          <p:nvPr/>
        </p:nvSpPr>
        <p:spPr>
          <a:xfrm>
            <a:off x="152400" y="3657600"/>
            <a:ext cx="2026517" cy="369332"/>
          </a:xfrm>
          <a:prstGeom prst="rect">
            <a:avLst/>
          </a:prstGeom>
          <a:noFill/>
        </p:spPr>
        <p:txBody>
          <a:bodyPr wrap="none" rtlCol="0">
            <a:spAutoFit/>
          </a:bodyPr>
          <a:lstStyle/>
          <a:p>
            <a:r>
              <a:rPr lang="en-US" dirty="0" smtClean="0"/>
              <a:t>RDT&amp;E Activities</a:t>
            </a:r>
            <a:endParaRPr lang="en-US" dirty="0"/>
          </a:p>
        </p:txBody>
      </p:sp>
      <p:sp>
        <p:nvSpPr>
          <p:cNvPr id="10" name="TextBox 9"/>
          <p:cNvSpPr txBox="1"/>
          <p:nvPr/>
        </p:nvSpPr>
        <p:spPr>
          <a:xfrm>
            <a:off x="5060083" y="3657600"/>
            <a:ext cx="1257075" cy="369332"/>
          </a:xfrm>
          <a:prstGeom prst="rect">
            <a:avLst/>
          </a:prstGeom>
          <a:noFill/>
        </p:spPr>
        <p:txBody>
          <a:bodyPr wrap="none" rtlCol="0">
            <a:spAutoFit/>
          </a:bodyPr>
          <a:lstStyle/>
          <a:p>
            <a:r>
              <a:rPr lang="en-US" dirty="0" smtClean="0"/>
              <a:t>DOTLMPF</a:t>
            </a:r>
            <a:endParaRPr lang="en-US" dirty="0"/>
          </a:p>
        </p:txBody>
      </p:sp>
      <p:sp>
        <p:nvSpPr>
          <p:cNvPr id="12" name="TextBox 11"/>
          <p:cNvSpPr txBox="1"/>
          <p:nvPr/>
        </p:nvSpPr>
        <p:spPr>
          <a:xfrm>
            <a:off x="-76200" y="6400800"/>
            <a:ext cx="4283545" cy="461665"/>
          </a:xfrm>
          <a:prstGeom prst="rect">
            <a:avLst/>
          </a:prstGeom>
          <a:noFill/>
        </p:spPr>
        <p:txBody>
          <a:bodyPr wrap="none" rtlCol="0">
            <a:spAutoFit/>
          </a:bodyPr>
          <a:lstStyle/>
          <a:p>
            <a:r>
              <a:rPr lang="en-US" sz="1200" dirty="0" smtClean="0"/>
              <a:t>Doctrine, organization, training, leader development, </a:t>
            </a:r>
          </a:p>
          <a:p>
            <a:r>
              <a:rPr lang="en-US" sz="1200" dirty="0" smtClean="0"/>
              <a:t>materiel, personnel, and facilities  (DOTLMPF)</a:t>
            </a:r>
            <a:endParaRPr lang="en-US" sz="1200" dirty="0"/>
          </a:p>
        </p:txBody>
      </p:sp>
      <p:sp>
        <p:nvSpPr>
          <p:cNvPr id="13" name="TextBox 12"/>
          <p:cNvSpPr txBox="1"/>
          <p:nvPr/>
        </p:nvSpPr>
        <p:spPr>
          <a:xfrm>
            <a:off x="0" y="1524000"/>
            <a:ext cx="4648200" cy="1477328"/>
          </a:xfrm>
          <a:prstGeom prst="rect">
            <a:avLst/>
          </a:prstGeom>
          <a:noFill/>
        </p:spPr>
        <p:txBody>
          <a:bodyPr wrap="square" rtlCol="0">
            <a:spAutoFit/>
          </a:bodyPr>
          <a:lstStyle/>
          <a:p>
            <a:r>
              <a:rPr lang="en-US" dirty="0" smtClean="0"/>
              <a:t>- Collaboration Panels and Chapters</a:t>
            </a:r>
          </a:p>
          <a:p>
            <a:r>
              <a:rPr lang="en-US" dirty="0" smtClean="0">
                <a:solidFill>
                  <a:srgbClr val="FFFF00"/>
                </a:solidFill>
              </a:rPr>
              <a:t>- Develop a formal peer review</a:t>
            </a:r>
          </a:p>
          <a:p>
            <a:r>
              <a:rPr lang="en-US" dirty="0" smtClean="0"/>
              <a:t>- TP ‘s, best practices, methods &amp; tools </a:t>
            </a:r>
          </a:p>
          <a:p>
            <a:pPr>
              <a:buFontTx/>
              <a:buChar char="-"/>
            </a:pPr>
            <a:r>
              <a:rPr lang="en-US" dirty="0" smtClean="0"/>
              <a:t> Synergy for education activities    </a:t>
            </a:r>
          </a:p>
          <a:p>
            <a:r>
              <a:rPr lang="en-US" dirty="0" smtClean="0">
                <a:solidFill>
                  <a:srgbClr val="FFFF00"/>
                </a:solidFill>
              </a:rPr>
              <a:t>   Development modules</a:t>
            </a:r>
            <a:endParaRPr lang="en-US" dirty="0">
              <a:solidFill>
                <a:srgbClr val="FFFF00"/>
              </a:solidFill>
            </a:endParaRPr>
          </a:p>
        </p:txBody>
      </p:sp>
      <p:sp>
        <p:nvSpPr>
          <p:cNvPr id="14" name="TextBox 13"/>
          <p:cNvSpPr txBox="1"/>
          <p:nvPr/>
        </p:nvSpPr>
        <p:spPr>
          <a:xfrm>
            <a:off x="4648200" y="1447800"/>
            <a:ext cx="4615366" cy="1200329"/>
          </a:xfrm>
          <a:prstGeom prst="rect">
            <a:avLst/>
          </a:prstGeom>
          <a:noFill/>
        </p:spPr>
        <p:txBody>
          <a:bodyPr wrap="none" rtlCol="0">
            <a:spAutoFit/>
          </a:bodyPr>
          <a:lstStyle/>
          <a:p>
            <a:pPr>
              <a:buFontTx/>
              <a:buChar char="-"/>
            </a:pPr>
            <a:r>
              <a:rPr lang="en-US" dirty="0" smtClean="0"/>
              <a:t> Consider Workshops  Similar to</a:t>
            </a:r>
          </a:p>
          <a:p>
            <a:pPr lvl="1">
              <a:buFontTx/>
              <a:buChar char="-"/>
            </a:pPr>
            <a:r>
              <a:rPr lang="en-US" dirty="0" smtClean="0"/>
              <a:t> 2011 Chapter Summit</a:t>
            </a:r>
          </a:p>
          <a:p>
            <a:pPr lvl="1">
              <a:buFontTx/>
              <a:buChar char="-"/>
            </a:pPr>
            <a:r>
              <a:rPr lang="en-US" dirty="0" smtClean="0"/>
              <a:t> </a:t>
            </a:r>
            <a:r>
              <a:rPr lang="en-US" dirty="0" err="1" smtClean="0"/>
              <a:t>DASC:Future</a:t>
            </a:r>
            <a:r>
              <a:rPr lang="en-US" dirty="0" smtClean="0"/>
              <a:t> of Aviation </a:t>
            </a:r>
            <a:r>
              <a:rPr lang="en-US" dirty="0" smtClean="0">
                <a:hlinkClick r:id="rId3"/>
              </a:rPr>
              <a:t>Exercise</a:t>
            </a:r>
            <a:endParaRPr lang="en-US" dirty="0" smtClean="0"/>
          </a:p>
          <a:p>
            <a:pPr>
              <a:buFontTx/>
              <a:buChar char="-"/>
            </a:pPr>
            <a:r>
              <a:rPr lang="en-US" dirty="0" smtClean="0"/>
              <a:t> See TP’s</a:t>
            </a:r>
            <a:endParaRPr lang="en-US" dirty="0"/>
          </a:p>
        </p:txBody>
      </p:sp>
      <p:sp>
        <p:nvSpPr>
          <p:cNvPr id="15" name="TextBox 14"/>
          <p:cNvSpPr txBox="1"/>
          <p:nvPr/>
        </p:nvSpPr>
        <p:spPr>
          <a:xfrm>
            <a:off x="0" y="4038600"/>
            <a:ext cx="3983783" cy="646331"/>
          </a:xfrm>
          <a:prstGeom prst="rect">
            <a:avLst/>
          </a:prstGeom>
          <a:noFill/>
        </p:spPr>
        <p:txBody>
          <a:bodyPr wrap="none" rtlCol="0">
            <a:spAutoFit/>
          </a:bodyPr>
          <a:lstStyle/>
          <a:p>
            <a:pPr>
              <a:buFontTx/>
              <a:buChar char="-"/>
            </a:pPr>
            <a:r>
              <a:rPr lang="en-US" dirty="0" smtClean="0"/>
              <a:t> Identify need for New Standards</a:t>
            </a:r>
          </a:p>
          <a:p>
            <a:pPr>
              <a:buFontTx/>
              <a:buChar char="-"/>
            </a:pPr>
            <a:r>
              <a:rPr lang="en-US" dirty="0" smtClean="0"/>
              <a:t> See TP’s</a:t>
            </a:r>
            <a:endParaRPr lang="en-US" dirty="0"/>
          </a:p>
        </p:txBody>
      </p:sp>
      <p:sp>
        <p:nvSpPr>
          <p:cNvPr id="16" name="TextBox 15"/>
          <p:cNvSpPr txBox="1"/>
          <p:nvPr/>
        </p:nvSpPr>
        <p:spPr>
          <a:xfrm>
            <a:off x="4784422" y="4038600"/>
            <a:ext cx="4150495" cy="1477328"/>
          </a:xfrm>
          <a:prstGeom prst="rect">
            <a:avLst/>
          </a:prstGeom>
          <a:noFill/>
        </p:spPr>
        <p:txBody>
          <a:bodyPr wrap="none" rtlCol="0">
            <a:spAutoFit/>
          </a:bodyPr>
          <a:lstStyle/>
          <a:p>
            <a:pPr>
              <a:buFontTx/>
              <a:buChar char="-"/>
            </a:pPr>
            <a:r>
              <a:rPr lang="en-US" dirty="0" smtClean="0"/>
              <a:t> Help floundering TP’s</a:t>
            </a:r>
          </a:p>
          <a:p>
            <a:pPr>
              <a:buFontTx/>
              <a:buChar char="-"/>
            </a:pPr>
            <a:r>
              <a:rPr lang="en-US" dirty="0" smtClean="0"/>
              <a:t> Promote conference development</a:t>
            </a:r>
          </a:p>
          <a:p>
            <a:pPr>
              <a:buFontTx/>
              <a:buChar char="-"/>
            </a:pPr>
            <a:r>
              <a:rPr lang="en-US" dirty="0" smtClean="0"/>
              <a:t> Reach out to Chapters for inputs</a:t>
            </a:r>
          </a:p>
          <a:p>
            <a:pPr>
              <a:buFontTx/>
              <a:buChar char="-"/>
            </a:pPr>
            <a:r>
              <a:rPr lang="en-US" dirty="0" smtClean="0"/>
              <a:t> Engage industry for insight</a:t>
            </a:r>
          </a:p>
          <a:p>
            <a:pPr>
              <a:buFontTx/>
              <a:buChar char="-"/>
            </a:pPr>
            <a:r>
              <a:rPr lang="en-US" dirty="0" smtClean="0"/>
              <a:t> See TP’s</a:t>
            </a:r>
            <a:endParaRPr lang="en-US"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790700" y="4000500"/>
            <a:ext cx="5791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52400" y="0"/>
            <a:ext cx="8991600" cy="990600"/>
          </a:xfrm>
        </p:spPr>
        <p:txBody>
          <a:bodyPr>
            <a:normAutofit/>
          </a:bodyPr>
          <a:lstStyle/>
          <a:p>
            <a:r>
              <a:rPr lang="en-US" sz="3600" dirty="0" smtClean="0">
                <a:solidFill>
                  <a:schemeClr val="bg2"/>
                </a:solidFill>
              </a:rPr>
              <a:t>GYRO and ACCELEROMETER</a:t>
            </a:r>
            <a:endParaRPr lang="en-US" sz="3600" dirty="0">
              <a:solidFill>
                <a:schemeClr val="bg2"/>
              </a:solidFill>
            </a:endParaRPr>
          </a:p>
        </p:txBody>
      </p:sp>
      <p:sp>
        <p:nvSpPr>
          <p:cNvPr id="6" name="TextBox 5"/>
          <p:cNvSpPr txBox="1"/>
          <p:nvPr/>
        </p:nvSpPr>
        <p:spPr>
          <a:xfrm>
            <a:off x="0" y="1066800"/>
            <a:ext cx="4495800" cy="2308324"/>
          </a:xfrm>
          <a:prstGeom prst="rect">
            <a:avLst/>
          </a:prstGeom>
          <a:noFill/>
        </p:spPr>
        <p:txBody>
          <a:bodyPr wrap="square" rtlCol="0">
            <a:spAutoFit/>
          </a:bodyPr>
          <a:lstStyle/>
          <a:p>
            <a:pPr>
              <a:buFontTx/>
              <a:buChar char="-"/>
            </a:pPr>
            <a:r>
              <a:rPr lang="en-US" sz="2400" dirty="0" smtClean="0">
                <a:hlinkClick r:id="rId3"/>
              </a:rPr>
              <a:t>Develop</a:t>
            </a:r>
            <a:r>
              <a:rPr lang="en-US" sz="2400" dirty="0" smtClean="0"/>
              <a:t> standards and test   </a:t>
            </a:r>
          </a:p>
          <a:p>
            <a:r>
              <a:rPr lang="en-US" sz="2400" dirty="0" smtClean="0"/>
              <a:t>  procedures</a:t>
            </a:r>
          </a:p>
          <a:p>
            <a:pPr lvl="1">
              <a:buFontTx/>
              <a:buChar char="-"/>
            </a:pPr>
            <a:r>
              <a:rPr lang="en-US" sz="2400" dirty="0" smtClean="0"/>
              <a:t> promote understanding </a:t>
            </a:r>
          </a:p>
          <a:p>
            <a:pPr lvl="1"/>
            <a:r>
              <a:rPr lang="en-US" sz="2400" dirty="0" smtClean="0"/>
              <a:t>   of systems to measure </a:t>
            </a:r>
          </a:p>
          <a:p>
            <a:pPr lvl="1"/>
            <a:r>
              <a:rPr lang="en-US" sz="2400" dirty="0" smtClean="0"/>
              <a:t>   linear/angular motion</a:t>
            </a:r>
          </a:p>
          <a:p>
            <a:r>
              <a:rPr lang="en-US" sz="2400" dirty="0" smtClean="0"/>
              <a:t>- Expand IMU Membership</a:t>
            </a:r>
          </a:p>
        </p:txBody>
      </p:sp>
      <p:sp>
        <p:nvSpPr>
          <p:cNvPr id="10" name="TextBox 9"/>
          <p:cNvSpPr txBox="1"/>
          <p:nvPr/>
        </p:nvSpPr>
        <p:spPr>
          <a:xfrm>
            <a:off x="0" y="3581400"/>
            <a:ext cx="4724400" cy="1938992"/>
          </a:xfrm>
          <a:prstGeom prst="rect">
            <a:avLst/>
          </a:prstGeom>
          <a:noFill/>
        </p:spPr>
        <p:txBody>
          <a:bodyPr wrap="square" rtlCol="0">
            <a:spAutoFit/>
          </a:bodyPr>
          <a:lstStyle/>
          <a:p>
            <a:r>
              <a:rPr lang="en-US" sz="2400" dirty="0" smtClean="0"/>
              <a:t>Strategic initiatives:  </a:t>
            </a:r>
          </a:p>
          <a:p>
            <a:r>
              <a:rPr lang="en-US" sz="2400" dirty="0" smtClean="0"/>
              <a:t>- inertial sensor specification </a:t>
            </a:r>
          </a:p>
          <a:p>
            <a:r>
              <a:rPr lang="en-US" sz="2400" dirty="0" smtClean="0"/>
              <a:t>   format guide</a:t>
            </a:r>
          </a:p>
          <a:p>
            <a:pPr>
              <a:buFontTx/>
              <a:buChar char="-"/>
            </a:pPr>
            <a:r>
              <a:rPr lang="en-US" sz="2400" dirty="0" smtClean="0"/>
              <a:t> test procedures, emerging </a:t>
            </a:r>
          </a:p>
          <a:p>
            <a:r>
              <a:rPr lang="en-US" sz="2400" dirty="0" smtClean="0"/>
              <a:t>   new sensor technologies</a:t>
            </a:r>
            <a:endParaRPr lang="en-US" sz="2400" dirty="0"/>
          </a:p>
        </p:txBody>
      </p:sp>
      <p:sp>
        <p:nvSpPr>
          <p:cNvPr id="11" name="TextBox 10"/>
          <p:cNvSpPr txBox="1"/>
          <p:nvPr/>
        </p:nvSpPr>
        <p:spPr>
          <a:xfrm>
            <a:off x="5289372" y="3653135"/>
            <a:ext cx="2940228" cy="461665"/>
          </a:xfrm>
          <a:prstGeom prst="rect">
            <a:avLst/>
          </a:prstGeom>
          <a:noFill/>
        </p:spPr>
        <p:txBody>
          <a:bodyPr wrap="none" rtlCol="0">
            <a:spAutoFit/>
          </a:bodyPr>
          <a:lstStyle/>
          <a:p>
            <a:r>
              <a:rPr lang="en-US" sz="2400" dirty="0" smtClean="0"/>
              <a:t>- </a:t>
            </a:r>
            <a:r>
              <a:rPr lang="en-US" sz="2400" dirty="0" smtClean="0">
                <a:hlinkClick r:id="rId3"/>
              </a:rPr>
              <a:t>Implementation?</a:t>
            </a:r>
            <a:endParaRPr lang="en-US" sz="2400" dirty="0"/>
          </a:p>
        </p:txBody>
      </p:sp>
      <p:sp>
        <p:nvSpPr>
          <p:cNvPr id="12" name="TextBox 11"/>
          <p:cNvSpPr txBox="1"/>
          <p:nvPr/>
        </p:nvSpPr>
        <p:spPr>
          <a:xfrm>
            <a:off x="4648200" y="1066800"/>
            <a:ext cx="4572000" cy="1938992"/>
          </a:xfrm>
          <a:prstGeom prst="rect">
            <a:avLst/>
          </a:prstGeom>
          <a:noFill/>
        </p:spPr>
        <p:txBody>
          <a:bodyPr wrap="square" rtlCol="0">
            <a:spAutoFit/>
          </a:bodyPr>
          <a:lstStyle/>
          <a:p>
            <a:pPr>
              <a:buFontTx/>
              <a:buChar char="-"/>
            </a:pPr>
            <a:r>
              <a:rPr lang="en-US" sz="2000" dirty="0" smtClean="0"/>
              <a:t> Identify new sensor technologies</a:t>
            </a:r>
          </a:p>
          <a:p>
            <a:pPr>
              <a:buFontTx/>
              <a:buChar char="-"/>
            </a:pPr>
            <a:r>
              <a:rPr lang="en-US" sz="2000" dirty="0" smtClean="0"/>
              <a:t> Single-Axis </a:t>
            </a:r>
            <a:r>
              <a:rPr lang="en-US" sz="2000" dirty="0" err="1" smtClean="0"/>
              <a:t>Interferometric</a:t>
            </a:r>
            <a:r>
              <a:rPr lang="en-US" sz="2000" dirty="0" smtClean="0"/>
              <a:t> </a:t>
            </a:r>
          </a:p>
          <a:p>
            <a:r>
              <a:rPr lang="en-US" sz="2000" dirty="0" smtClean="0"/>
              <a:t>   Fiber Optic Gyros</a:t>
            </a:r>
          </a:p>
          <a:p>
            <a:pPr>
              <a:buFontTx/>
              <a:buChar char="-"/>
            </a:pPr>
            <a:r>
              <a:rPr lang="en-US" sz="2000" dirty="0" smtClean="0"/>
              <a:t> Linear, Single-Axis, </a:t>
            </a:r>
          </a:p>
          <a:p>
            <a:r>
              <a:rPr lang="en-US" sz="2000" dirty="0" smtClean="0"/>
              <a:t>   Non-gyroscopic Accelerometers</a:t>
            </a:r>
          </a:p>
          <a:p>
            <a:endParaRPr lang="en-US" sz="20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6764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762000" y="0"/>
            <a:ext cx="7772400" cy="1219200"/>
          </a:xfrm>
        </p:spPr>
        <p:txBody>
          <a:bodyPr/>
          <a:lstStyle/>
          <a:p>
            <a:r>
              <a:rPr lang="en-US" dirty="0" smtClean="0">
                <a:solidFill>
                  <a:schemeClr val="bg2"/>
                </a:solidFill>
              </a:rPr>
              <a:t>RADAR</a:t>
            </a:r>
            <a:endParaRPr lang="en-US" dirty="0">
              <a:solidFill>
                <a:schemeClr val="bg2"/>
              </a:solidFill>
            </a:endParaRPr>
          </a:p>
        </p:txBody>
      </p:sp>
      <p:sp>
        <p:nvSpPr>
          <p:cNvPr id="5" name="TextBox 4"/>
          <p:cNvSpPr txBox="1"/>
          <p:nvPr/>
        </p:nvSpPr>
        <p:spPr>
          <a:xfrm>
            <a:off x="-34378" y="1314271"/>
            <a:ext cx="4834978" cy="1200329"/>
          </a:xfrm>
          <a:prstGeom prst="rect">
            <a:avLst/>
          </a:prstGeom>
          <a:noFill/>
        </p:spPr>
        <p:txBody>
          <a:bodyPr wrap="none" rtlCol="0">
            <a:spAutoFit/>
          </a:bodyPr>
          <a:lstStyle/>
          <a:p>
            <a:pPr>
              <a:buFontTx/>
              <a:buChar char="-"/>
            </a:pPr>
            <a:r>
              <a:rPr lang="en-US" sz="2400" dirty="0" smtClean="0"/>
              <a:t> Radar Conference Leadership</a:t>
            </a:r>
          </a:p>
          <a:p>
            <a:pPr>
              <a:buFontTx/>
              <a:buChar char="-"/>
            </a:pPr>
            <a:r>
              <a:rPr lang="en-US" sz="2400" dirty="0" smtClean="0"/>
              <a:t> Standards and terminology</a:t>
            </a:r>
          </a:p>
          <a:p>
            <a:pPr>
              <a:buFontTx/>
              <a:buChar char="-"/>
            </a:pPr>
            <a:r>
              <a:rPr lang="en-US" sz="2400" dirty="0" smtClean="0"/>
              <a:t> Education</a:t>
            </a:r>
            <a:endParaRPr lang="en-US" sz="2400" dirty="0"/>
          </a:p>
        </p:txBody>
      </p:sp>
      <p:sp>
        <p:nvSpPr>
          <p:cNvPr id="6" name="TextBox 5"/>
          <p:cNvSpPr txBox="1"/>
          <p:nvPr/>
        </p:nvSpPr>
        <p:spPr>
          <a:xfrm>
            <a:off x="5105400" y="1531203"/>
            <a:ext cx="3352200" cy="830997"/>
          </a:xfrm>
          <a:prstGeom prst="rect">
            <a:avLst/>
          </a:prstGeom>
          <a:noFill/>
        </p:spPr>
        <p:txBody>
          <a:bodyPr wrap="none" rtlCol="0">
            <a:spAutoFit/>
          </a:bodyPr>
          <a:lstStyle/>
          <a:p>
            <a:r>
              <a:rPr lang="en-US" sz="2400" dirty="0" smtClean="0"/>
              <a:t>- Civilian Radar </a:t>
            </a:r>
          </a:p>
          <a:p>
            <a:r>
              <a:rPr lang="en-US" sz="2400" dirty="0" smtClean="0"/>
              <a:t>- Waveform Diversity</a:t>
            </a:r>
            <a:endParaRPr lang="en-US" sz="2400" dirty="0"/>
          </a:p>
        </p:txBody>
      </p:sp>
      <p:sp>
        <p:nvSpPr>
          <p:cNvPr id="7" name="TextBox 6"/>
          <p:cNvSpPr txBox="1"/>
          <p:nvPr/>
        </p:nvSpPr>
        <p:spPr>
          <a:xfrm>
            <a:off x="5181600" y="3962400"/>
            <a:ext cx="3342582" cy="461665"/>
          </a:xfrm>
          <a:prstGeom prst="rect">
            <a:avLst/>
          </a:prstGeom>
          <a:noFill/>
        </p:spPr>
        <p:txBody>
          <a:bodyPr wrap="none" rtlCol="0">
            <a:spAutoFit/>
          </a:bodyPr>
          <a:lstStyle/>
          <a:p>
            <a:r>
              <a:rPr lang="en-US" sz="2400" dirty="0" smtClean="0"/>
              <a:t>- Conference-centric</a:t>
            </a:r>
            <a:endParaRPr lang="en-US" sz="2400" dirty="0"/>
          </a:p>
        </p:txBody>
      </p:sp>
      <p:sp>
        <p:nvSpPr>
          <p:cNvPr id="10" name="TextBox 9"/>
          <p:cNvSpPr txBox="1"/>
          <p:nvPr/>
        </p:nvSpPr>
        <p:spPr>
          <a:xfrm>
            <a:off x="0" y="4038600"/>
            <a:ext cx="3663182" cy="830997"/>
          </a:xfrm>
          <a:prstGeom prst="rect">
            <a:avLst/>
          </a:prstGeom>
          <a:noFill/>
        </p:spPr>
        <p:txBody>
          <a:bodyPr wrap="none" rtlCol="0">
            <a:spAutoFit/>
          </a:bodyPr>
          <a:lstStyle/>
          <a:p>
            <a:pPr>
              <a:buFontTx/>
              <a:buChar char="-"/>
            </a:pPr>
            <a:r>
              <a:rPr lang="en-US" sz="2400" dirty="0" smtClean="0"/>
              <a:t> Emerging capabilities</a:t>
            </a:r>
          </a:p>
          <a:p>
            <a:pPr>
              <a:buFontTx/>
              <a:buChar char="-"/>
            </a:pPr>
            <a:r>
              <a:rPr lang="en-US" sz="2400" dirty="0" smtClean="0"/>
              <a:t> US SAR capabilities</a:t>
            </a:r>
            <a:endParaRPr lang="en-US" sz="24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371600" y="0"/>
            <a:ext cx="7772400" cy="838200"/>
          </a:xfrm>
        </p:spPr>
        <p:txBody>
          <a:bodyPr>
            <a:normAutofit/>
          </a:bodyPr>
          <a:lstStyle/>
          <a:p>
            <a:r>
              <a:rPr lang="en-US" sz="4000" dirty="0" smtClean="0">
                <a:solidFill>
                  <a:schemeClr val="bg2"/>
                </a:solidFill>
              </a:rPr>
              <a:t>SPACE SYSTEMS</a:t>
            </a:r>
            <a:endParaRPr lang="en-US" sz="4000" dirty="0">
              <a:solidFill>
                <a:schemeClr val="bg2"/>
              </a:solidFill>
            </a:endParaRPr>
          </a:p>
        </p:txBody>
      </p:sp>
      <p:sp>
        <p:nvSpPr>
          <p:cNvPr id="5" name="TextBox 4"/>
          <p:cNvSpPr txBox="1"/>
          <p:nvPr/>
        </p:nvSpPr>
        <p:spPr>
          <a:xfrm>
            <a:off x="0" y="880408"/>
            <a:ext cx="4648200" cy="1938992"/>
          </a:xfrm>
          <a:prstGeom prst="rect">
            <a:avLst/>
          </a:prstGeom>
          <a:noFill/>
        </p:spPr>
        <p:txBody>
          <a:bodyPr wrap="square" rtlCol="0">
            <a:spAutoFit/>
          </a:bodyPr>
          <a:lstStyle/>
          <a:p>
            <a:pPr>
              <a:buFontTx/>
              <a:buChar char="-"/>
            </a:pPr>
            <a:r>
              <a:rPr lang="en-US" sz="2400" dirty="0" smtClean="0"/>
              <a:t> Standardization</a:t>
            </a:r>
          </a:p>
          <a:p>
            <a:pPr>
              <a:buFontTx/>
              <a:buChar char="-"/>
            </a:pPr>
            <a:r>
              <a:rPr lang="en-US" sz="2400" dirty="0" smtClean="0"/>
              <a:t> System analysis &amp; design</a:t>
            </a:r>
          </a:p>
          <a:p>
            <a:pPr>
              <a:buFontTx/>
              <a:buChar char="-"/>
            </a:pPr>
            <a:r>
              <a:rPr lang="en-US" sz="2400" dirty="0" smtClean="0"/>
              <a:t> Applications, constellations, </a:t>
            </a:r>
          </a:p>
          <a:p>
            <a:pPr>
              <a:buFontTx/>
              <a:buChar char="-"/>
            </a:pPr>
            <a:r>
              <a:rPr lang="en-US" sz="2400" dirty="0" smtClean="0"/>
              <a:t> Integration, dual use. </a:t>
            </a:r>
          </a:p>
          <a:p>
            <a:r>
              <a:rPr lang="en-US" sz="2400" dirty="0" smtClean="0"/>
              <a:t>- Organizing conferences</a:t>
            </a:r>
            <a:endParaRPr lang="en-US" sz="2400" dirty="0"/>
          </a:p>
        </p:txBody>
      </p:sp>
      <p:sp>
        <p:nvSpPr>
          <p:cNvPr id="10" name="TextBox 9"/>
          <p:cNvSpPr txBox="1"/>
          <p:nvPr/>
        </p:nvSpPr>
        <p:spPr>
          <a:xfrm>
            <a:off x="4495800" y="914400"/>
            <a:ext cx="4746812" cy="2308324"/>
          </a:xfrm>
          <a:prstGeom prst="rect">
            <a:avLst/>
          </a:prstGeom>
          <a:noFill/>
        </p:spPr>
        <p:txBody>
          <a:bodyPr wrap="none" rtlCol="0">
            <a:spAutoFit/>
          </a:bodyPr>
          <a:lstStyle/>
          <a:p>
            <a:pPr>
              <a:buFontTx/>
              <a:buChar char="-"/>
            </a:pPr>
            <a:r>
              <a:rPr lang="en-US" sz="2400" dirty="0" smtClean="0"/>
              <a:t> Exploring </a:t>
            </a:r>
            <a:r>
              <a:rPr lang="en-US" sz="2400" dirty="0" smtClean="0">
                <a:hlinkClick r:id="rId3"/>
              </a:rPr>
              <a:t>new</a:t>
            </a:r>
            <a:r>
              <a:rPr lang="en-US" sz="2400" dirty="0" smtClean="0"/>
              <a:t> concepts </a:t>
            </a:r>
          </a:p>
          <a:p>
            <a:r>
              <a:rPr lang="en-US" sz="2400" dirty="0" smtClean="0"/>
              <a:t>   like weather?</a:t>
            </a:r>
          </a:p>
          <a:p>
            <a:pPr>
              <a:buFontTx/>
              <a:buChar char="-"/>
            </a:pPr>
            <a:r>
              <a:rPr lang="en-US" sz="2400" dirty="0" smtClean="0"/>
              <a:t> What is a reasonable goal</a:t>
            </a:r>
          </a:p>
          <a:p>
            <a:r>
              <a:rPr lang="en-US" sz="2400" dirty="0" smtClean="0"/>
              <a:t>   for Space Access?  $500 /lb?</a:t>
            </a:r>
          </a:p>
          <a:p>
            <a:r>
              <a:rPr lang="en-US" sz="2400" dirty="0" smtClean="0"/>
              <a:t>- EHF technologies </a:t>
            </a:r>
          </a:p>
          <a:p>
            <a:endParaRPr lang="en-US" sz="2400" dirty="0"/>
          </a:p>
        </p:txBody>
      </p:sp>
      <p:sp>
        <p:nvSpPr>
          <p:cNvPr id="11" name="TextBox 10"/>
          <p:cNvSpPr txBox="1"/>
          <p:nvPr/>
        </p:nvSpPr>
        <p:spPr>
          <a:xfrm>
            <a:off x="4495800" y="3581400"/>
            <a:ext cx="4774064" cy="2123658"/>
          </a:xfrm>
          <a:prstGeom prst="rect">
            <a:avLst/>
          </a:prstGeom>
          <a:noFill/>
        </p:spPr>
        <p:txBody>
          <a:bodyPr wrap="none" rtlCol="0">
            <a:spAutoFit/>
          </a:bodyPr>
          <a:lstStyle/>
          <a:p>
            <a:pPr>
              <a:buFontTx/>
              <a:buChar char="-"/>
            </a:pPr>
            <a:r>
              <a:rPr lang="en-US" sz="2200" dirty="0" smtClean="0"/>
              <a:t>Where are workforce </a:t>
            </a:r>
          </a:p>
          <a:p>
            <a:r>
              <a:rPr lang="en-US" sz="2200" dirty="0" smtClean="0"/>
              <a:t>  concerns?</a:t>
            </a:r>
          </a:p>
          <a:p>
            <a:r>
              <a:rPr lang="en-US" sz="2200" dirty="0" smtClean="0"/>
              <a:t>- Involve South Africa and Brazil</a:t>
            </a:r>
          </a:p>
          <a:p>
            <a:pPr>
              <a:buFontTx/>
              <a:buChar char="-"/>
            </a:pPr>
            <a:r>
              <a:rPr lang="en-US" sz="2200" i="1" dirty="0" smtClean="0"/>
              <a:t> </a:t>
            </a:r>
            <a:r>
              <a:rPr lang="en-US" sz="2200" i="1" dirty="0" err="1" smtClean="0"/>
              <a:t>Estel</a:t>
            </a:r>
            <a:r>
              <a:rPr lang="en-US" sz="2200" i="1" dirty="0" smtClean="0"/>
              <a:t> Conference</a:t>
            </a:r>
            <a:r>
              <a:rPr lang="en-US" sz="2200" dirty="0" smtClean="0"/>
              <a:t> and </a:t>
            </a:r>
            <a:r>
              <a:rPr lang="en-US" sz="2200" i="1" dirty="0" err="1" smtClean="0"/>
              <a:t>ISaCoNaS</a:t>
            </a:r>
            <a:r>
              <a:rPr lang="en-US" sz="2200" dirty="0" smtClean="0"/>
              <a:t> </a:t>
            </a:r>
          </a:p>
          <a:p>
            <a:r>
              <a:rPr lang="en-US" sz="2200" dirty="0" smtClean="0"/>
              <a:t>   workshop</a:t>
            </a:r>
          </a:p>
          <a:p>
            <a:endParaRPr lang="en-US" sz="2200" dirty="0"/>
          </a:p>
        </p:txBody>
      </p:sp>
      <p:sp>
        <p:nvSpPr>
          <p:cNvPr id="12" name="TextBox 11"/>
          <p:cNvSpPr txBox="1"/>
          <p:nvPr/>
        </p:nvSpPr>
        <p:spPr>
          <a:xfrm>
            <a:off x="0" y="3581400"/>
            <a:ext cx="4572000" cy="2246769"/>
          </a:xfrm>
          <a:prstGeom prst="rect">
            <a:avLst/>
          </a:prstGeom>
          <a:noFill/>
        </p:spPr>
        <p:txBody>
          <a:bodyPr wrap="square" rtlCol="0">
            <a:spAutoFit/>
          </a:bodyPr>
          <a:lstStyle/>
          <a:p>
            <a:pPr>
              <a:buFontTx/>
              <a:buChar char="-"/>
            </a:pPr>
            <a:r>
              <a:rPr lang="en-US" sz="2000" dirty="0" smtClean="0"/>
              <a:t> Satellite Communications </a:t>
            </a:r>
            <a:br>
              <a:rPr lang="en-US" sz="2000" dirty="0" smtClean="0"/>
            </a:br>
            <a:r>
              <a:rPr lang="en-US" sz="2000" dirty="0" smtClean="0"/>
              <a:t>- Space Exploration and ISS</a:t>
            </a:r>
          </a:p>
          <a:p>
            <a:pPr>
              <a:buFontTx/>
              <a:buChar char="-"/>
            </a:pPr>
            <a:r>
              <a:rPr lang="en-US" sz="2000" dirty="0" smtClean="0"/>
              <a:t> Space-based Navigation and</a:t>
            </a:r>
          </a:p>
          <a:p>
            <a:r>
              <a:rPr lang="en-US" sz="2000" dirty="0" smtClean="0"/>
              <a:t>   Synthetic Aperture Radars</a:t>
            </a:r>
          </a:p>
          <a:p>
            <a:pPr>
              <a:buFontTx/>
              <a:buChar char="-"/>
            </a:pPr>
            <a:r>
              <a:rPr lang="en-US" sz="2000" dirty="0" smtClean="0"/>
              <a:t> Launch infrastructure, Range </a:t>
            </a:r>
          </a:p>
          <a:p>
            <a:r>
              <a:rPr lang="en-US" sz="2000" dirty="0" smtClean="0"/>
              <a:t>   Safety and Debris mitigation</a:t>
            </a:r>
          </a:p>
          <a:p>
            <a:endParaRPr lang="en-US" sz="20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0" y="76200"/>
            <a:ext cx="9144000" cy="685800"/>
          </a:xfrm>
        </p:spPr>
        <p:txBody>
          <a:bodyPr>
            <a:normAutofit/>
          </a:bodyPr>
          <a:lstStyle/>
          <a:p>
            <a:r>
              <a:rPr lang="en-US" sz="3600" dirty="0" smtClean="0">
                <a:solidFill>
                  <a:schemeClr val="bg2"/>
                </a:solidFill>
              </a:rPr>
              <a:t>TARGET TRACKING SYSTEMS</a:t>
            </a:r>
            <a:endParaRPr lang="en-US" sz="3600" dirty="0">
              <a:solidFill>
                <a:schemeClr val="bg2"/>
              </a:solidFill>
            </a:endParaRPr>
          </a:p>
        </p:txBody>
      </p:sp>
      <p:sp>
        <p:nvSpPr>
          <p:cNvPr id="5" name="TextBox 4"/>
          <p:cNvSpPr txBox="1"/>
          <p:nvPr/>
        </p:nvSpPr>
        <p:spPr>
          <a:xfrm>
            <a:off x="0" y="685800"/>
            <a:ext cx="4572000" cy="2585323"/>
          </a:xfrm>
          <a:prstGeom prst="rect">
            <a:avLst/>
          </a:prstGeom>
          <a:noFill/>
        </p:spPr>
        <p:txBody>
          <a:bodyPr wrap="square" rtlCol="0">
            <a:spAutoFit/>
          </a:bodyPr>
          <a:lstStyle/>
          <a:p>
            <a:pPr>
              <a:buFontTx/>
              <a:buChar char="-"/>
            </a:pPr>
            <a:r>
              <a:rPr lang="en-US" dirty="0" smtClean="0"/>
              <a:t> Standard terminology, specification formats, and test procedures, </a:t>
            </a:r>
          </a:p>
          <a:p>
            <a:pPr>
              <a:buFontTx/>
              <a:buChar char="-"/>
            </a:pPr>
            <a:r>
              <a:rPr lang="en-US" dirty="0" smtClean="0"/>
              <a:t> Promote understanding of algorithms and components of </a:t>
            </a:r>
          </a:p>
          <a:p>
            <a:r>
              <a:rPr lang="en-US" dirty="0" smtClean="0"/>
              <a:t>sensor data processing systems</a:t>
            </a:r>
          </a:p>
          <a:p>
            <a:r>
              <a:rPr lang="en-US" dirty="0" smtClean="0"/>
              <a:t>- </a:t>
            </a:r>
            <a:r>
              <a:rPr lang="en-US" dirty="0" err="1" smtClean="0"/>
              <a:t>Trackipedia</a:t>
            </a:r>
            <a:r>
              <a:rPr lang="en-US" dirty="0" smtClean="0"/>
              <a:t> wiki engine as a </a:t>
            </a:r>
          </a:p>
          <a:p>
            <a:r>
              <a:rPr lang="en-US" dirty="0" smtClean="0"/>
              <a:t>collaboration tool, design and promote the use of standard “test-to” scenarios to improve algorithm performance</a:t>
            </a:r>
            <a:endParaRPr lang="en-US" dirty="0"/>
          </a:p>
        </p:txBody>
      </p:sp>
      <p:sp>
        <p:nvSpPr>
          <p:cNvPr id="6" name="TextBox 5"/>
          <p:cNvSpPr txBox="1"/>
          <p:nvPr/>
        </p:nvSpPr>
        <p:spPr>
          <a:xfrm>
            <a:off x="4724400" y="3886200"/>
            <a:ext cx="4581703" cy="1200329"/>
          </a:xfrm>
          <a:prstGeom prst="rect">
            <a:avLst/>
          </a:prstGeom>
          <a:noFill/>
        </p:spPr>
        <p:txBody>
          <a:bodyPr wrap="none" rtlCol="0">
            <a:spAutoFit/>
          </a:bodyPr>
          <a:lstStyle/>
          <a:p>
            <a:pPr>
              <a:buFontTx/>
              <a:buChar char="-"/>
            </a:pPr>
            <a:r>
              <a:rPr lang="en-US" sz="2400" dirty="0" smtClean="0"/>
              <a:t> Lack of sponsorship killing </a:t>
            </a:r>
          </a:p>
          <a:p>
            <a:r>
              <a:rPr lang="en-US" sz="2400" dirty="0" smtClean="0"/>
              <a:t>   them.  Fold under RADAR </a:t>
            </a:r>
          </a:p>
          <a:p>
            <a:r>
              <a:rPr lang="en-US" sz="2400" dirty="0" smtClean="0"/>
              <a:t>   Panel?</a:t>
            </a:r>
            <a:endParaRPr lang="en-US" sz="24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1447800" y="3733800"/>
            <a:ext cx="6172200" cy="762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0" y="3352800"/>
            <a:ext cx="9144000" cy="158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a:xfrm>
            <a:off x="1371600" y="0"/>
            <a:ext cx="7772400" cy="838200"/>
          </a:xfrm>
        </p:spPr>
        <p:txBody>
          <a:bodyPr>
            <a:normAutofit/>
          </a:bodyPr>
          <a:lstStyle/>
          <a:p>
            <a:r>
              <a:rPr lang="en-US" sz="3600" dirty="0" smtClean="0">
                <a:solidFill>
                  <a:schemeClr val="bg2"/>
                </a:solidFill>
              </a:rPr>
              <a:t>SYSTEMS ENGINEERING</a:t>
            </a:r>
            <a:endParaRPr lang="en-US" sz="3600" dirty="0">
              <a:solidFill>
                <a:schemeClr val="bg2"/>
              </a:solidFill>
            </a:endParaRPr>
          </a:p>
        </p:txBody>
      </p:sp>
      <p:sp>
        <p:nvSpPr>
          <p:cNvPr id="5" name="TextBox 4"/>
          <p:cNvSpPr txBox="1"/>
          <p:nvPr/>
        </p:nvSpPr>
        <p:spPr>
          <a:xfrm>
            <a:off x="0" y="914400"/>
            <a:ext cx="4578497" cy="2677656"/>
          </a:xfrm>
          <a:prstGeom prst="rect">
            <a:avLst/>
          </a:prstGeom>
          <a:noFill/>
        </p:spPr>
        <p:txBody>
          <a:bodyPr wrap="none" rtlCol="0">
            <a:spAutoFit/>
          </a:bodyPr>
          <a:lstStyle/>
          <a:p>
            <a:r>
              <a:rPr lang="en-US" sz="2400" dirty="0" smtClean="0"/>
              <a:t>- Support advancement of </a:t>
            </a:r>
          </a:p>
          <a:p>
            <a:r>
              <a:rPr lang="en-US" sz="2400" dirty="0" smtClean="0"/>
              <a:t>   systems engineering </a:t>
            </a:r>
          </a:p>
          <a:p>
            <a:r>
              <a:rPr lang="en-US" sz="2400" dirty="0" smtClean="0"/>
              <a:t>   techniques</a:t>
            </a:r>
          </a:p>
          <a:p>
            <a:pPr>
              <a:buFontTx/>
              <a:buChar char="-"/>
            </a:pPr>
            <a:r>
              <a:rPr lang="en-US" sz="2400" dirty="0" smtClean="0"/>
              <a:t> Building “real” way forward </a:t>
            </a:r>
          </a:p>
          <a:p>
            <a:r>
              <a:rPr lang="en-US" sz="2400" dirty="0" smtClean="0"/>
              <a:t>   to plan, program, and </a:t>
            </a:r>
          </a:p>
          <a:p>
            <a:r>
              <a:rPr lang="en-US" sz="2400" dirty="0" smtClean="0"/>
              <a:t>   execute </a:t>
            </a:r>
            <a:r>
              <a:rPr lang="en-US" sz="2400" dirty="0" smtClean="0">
                <a:hlinkClick r:id="rId3"/>
              </a:rPr>
              <a:t>Summit Topics</a:t>
            </a:r>
            <a:endParaRPr lang="en-US" sz="2400" dirty="0" smtClean="0"/>
          </a:p>
          <a:p>
            <a:endParaRPr lang="en-US" sz="2400" dirty="0"/>
          </a:p>
        </p:txBody>
      </p:sp>
      <p:sp>
        <p:nvSpPr>
          <p:cNvPr id="7" name="TextBox 6"/>
          <p:cNvSpPr txBox="1"/>
          <p:nvPr/>
        </p:nvSpPr>
        <p:spPr>
          <a:xfrm>
            <a:off x="4572000" y="990600"/>
            <a:ext cx="4495800" cy="2308324"/>
          </a:xfrm>
          <a:prstGeom prst="rect">
            <a:avLst/>
          </a:prstGeom>
          <a:noFill/>
        </p:spPr>
        <p:txBody>
          <a:bodyPr wrap="square" rtlCol="0">
            <a:spAutoFit/>
          </a:bodyPr>
          <a:lstStyle/>
          <a:p>
            <a:pPr>
              <a:buFontTx/>
              <a:buChar char="-"/>
            </a:pPr>
            <a:r>
              <a:rPr lang="en-US" sz="2400" dirty="0" smtClean="0"/>
              <a:t>Aerospace to Solve </a:t>
            </a:r>
            <a:r>
              <a:rPr lang="en-US" sz="2400" dirty="0" smtClean="0">
                <a:hlinkClick r:id="rId4"/>
              </a:rPr>
              <a:t>Nuclear</a:t>
            </a:r>
            <a:r>
              <a:rPr lang="en-US" sz="2400" dirty="0" smtClean="0"/>
              <a:t>  </a:t>
            </a:r>
          </a:p>
          <a:p>
            <a:r>
              <a:rPr lang="en-US" sz="2400" dirty="0" smtClean="0"/>
              <a:t>  Power Safety</a:t>
            </a:r>
          </a:p>
          <a:p>
            <a:pPr>
              <a:buFontTx/>
              <a:buChar char="-"/>
            </a:pPr>
            <a:r>
              <a:rPr lang="en-US" sz="2400" dirty="0" smtClean="0"/>
              <a:t>Help IEEE/USA CTAP with  </a:t>
            </a:r>
          </a:p>
          <a:p>
            <a:r>
              <a:rPr lang="en-US" sz="2400" dirty="0" smtClean="0"/>
              <a:t>  Software Complexity  </a:t>
            </a:r>
          </a:p>
          <a:p>
            <a:r>
              <a:rPr lang="en-US" sz="2400" dirty="0" smtClean="0"/>
              <a:t>  concern?</a:t>
            </a:r>
          </a:p>
          <a:p>
            <a:r>
              <a:rPr lang="en-US" sz="2400" dirty="0" smtClean="0"/>
              <a:t>- Link with Systems Council?</a:t>
            </a:r>
            <a:endParaRPr lang="en-US" sz="2400" dirty="0"/>
          </a:p>
        </p:txBody>
      </p:sp>
    </p:spTree>
    <p:extLst>
      <p:ext uri="{BB962C8B-B14F-4D97-AF65-F5344CB8AC3E}">
        <p14:creationId xmlns:p14="http://schemas.microsoft.com/office/powerpoint/2010/main" xmlns="" val="875937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1266</TotalTime>
  <Words>1900</Words>
  <Application>Microsoft Office PowerPoint</Application>
  <PresentationFormat>On-screen Show (4:3)</PresentationFormat>
  <Paragraphs>304</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AESS Technical Operations</vt:lpstr>
      <vt:lpstr>What is at the nucleus of AESS Technical Operations?</vt:lpstr>
      <vt:lpstr>Panel Structure</vt:lpstr>
      <vt:lpstr>Slide 4</vt:lpstr>
      <vt:lpstr>GYRO and ACCELEROMETER</vt:lpstr>
      <vt:lpstr>RADAR</vt:lpstr>
      <vt:lpstr>SPACE SYSTEMS</vt:lpstr>
      <vt:lpstr>TARGET TRACKING SYSTEMS</vt:lpstr>
      <vt:lpstr>SYSTEMS ENGINEERING</vt:lpstr>
      <vt:lpstr>Slide 10</vt:lpstr>
      <vt:lpstr>Slide 11</vt:lpstr>
      <vt:lpstr>AEROSPACE WORKFORCE</vt:lpstr>
      <vt:lpstr>UNMANNED  AEROSPACE VEHICLES</vt:lpstr>
      <vt:lpstr>Slide 14</vt:lpstr>
      <vt:lpstr>Slide 15</vt:lpstr>
      <vt:lpstr>AESS Technical Operations</vt:lpstr>
      <vt:lpstr>Doctrine, organization, training, leader development, materiel, personnel, and facilities  (DOTLMPF) </vt:lpstr>
      <vt:lpstr>Slide 18</vt:lpstr>
      <vt:lpstr>Slide 19</vt:lpstr>
      <vt:lpstr>PANEL STATUS</vt:lpstr>
    </vt:vector>
  </TitlesOfParts>
  <Company>DC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AESS Technical Operations</dc:title>
  <dc:creator>Student</dc:creator>
  <cp:lastModifiedBy>User</cp:lastModifiedBy>
  <cp:revision>101</cp:revision>
  <dcterms:created xsi:type="dcterms:W3CDTF">2013-01-24T18:58:43Z</dcterms:created>
  <dcterms:modified xsi:type="dcterms:W3CDTF">2013-05-04T11:58:55Z</dcterms:modified>
</cp:coreProperties>
</file>