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1" r:id="rId3"/>
  </p:sldMasterIdLst>
  <p:sldIdLst>
    <p:sldId id="257" r:id="rId4"/>
    <p:sldId id="287" r:id="rId5"/>
    <p:sldId id="289" r:id="rId6"/>
    <p:sldId id="290" r:id="rId7"/>
    <p:sldId id="291" r:id="rId8"/>
    <p:sldId id="322" r:id="rId9"/>
    <p:sldId id="323" r:id="rId10"/>
    <p:sldId id="324" r:id="rId11"/>
    <p:sldId id="292" r:id="rId12"/>
    <p:sldId id="294" r:id="rId13"/>
    <p:sldId id="293" r:id="rId14"/>
    <p:sldId id="295" r:id="rId15"/>
    <p:sldId id="296" r:id="rId16"/>
    <p:sldId id="302" r:id="rId17"/>
    <p:sldId id="298" r:id="rId18"/>
    <p:sldId id="301" r:id="rId19"/>
    <p:sldId id="303" r:id="rId20"/>
    <p:sldId id="304" r:id="rId21"/>
    <p:sldId id="305" r:id="rId22"/>
    <p:sldId id="306" r:id="rId23"/>
    <p:sldId id="309" r:id="rId24"/>
    <p:sldId id="307" r:id="rId25"/>
    <p:sldId id="308" r:id="rId26"/>
    <p:sldId id="311" r:id="rId27"/>
    <p:sldId id="310" r:id="rId28"/>
    <p:sldId id="312" r:id="rId29"/>
    <p:sldId id="313" r:id="rId30"/>
    <p:sldId id="314" r:id="rId31"/>
    <p:sldId id="327" r:id="rId32"/>
    <p:sldId id="325" r:id="rId33"/>
    <p:sldId id="315" r:id="rId34"/>
    <p:sldId id="326" r:id="rId35"/>
    <p:sldId id="316" r:id="rId36"/>
    <p:sldId id="317" r:id="rId37"/>
    <p:sldId id="328" r:id="rId38"/>
    <p:sldId id="329" r:id="rId39"/>
    <p:sldId id="318" r:id="rId40"/>
    <p:sldId id="319" r:id="rId41"/>
    <p:sldId id="320" r:id="rId42"/>
    <p:sldId id="321" r:id="rId43"/>
    <p:sldId id="28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9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65785-DE75-4F3F-837C-7B89BEFF1B31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6088-74B7-4B4B-B693-EF816DCD10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342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1175-6812-4748-BAEE-61C0277B6440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DAA6-3073-46EC-8123-7387D54FB5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99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3B32-8DBD-4DAD-871E-DC8579EDF8F8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4F916-E247-4E9A-92B8-48BAD0AC8A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885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4771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209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444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838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72B0-B03F-43F6-A551-867FA379B1EA}" type="datetime1">
              <a:rPr lang="zh-CN" altLang="en-US" smtClean="0"/>
              <a:pPr>
                <a:defRPr/>
              </a:pPr>
              <a:t>2018-09-29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3925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F6B25-B226-4643-90C1-04E13EEEA3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7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007435" y="50918"/>
            <a:ext cx="10177131" cy="785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黑体" pitchFamily="49" charset="-122"/>
                <a:cs typeface="Tahoma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7392" y="1268761"/>
            <a:ext cx="12192000" cy="4697427"/>
          </a:xfrm>
        </p:spPr>
        <p:txBody>
          <a:bodyPr/>
          <a:lstStyle>
            <a:lvl1pPr marL="452438" indent="-452438">
              <a:buClr>
                <a:srgbClr val="C00000"/>
              </a:buClr>
              <a:buFont typeface="Wingdings" pitchFamily="2" charset="2"/>
              <a:buChar char="p"/>
              <a:defRPr sz="2400" baseline="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1pPr>
            <a:lvl2pPr marL="714375" indent="-357188">
              <a:buClr>
                <a:srgbClr val="C00000"/>
              </a:buClr>
              <a:buFont typeface="Wingdings" pitchFamily="2" charset="2"/>
              <a:buChar char="u"/>
              <a:defRPr sz="2200" baseline="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2pPr>
            <a:lvl3pPr marL="1071563" indent="-261938">
              <a:buClr>
                <a:srgbClr val="C00000"/>
              </a:buClr>
              <a:buFont typeface="Wingdings" pitchFamily="2" charset="2"/>
              <a:buChar char="Ø"/>
              <a:defRPr sz="2000" baseline="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3pPr>
            <a:lvl4pPr marL="1344613" indent="-273050">
              <a:buClr>
                <a:srgbClr val="C00000"/>
              </a:buClr>
              <a:defRPr baseline="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4pPr>
            <a:lvl5pPr marL="1600200" indent="-349250">
              <a:defRPr baseline="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3"/>
          </p:nvPr>
        </p:nvSpPr>
        <p:spPr>
          <a:xfrm>
            <a:off x="143339" y="1700808"/>
            <a:ext cx="12192000" cy="50006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Tahoma" pitchFamily="34" charset="0"/>
                <a:ea typeface="黑体" pitchFamily="49" charset="-122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AD36293-F649-43A5-81B5-3AFAEEA169A1}" type="datetime1">
              <a:rPr lang="zh-CN" altLang="en-US" smtClean="0"/>
              <a:pPr>
                <a:defRPr/>
              </a:pPr>
              <a:t>2018-09-29</a:t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11149176" y="6448252"/>
            <a:ext cx="995496" cy="365125"/>
          </a:xfrm>
        </p:spPr>
        <p:txBody>
          <a:bodyPr/>
          <a:lstStyle>
            <a:lvl1pPr>
              <a:defRPr sz="1800">
                <a:latin typeface="Times New Roman" pitchFamily="18" charset="0"/>
                <a:ea typeface="黑体" pitchFamily="49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AAF15E-CBEF-432B-B719-FD7914F887D9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6135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6"/>
          <p:cNvSpPr>
            <a:spLocks noChangeShapeType="1"/>
          </p:cNvSpPr>
          <p:nvPr userDrawn="1"/>
        </p:nvSpPr>
        <p:spPr bwMode="auto">
          <a:xfrm>
            <a:off x="0" y="36576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0" y="25908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 userDrawn="1"/>
        </p:nvSpPr>
        <p:spPr bwMode="gray">
          <a:xfrm>
            <a:off x="3" y="0"/>
            <a:ext cx="12189884" cy="14478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 userDrawn="1"/>
        </p:nvSpPr>
        <p:spPr bwMode="auto">
          <a:xfrm>
            <a:off x="0" y="25908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图片 27" descr="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3" y="44624"/>
            <a:ext cx="5892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8" descr="nEO_IMG_images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4810128"/>
            <a:ext cx="1270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" descr="nEO_IMG_images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53150"/>
            <a:ext cx="127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1" descr="nEO_IMG_images5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162678"/>
            <a:ext cx="127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2" descr="nEO_IMG_images6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5505453"/>
            <a:ext cx="127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3" descr="nEO_IMG_images7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3" y="6153150"/>
            <a:ext cx="127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oat of arms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EAF4F3"/>
              </a:clrFrom>
              <a:clrTo>
                <a:srgbClr val="EA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58384"/>
            <a:ext cx="1920213" cy="14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1775525" y="1043444"/>
            <a:ext cx="3153391" cy="369312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B</a:t>
            </a:r>
            <a:r>
              <a:rPr lang="en-US" altLang="zh-CN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eijing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I</a:t>
            </a:r>
            <a:r>
              <a:rPr lang="en-US" altLang="zh-CN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nstitute of 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T</a:t>
            </a:r>
            <a:r>
              <a:rPr lang="en-US" altLang="zh-CN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echnology</a:t>
            </a:r>
            <a:endParaRPr lang="zh-CN" altLang="en-US" b="1" dirty="0">
              <a:solidFill>
                <a:prstClr val="black"/>
              </a:solidFill>
              <a:latin typeface="Old English Text MT" pitchFamily="66" charset="0"/>
            </a:endParaRPr>
          </a:p>
        </p:txBody>
      </p:sp>
      <p:pic>
        <p:nvPicPr>
          <p:cNvPr id="21" name="Picture 9" descr="u=375756976,2327659820&amp;fm=0&amp;gp=0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7" y="5491162"/>
            <a:ext cx="130387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1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597F-CBF0-4311-AB67-D7586631CC99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B7B01-FAFA-4F2A-A2E6-5BC6DA5F7D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1297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 lIns="91422" tIns="45710" rIns="91422" bIns="4571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  <a:prstGeom prst="rect">
            <a:avLst/>
          </a:prstGeom>
        </p:spPr>
        <p:txBody>
          <a:bodyPr lIns="91422" tIns="45710" rIns="91422" bIns="4571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039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48685" y="620691"/>
            <a:ext cx="10655828" cy="45719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1" lang="zh-CN" altLang="zh-CN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 rot="10800000" flipV="1">
            <a:off x="3023660" y="6381330"/>
            <a:ext cx="9168341" cy="45721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kumimoji="1" lang="zh-CN" altLang="zh-CN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079776" y="6474822"/>
            <a:ext cx="8064896" cy="338534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  <a:ea typeface="华文新魏" pitchFamily="2" charset="-122"/>
                <a:cs typeface="Times New Roman" pitchFamily="18" charset="0"/>
              </a:rPr>
              <a:t>School of Information and Electronics, Beijing Institute of Technology</a:t>
            </a:r>
            <a:endParaRPr lang="zh-CN" alt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itchFamily="66" charset="0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8684" y="6497254"/>
            <a:ext cx="812800" cy="325416"/>
          </a:xfrm>
          <a:prstGeom prst="rect">
            <a:avLst/>
          </a:prstGeom>
        </p:spPr>
        <p:txBody>
          <a:bodyPr lIns="91422" tIns="45710" rIns="91422" bIns="45710"/>
          <a:lstStyle>
            <a:lvl1pPr algn="ctr">
              <a:defRPr sz="16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810B5-08DF-4436-BF7C-C2F24974924F}" type="slidenum">
              <a:rPr lang="en-US" altLang="zh-CN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pic>
        <p:nvPicPr>
          <p:cNvPr id="8" name="图片 11" descr="北理标志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4" y="44625"/>
            <a:ext cx="1344597" cy="100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600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3" y="142854"/>
            <a:ext cx="10972800" cy="571504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algn="l">
              <a:defRPr sz="3200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609603" y="928670"/>
            <a:ext cx="10972800" cy="5429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23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142854"/>
            <a:ext cx="10972800" cy="571504"/>
          </a:xfrm>
          <a:prstGeom prst="rect">
            <a:avLst/>
          </a:prstGeom>
        </p:spPr>
        <p:txBody>
          <a:bodyPr lIns="91422" tIns="45710" rIns="91422" bIns="45710">
            <a:normAutofit/>
          </a:bodyPr>
          <a:lstStyle>
            <a:lvl1pPr algn="l">
              <a:defRPr sz="3200"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61" y="1428712"/>
            <a:ext cx="10972800" cy="5429288"/>
          </a:xfrm>
          <a:prstGeom prst="rect">
            <a:avLst/>
          </a:prstGeom>
        </p:spPr>
        <p:txBody>
          <a:bodyPr lIns="91422" tIns="45710" rIns="91422" bIns="4571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482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6"/>
          <p:cNvSpPr>
            <a:spLocks noChangeShapeType="1"/>
          </p:cNvSpPr>
          <p:nvPr userDrawn="1"/>
        </p:nvSpPr>
        <p:spPr bwMode="auto">
          <a:xfrm>
            <a:off x="0" y="36576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27"/>
          <p:cNvSpPr>
            <a:spLocks noChangeShapeType="1"/>
          </p:cNvSpPr>
          <p:nvPr userDrawn="1"/>
        </p:nvSpPr>
        <p:spPr bwMode="auto">
          <a:xfrm>
            <a:off x="0" y="25908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29"/>
          <p:cNvSpPr>
            <a:spLocks noChangeArrowheads="1"/>
          </p:cNvSpPr>
          <p:nvPr userDrawn="1"/>
        </p:nvSpPr>
        <p:spPr bwMode="gray">
          <a:xfrm>
            <a:off x="3" y="0"/>
            <a:ext cx="12189884" cy="14478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 userDrawn="1"/>
        </p:nvSpPr>
        <p:spPr bwMode="auto">
          <a:xfrm>
            <a:off x="0" y="2590800"/>
            <a:ext cx="12192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2" tIns="45710" rIns="91422" bIns="4571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图片 27" descr="logo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3" y="44624"/>
            <a:ext cx="58928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28" descr="nEO_IMG_images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4810128"/>
            <a:ext cx="1270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" descr="nEO_IMG_images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153150"/>
            <a:ext cx="127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1" descr="nEO_IMG_images5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162678"/>
            <a:ext cx="1270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2" descr="nEO_IMG_images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5505453"/>
            <a:ext cx="1270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3" descr="nEO_IMG_images7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3" y="6153150"/>
            <a:ext cx="1270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oat of arms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EAF4F3"/>
              </a:clrFrom>
              <a:clrTo>
                <a:srgbClr val="EA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58384"/>
            <a:ext cx="1920213" cy="142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1775525" y="1043444"/>
            <a:ext cx="3153391" cy="369312"/>
          </a:xfrm>
          <a:prstGeom prst="rect">
            <a:avLst/>
          </a:prstGeom>
        </p:spPr>
        <p:txBody>
          <a:bodyPr wrap="none" lIns="91422" tIns="45710" rIns="91422" bIns="4571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B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eijing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I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nstitute of 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T</a:t>
            </a:r>
            <a:r>
              <a:rPr lang="en-US" altLang="zh-CN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ld English Text MT" pitchFamily="66" charset="0"/>
              </a:rPr>
              <a:t>echnology</a:t>
            </a:r>
            <a:endParaRPr lang="zh-CN" altLang="en-US" b="1" dirty="0">
              <a:solidFill>
                <a:prstClr val="black"/>
              </a:solidFill>
              <a:latin typeface="Old English Text MT" pitchFamily="66" charset="0"/>
            </a:endParaRPr>
          </a:p>
        </p:txBody>
      </p:sp>
      <p:pic>
        <p:nvPicPr>
          <p:cNvPr id="21" name="Picture 9" descr="u=375756976,2327659820&amp;fm=0&amp;gp=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7" y="5491162"/>
            <a:ext cx="1303879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62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CEA48-2193-43C4-9A2D-DE1B0310A91E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8CE4-FB7B-48C9-A185-C8925FBDC3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5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4F48E-3CD4-4F80-8EFC-ABDDB5BA071C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7971-3107-4EA1-B0E8-98B3E1B9C3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416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4C24-1638-47EF-9115-65F670308D76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31A5-4D67-4809-AF36-B095642E02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33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EE5B-B3C0-4E68-B3F9-4DB8D07290FE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282C-D254-4C61-8CFA-C64C4AC426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93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DC68-3F6E-480F-AFB4-E4FFB1DB83E0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1160-5F70-4DFB-B7AE-D8F436FD16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49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7684-7287-403E-B4B1-41F84CFEEC23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DCA0-3D38-47A6-8157-E5D88D8675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3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7DC2-C165-493D-A386-5DF5A5211FCE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929BA-5AFD-4956-BE2E-6D1EB21E7E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27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172201"/>
            <a:ext cx="416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942E9DE-FB48-4C24-82DF-81DED1F18BCD}" type="datetime1">
              <a:rPr lang="en-US" altLang="en-US"/>
              <a:pPr>
                <a:defRPr/>
              </a:pPr>
              <a:t>9/29/2018</a:t>
            </a:fld>
            <a:endParaRPr lang="en-US" alt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15A7A1C-9B47-4114-915A-9B5716EF19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22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fld id="{00D9E107-9C61-4A8E-BA06-A19D8E3955A7}" type="datetime1">
              <a:rPr lang="zh-CN" altLang="en-US" smtClean="0"/>
              <a:pPr>
                <a:defRPr/>
              </a:pPr>
              <a:t>2018-09-29</a:t>
            </a:fld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39251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黑体" pitchFamily="2" charset="-122"/>
                <a:ea typeface="黑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FF393-C57C-4479-9082-F0FC1A543F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  <p:pic>
        <p:nvPicPr>
          <p:cNvPr id="19" name="图片 12" descr="未标题-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6"/>
            <a:ext cx="857251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占位符 3"/>
          <p:cNvSpPr txBox="1">
            <a:spLocks/>
          </p:cNvSpPr>
          <p:nvPr userDrawn="1"/>
        </p:nvSpPr>
        <p:spPr bwMode="auto">
          <a:xfrm>
            <a:off x="0" y="785794"/>
            <a:ext cx="12192000" cy="519099"/>
          </a:xfrm>
          <a:prstGeom prst="rect">
            <a:avLst/>
          </a:prstGeom>
          <a:gradFill rotWithShape="0">
            <a:gsLst>
              <a:gs pos="44000">
                <a:srgbClr val="E60000"/>
              </a:gs>
              <a:gs pos="100000">
                <a:srgbClr val="C00000">
                  <a:lumMod val="100000"/>
                  <a:alpha val="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文本占位符 3"/>
          <p:cNvSpPr txBox="1">
            <a:spLocks/>
          </p:cNvSpPr>
          <p:nvPr userDrawn="1"/>
        </p:nvSpPr>
        <p:spPr bwMode="auto">
          <a:xfrm>
            <a:off x="0" y="821656"/>
            <a:ext cx="12192000" cy="519112"/>
          </a:xfrm>
          <a:prstGeom prst="rect">
            <a:avLst/>
          </a:prstGeom>
          <a:solidFill>
            <a:srgbClr val="F2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zh-CN" altLang="en-US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0" name="Picture 7" descr="校徽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2222"/>
          <a:stretch>
            <a:fillRect/>
          </a:stretch>
        </p:blipFill>
        <p:spPr bwMode="auto">
          <a:xfrm>
            <a:off x="11150952" y="67952"/>
            <a:ext cx="96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12" descr="未标题-4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118209"/>
            <a:ext cx="984251" cy="61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9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05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1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2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3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43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831" indent="-3428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 bwMode="auto">
          <a:xfrm>
            <a:off x="1302152" y="4227865"/>
            <a:ext cx="10087337" cy="220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-112" charset="0"/>
                <a:ea typeface="MS PGothic" pitchFamily="34" charset="-128"/>
                <a:cs typeface="MS PGothic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en-US" sz="2800" kern="0" dirty="0">
                <a:solidFill>
                  <a:srgbClr val="FF0000"/>
                </a:solidFill>
                <a:latin typeface="Verdana"/>
              </a:rPr>
              <a:t>AESS Membership in China – A Strategic Outlook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altLang="en-US" sz="2800" kern="0" dirty="0">
                <a:solidFill>
                  <a:srgbClr val="FF0000"/>
                </a:solidFill>
                <a:latin typeface="Verdana"/>
              </a:rPr>
              <a:t>Xiaopeng Yang</a:t>
            </a:r>
          </a:p>
          <a:p>
            <a:pPr eaLnBrk="1" hangingPunct="1">
              <a:lnSpc>
                <a:spcPct val="100000"/>
              </a:lnSpc>
              <a:defRPr/>
            </a:pPr>
            <a:endParaRPr lang="en-US" altLang="en-US" sz="2800" kern="0" dirty="0">
              <a:solidFill>
                <a:srgbClr val="FF0000"/>
              </a:solidFill>
              <a:latin typeface="Verdana"/>
            </a:endParaRP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2000" kern="0" dirty="0">
                <a:solidFill>
                  <a:srgbClr val="005582"/>
                </a:solidFill>
                <a:latin typeface="Verdana"/>
              </a:rPr>
              <a:t>September 28-29, 2018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altLang="en-US" sz="2000" kern="0" dirty="0">
                <a:solidFill>
                  <a:srgbClr val="005582"/>
                </a:solidFill>
                <a:latin typeface="Verdana"/>
              </a:rPr>
              <a:t>Rome Park Hotel, Rome, Italy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AU" alt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Subtitle 6"/>
          <p:cNvSpPr>
            <a:spLocks noGrp="1"/>
          </p:cNvSpPr>
          <p:nvPr>
            <p:ph type="subTitle" idx="1"/>
          </p:nvPr>
        </p:nvSpPr>
        <p:spPr>
          <a:xfrm>
            <a:off x="1524000" y="80006"/>
            <a:ext cx="9144000" cy="3589787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18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AU" altLang="en-US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en-AU" altLang="en-US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</a:br>
            <a:endParaRPr lang="en-AU" altLang="en-US" sz="2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endParaRPr lang="en-AU" altLang="en-US" sz="2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endParaRPr lang="en-AU" altLang="en-US" sz="2400" dirty="0">
              <a:solidFill>
                <a:srgbClr val="FFC00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AU" altLang="en-US" sz="24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AU" altLang="en-US" sz="18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5E01E3C-D873-400E-9DB3-C6523610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818" y="455206"/>
            <a:ext cx="5330890" cy="30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3937"/>
            <a:ext cx="10774260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Attending overseas radar conference is still </a:t>
            </a:r>
            <a:r>
              <a:rPr lang="en-US" sz="2400" b="1" kern="0" dirty="0" smtClean="0">
                <a:solidFill>
                  <a:srgbClr val="FF0000"/>
                </a:solidFill>
              </a:rPr>
              <a:t>not easy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The reject </a:t>
            </a:r>
            <a:r>
              <a:rPr lang="en-US" altLang="zh-CN" sz="2200" kern="0" dirty="0">
                <a:solidFill>
                  <a:srgbClr val="005087"/>
                </a:solidFill>
              </a:rPr>
              <a:t>rate of Chinese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scholar's papers </a:t>
            </a:r>
            <a:r>
              <a:rPr lang="en-US" altLang="zh-CN" sz="2200" kern="0" dirty="0">
                <a:solidFill>
                  <a:srgbClr val="005087"/>
                </a:solidFill>
              </a:rPr>
              <a:t>is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still high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Reason is complex (English, quality, others)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No review comments for some rejected paper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Visa issue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Some researcher can not get visa, especially the senior researcher </a:t>
            </a:r>
          </a:p>
        </p:txBody>
      </p:sp>
    </p:spTree>
    <p:extLst>
      <p:ext uri="{BB962C8B-B14F-4D97-AF65-F5344CB8AC3E}">
        <p14:creationId xmlns:p14="http://schemas.microsoft.com/office/powerpoint/2010/main" val="4932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3937"/>
            <a:ext cx="10774260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altLang="zh-CN" sz="2400" kern="0" dirty="0">
                <a:solidFill>
                  <a:srgbClr val="005087"/>
                </a:solidFill>
              </a:rPr>
              <a:t>Influence of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AESS </a:t>
            </a:r>
            <a:r>
              <a:rPr lang="en-US" altLang="zh-CN" sz="2400" kern="0" dirty="0">
                <a:solidFill>
                  <a:srgbClr val="005087"/>
                </a:solidFill>
              </a:rPr>
              <a:t>in China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is</a:t>
            </a:r>
            <a:r>
              <a:rPr lang="en-US" sz="2400" kern="0" dirty="0" smtClean="0">
                <a:solidFill>
                  <a:srgbClr val="005087"/>
                </a:solidFill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</a:rPr>
              <a:t>not high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Less activities organized by AESS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Don’t know the activities organized by AESS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AESS is not well known in China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Some Chinese industry researchers don’t </a:t>
            </a:r>
            <a:r>
              <a:rPr lang="en-US" altLang="zh-CN" kern="0" dirty="0" smtClean="0">
                <a:solidFill>
                  <a:srgbClr val="005087"/>
                </a:solidFill>
              </a:rPr>
              <a:t>know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Interactions between AESS and IEEE China are not many</a:t>
            </a:r>
          </a:p>
          <a:p>
            <a:pPr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But </a:t>
            </a:r>
            <a:r>
              <a:rPr lang="en-US" altLang="zh-CN" sz="2400" b="1" kern="0" dirty="0">
                <a:solidFill>
                  <a:srgbClr val="FF0000"/>
                </a:solidFill>
              </a:rPr>
              <a:t>China is huge</a:t>
            </a:r>
            <a:r>
              <a:rPr lang="en-US" altLang="zh-CN" sz="2400" kern="0" dirty="0">
                <a:solidFill>
                  <a:srgbClr val="005087"/>
                </a:solidFill>
              </a:rPr>
              <a:t>, we can not ignore it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2,879 Universities (accounted in March 2018)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over 37 </a:t>
            </a:r>
            <a:r>
              <a:rPr lang="en-US" altLang="zh-CN" sz="2200" kern="0" dirty="0">
                <a:solidFill>
                  <a:srgbClr val="005087"/>
                </a:solidFill>
              </a:rPr>
              <a:t>million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college students </a:t>
            </a:r>
            <a:r>
              <a:rPr lang="en-US" altLang="zh-CN" sz="2200" kern="0" dirty="0">
                <a:solidFill>
                  <a:srgbClr val="005087"/>
                </a:solidFill>
              </a:rPr>
              <a:t>(accounted in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April </a:t>
            </a:r>
            <a:r>
              <a:rPr lang="en-US" altLang="zh-CN" sz="2200" kern="0" dirty="0">
                <a:solidFill>
                  <a:srgbClr val="005087"/>
                </a:solidFill>
              </a:rPr>
              <a:t>2018)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over </a:t>
            </a:r>
            <a:r>
              <a:rPr lang="en-US" altLang="zh-CN" sz="2400" kern="0" dirty="0">
                <a:solidFill>
                  <a:srgbClr val="005087"/>
                </a:solidFill>
              </a:rPr>
              <a:t>9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million </a:t>
            </a:r>
            <a:r>
              <a:rPr lang="en-US" altLang="zh-CN" sz="2400" kern="0" dirty="0">
                <a:solidFill>
                  <a:srgbClr val="005087"/>
                </a:solidFill>
              </a:rPr>
              <a:t>gradated student per year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endParaRPr lang="en-US" sz="2200" kern="0" dirty="0">
              <a:solidFill>
                <a:srgbClr val="005087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79872" y="6280715"/>
            <a:ext cx="7613749" cy="51004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bg2"/>
              </a:buClr>
              <a:buSzPct val="80000"/>
              <a:buNone/>
              <a:defRPr/>
            </a:pPr>
            <a:r>
              <a:rPr lang="en-US" sz="2400" kern="0" dirty="0" smtClean="0">
                <a:solidFill>
                  <a:srgbClr val="0000CC"/>
                </a:solidFill>
              </a:rPr>
              <a:t>We </a:t>
            </a:r>
            <a:r>
              <a:rPr lang="en-US" sz="2400" kern="0" dirty="0">
                <a:solidFill>
                  <a:srgbClr val="0000CC"/>
                </a:solidFill>
              </a:rPr>
              <a:t>should improve </a:t>
            </a:r>
            <a:r>
              <a:rPr lang="en-US" sz="2400" kern="0" dirty="0" smtClean="0">
                <a:solidFill>
                  <a:srgbClr val="0000CC"/>
                </a:solidFill>
              </a:rPr>
              <a:t>influence </a:t>
            </a:r>
            <a:r>
              <a:rPr lang="en-US" sz="2400" kern="0" dirty="0">
                <a:solidFill>
                  <a:srgbClr val="0000CC"/>
                </a:solidFill>
              </a:rPr>
              <a:t>of AESS in China</a:t>
            </a:r>
          </a:p>
        </p:txBody>
      </p:sp>
    </p:spTree>
    <p:extLst>
      <p:ext uri="{BB962C8B-B14F-4D97-AF65-F5344CB8AC3E}">
        <p14:creationId xmlns:p14="http://schemas.microsoft.com/office/powerpoint/2010/main" val="3209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213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Outline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023938"/>
            <a:ext cx="8386894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 smtClean="0">
                <a:solidFill>
                  <a:srgbClr val="005087"/>
                </a:solidFill>
              </a:rPr>
              <a:t>Current </a:t>
            </a:r>
            <a:r>
              <a:rPr lang="en-US" kern="0" dirty="0">
                <a:solidFill>
                  <a:srgbClr val="005087"/>
                </a:solidFill>
              </a:rPr>
              <a:t>status of 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Improve </a:t>
            </a:r>
            <a:r>
              <a:rPr lang="en-US" kern="0" dirty="0" smtClean="0">
                <a:solidFill>
                  <a:srgbClr val="005087"/>
                </a:solidFill>
              </a:rPr>
              <a:t>Influence </a:t>
            </a:r>
            <a:r>
              <a:rPr lang="en-US" kern="0" dirty="0">
                <a:solidFill>
                  <a:srgbClr val="005087"/>
                </a:solidFill>
              </a:rPr>
              <a:t>of </a:t>
            </a:r>
            <a:r>
              <a:rPr lang="en-US" altLang="zh-CN" kern="0" dirty="0">
                <a:solidFill>
                  <a:srgbClr val="005087"/>
                </a:solidFill>
              </a:rPr>
              <a:t>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Increase Chinese </a:t>
            </a:r>
            <a:r>
              <a:rPr lang="en-US" kern="0" dirty="0" smtClean="0">
                <a:solidFill>
                  <a:srgbClr val="005087"/>
                </a:solidFill>
              </a:rPr>
              <a:t>Membership </a:t>
            </a:r>
            <a:endParaRPr lang="en-US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My </a:t>
            </a:r>
            <a:r>
              <a:rPr lang="en-US" altLang="zh-CN" kern="0" dirty="0">
                <a:solidFill>
                  <a:srgbClr val="005087"/>
                </a:solidFill>
              </a:rPr>
              <a:t>Personal Role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Strategic </a:t>
            </a:r>
            <a:r>
              <a:rPr lang="en-US" altLang="zh-CN" kern="0" dirty="0" smtClean="0">
                <a:solidFill>
                  <a:srgbClr val="005087"/>
                </a:solidFill>
              </a:rPr>
              <a:t>Plan</a:t>
            </a:r>
            <a:endParaRPr lang="en-US" sz="2000" kern="0" dirty="0">
              <a:solidFill>
                <a:srgbClr val="00508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12021" y="2030137"/>
            <a:ext cx="7743039" cy="847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1" y="839379"/>
            <a:ext cx="10536078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>
                <a:solidFill>
                  <a:srgbClr val="005087"/>
                </a:solidFill>
              </a:rPr>
              <a:t>Increase technical communication activities in </a:t>
            </a:r>
            <a:r>
              <a:rPr lang="en-US" sz="2400" kern="0" dirty="0" smtClean="0">
                <a:solidFill>
                  <a:srgbClr val="005087"/>
                </a:solidFill>
              </a:rPr>
              <a:t>China</a:t>
            </a:r>
            <a:endParaRPr lang="en-US" sz="2400" b="1" kern="0" dirty="0" smtClean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Avoiding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sensitive research, special application and background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Civilian radar, new </a:t>
            </a:r>
            <a:r>
              <a:rPr lang="en-US" altLang="zh-CN" sz="2200" kern="0" dirty="0">
                <a:solidFill>
                  <a:srgbClr val="005087"/>
                </a:solidFill>
              </a:rPr>
              <a:t>technology, human wellbeing related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topic, etc.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Extend the area from radar to all other research direction of AESS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Such as Fusion</a:t>
            </a:r>
            <a:r>
              <a:rPr lang="en-US" altLang="zh-CN" sz="2000" kern="0" dirty="0">
                <a:solidFill>
                  <a:srgbClr val="005087"/>
                </a:solidFill>
              </a:rPr>
              <a:t>, Digital Avionics, Instrumentation Measurements, and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Navigation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Education and skill training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Student education and summer school, etc.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famous expert to give lecture in China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Using IEEE distinguished lecture program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Supported by our own research project</a:t>
            </a:r>
            <a:endParaRPr lang="en-US" sz="2000" kern="0" dirty="0">
              <a:solidFill>
                <a:srgbClr val="005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3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997043"/>
            <a:ext cx="10774260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Involve more effectively into conference hold in China 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Sponsor or Technical co-sponsor conferences hold in China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Involve </a:t>
            </a:r>
            <a:r>
              <a:rPr lang="en-US" altLang="zh-CN" sz="2200" kern="0" dirty="0">
                <a:solidFill>
                  <a:srgbClr val="005087"/>
                </a:solidFill>
              </a:rPr>
              <a:t>more effectively into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national Radar conference </a:t>
            </a:r>
            <a:r>
              <a:rPr lang="en-US" altLang="zh-CN" sz="2200" kern="0" dirty="0">
                <a:solidFill>
                  <a:srgbClr val="005087"/>
                </a:solidFill>
              </a:rPr>
              <a:t>of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China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Send representative to attend conference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Give talks for national Radar conference</a:t>
            </a:r>
            <a:endParaRPr lang="en-US" altLang="zh-CN" sz="20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Give more guidance for international conference submission to attractive </a:t>
            </a:r>
            <a:r>
              <a:rPr lang="en-US" altLang="zh-CN" sz="2200" kern="0" dirty="0">
                <a:solidFill>
                  <a:srgbClr val="005087"/>
                </a:solidFill>
              </a:rPr>
              <a:t>more attendees from China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Give more review </a:t>
            </a:r>
            <a:r>
              <a:rPr lang="en-US" altLang="zh-CN" sz="2000" kern="0" dirty="0">
                <a:solidFill>
                  <a:srgbClr val="005087"/>
                </a:solidFill>
              </a:rPr>
              <a:t>comments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on Chinese submission, including the technical and English corrections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Especially </a:t>
            </a:r>
            <a:r>
              <a:rPr lang="en-US" altLang="zh-CN" sz="2000" kern="0" dirty="0">
                <a:solidFill>
                  <a:srgbClr val="005087"/>
                </a:solidFill>
              </a:rPr>
              <a:t>student submission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6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3937"/>
            <a:ext cx="11109820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>
                <a:solidFill>
                  <a:srgbClr val="005087"/>
                </a:solidFill>
              </a:rPr>
              <a:t>Increase </a:t>
            </a:r>
            <a:r>
              <a:rPr lang="en-US" sz="2400" kern="0" dirty="0" smtClean="0">
                <a:solidFill>
                  <a:srgbClr val="005087"/>
                </a:solidFill>
              </a:rPr>
              <a:t>interactions with </a:t>
            </a:r>
            <a:r>
              <a:rPr lang="en-US" sz="2400" kern="0" dirty="0">
                <a:solidFill>
                  <a:srgbClr val="005087"/>
                </a:solidFill>
              </a:rPr>
              <a:t>Chinese </a:t>
            </a:r>
            <a:r>
              <a:rPr lang="en-US" sz="2400" kern="0" dirty="0" err="1" smtClean="0">
                <a:solidFill>
                  <a:srgbClr val="005087"/>
                </a:solidFill>
              </a:rPr>
              <a:t>technicial</a:t>
            </a:r>
            <a:r>
              <a:rPr lang="en-US" sz="2400" kern="0" dirty="0" smtClean="0">
                <a:solidFill>
                  <a:srgbClr val="005087"/>
                </a:solidFill>
              </a:rPr>
              <a:t> organizations</a:t>
            </a:r>
            <a:endParaRPr lang="en-US" sz="24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IEEE China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China </a:t>
            </a:r>
            <a:r>
              <a:rPr lang="en-US" altLang="zh-CN" sz="2200" kern="0" dirty="0">
                <a:solidFill>
                  <a:srgbClr val="005087"/>
                </a:solidFill>
              </a:rPr>
              <a:t>Association for Science and Technology </a:t>
            </a:r>
            <a:endParaRPr lang="en-US" altLang="zh-CN" sz="22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FF0000"/>
                </a:solidFill>
              </a:rPr>
              <a:t>Chinese Institute of Electronics (CIE</a:t>
            </a:r>
            <a:r>
              <a:rPr lang="en-US" altLang="zh-CN" sz="2200" kern="0" dirty="0" smtClean="0">
                <a:solidFill>
                  <a:srgbClr val="FF0000"/>
                </a:solidFill>
              </a:rPr>
              <a:t>) (including 46 technical societies)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FF0000"/>
                </a:solidFill>
              </a:rPr>
              <a:t>China Radar Industry </a:t>
            </a:r>
            <a:r>
              <a:rPr lang="en-US" altLang="zh-CN" sz="2200" kern="0" dirty="0" smtClean="0">
                <a:solidFill>
                  <a:srgbClr val="FF0000"/>
                </a:solidFill>
              </a:rPr>
              <a:t>Association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FF0000"/>
                </a:solidFill>
              </a:rPr>
              <a:t>Radar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Signal Processing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Beijing Institute of Electronics (BIE)</a:t>
            </a:r>
            <a:endParaRPr lang="en-US" altLang="zh-CN" sz="22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65402" y="747101"/>
            <a:ext cx="10774260" cy="981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Establish more local chapters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01389" y="1384274"/>
            <a:ext cx="4692863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-360000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FF0000"/>
                </a:solidFill>
              </a:rPr>
              <a:t>Establish two more chapter?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Beijing chapter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>
                <a:solidFill>
                  <a:srgbClr val="005087"/>
                </a:solidFill>
              </a:rPr>
              <a:t>Shanghai </a:t>
            </a:r>
            <a:r>
              <a:rPr lang="en-US" altLang="zh-CN" sz="1800" kern="0" dirty="0" smtClean="0">
                <a:solidFill>
                  <a:srgbClr val="005087"/>
                </a:solidFill>
              </a:rPr>
              <a:t>chapter</a:t>
            </a:r>
            <a:endParaRPr lang="en-US" altLang="zh-CN" sz="1800" kern="0" dirty="0">
              <a:solidFill>
                <a:srgbClr val="005087"/>
              </a:solidFill>
            </a:endParaRP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Xi’an chapter</a:t>
            </a:r>
          </a:p>
          <a:p>
            <a:pPr marL="0" indent="-360000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FF0000"/>
                </a:solidFill>
              </a:rPr>
              <a:t>In the following?</a:t>
            </a:r>
            <a:endParaRPr lang="en-US" altLang="zh-CN" sz="2200" kern="0" dirty="0">
              <a:solidFill>
                <a:srgbClr val="FF0000"/>
              </a:solidFill>
            </a:endParaRP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>
                <a:solidFill>
                  <a:srgbClr val="005087"/>
                </a:solidFill>
              </a:rPr>
              <a:t>Chengdu chapter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>
                <a:solidFill>
                  <a:srgbClr val="005087"/>
                </a:solidFill>
              </a:rPr>
              <a:t>Harbin </a:t>
            </a:r>
            <a:r>
              <a:rPr lang="en-US" altLang="zh-CN" sz="1800" kern="0" dirty="0" smtClean="0">
                <a:solidFill>
                  <a:srgbClr val="005087"/>
                </a:solidFill>
              </a:rPr>
              <a:t>chapter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>
                <a:solidFill>
                  <a:srgbClr val="005087"/>
                </a:solidFill>
              </a:rPr>
              <a:t>Student section in </a:t>
            </a:r>
            <a:r>
              <a:rPr lang="en-US" altLang="zh-CN" sz="1800" kern="0" dirty="0" smtClean="0">
                <a:solidFill>
                  <a:srgbClr val="005087"/>
                </a:solidFill>
              </a:rPr>
              <a:t>Universities</a:t>
            </a:r>
          </a:p>
          <a:p>
            <a:pPr marL="0" lvl="2" indent="-3600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kern="0" dirty="0" smtClean="0">
                <a:solidFill>
                  <a:srgbClr val="FF0000"/>
                </a:solidFill>
                <a:cs typeface="ＭＳ Ｐゴシック" pitchFamily="-112" charset="-128"/>
              </a:rPr>
              <a:t>Requirement to chapters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Chapter </a:t>
            </a:r>
            <a:r>
              <a:rPr lang="en-US" altLang="zh-CN" sz="1800" kern="0" dirty="0" smtClean="0">
                <a:solidFill>
                  <a:srgbClr val="005087"/>
                </a:solidFill>
              </a:rPr>
              <a:t>Committee</a:t>
            </a:r>
            <a:endParaRPr lang="en-US" altLang="zh-CN" sz="1800" kern="0" dirty="0">
              <a:solidFill>
                <a:srgbClr val="005087"/>
              </a:solidFill>
            </a:endParaRP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Organize activity</a:t>
            </a:r>
            <a:endParaRPr lang="en-US" altLang="zh-CN" sz="1800" kern="0" dirty="0">
              <a:solidFill>
                <a:srgbClr val="005087"/>
              </a:solidFill>
            </a:endParaRP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Give annual report to AESS</a:t>
            </a:r>
          </a:p>
          <a:p>
            <a:pPr marL="400050" lvl="2">
              <a:spcBef>
                <a:spcPts val="6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Increase membership</a:t>
            </a:r>
            <a:endParaRPr lang="en-US" altLang="zh-CN" sz="1800" kern="0" dirty="0">
              <a:solidFill>
                <a:srgbClr val="005087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" y="1623953"/>
            <a:ext cx="5955947" cy="512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联系 8"/>
          <p:cNvSpPr>
            <a:spLocks noChangeAspect="1"/>
          </p:cNvSpPr>
          <p:nvPr/>
        </p:nvSpPr>
        <p:spPr>
          <a:xfrm>
            <a:off x="5626207" y="4662599"/>
            <a:ext cx="92171" cy="9217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联系 10"/>
          <p:cNvSpPr>
            <a:spLocks noChangeAspect="1"/>
          </p:cNvSpPr>
          <p:nvPr/>
        </p:nvSpPr>
        <p:spPr>
          <a:xfrm>
            <a:off x="4109197" y="4395549"/>
            <a:ext cx="92171" cy="9217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联系 11"/>
          <p:cNvSpPr>
            <a:spLocks noChangeAspect="1"/>
          </p:cNvSpPr>
          <p:nvPr/>
        </p:nvSpPr>
        <p:spPr>
          <a:xfrm>
            <a:off x="3597469" y="4915559"/>
            <a:ext cx="92171" cy="9217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联系 12"/>
          <p:cNvSpPr>
            <a:spLocks noChangeAspect="1"/>
          </p:cNvSpPr>
          <p:nvPr/>
        </p:nvSpPr>
        <p:spPr>
          <a:xfrm>
            <a:off x="5663903" y="2591916"/>
            <a:ext cx="92171" cy="92171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9"/>
            <a:ext cx="10774260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Attract high level Chinese researchers to involve AESS activity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Improve number of Chinese IEEE fellow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Encourage more Chinese senior member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high level Chinese researchers to give a plenary talk or invited talk in conference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some professors to give the oral presentation in conference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Usually Chinese professor takes some students together to attend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Now Chinese University has funding to support international travel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4692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 Enrich AESS awards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more Chinese to apply for AESS awards, it will cause more attention from China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Chinese student to apply for the PhD thesis award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FF0000"/>
                </a:solidFill>
              </a:rPr>
              <a:t>Language Issue?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Ask Chinese student to summarize the thesis in 10 pages English version, which will be helpful for the review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Encourage Chinese </a:t>
            </a:r>
            <a:r>
              <a:rPr lang="en-US" altLang="zh-CN" sz="2200" kern="0" dirty="0">
                <a:solidFill>
                  <a:srgbClr val="005087"/>
                </a:solidFill>
              </a:rPr>
              <a:t>student to apply for the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conference paper award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Establish the student conference travel award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endParaRPr lang="en-US" altLang="zh-CN" sz="20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Improve Influence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9"/>
            <a:ext cx="10616761" cy="4409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 Improve the recognition of AESS Journals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reduce the review period and improve the impactor factor  of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TAES</a:t>
            </a:r>
            <a:endParaRPr lang="en-US" altLang="zh-CN" sz="22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 Establish a new Journal </a:t>
            </a:r>
            <a:r>
              <a:rPr lang="en-US" altLang="zh-CN" sz="2200" kern="0" dirty="0">
                <a:solidFill>
                  <a:srgbClr val="005087"/>
                </a:solidFill>
              </a:rPr>
              <a:t>to accelerate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period to publish</a:t>
            </a:r>
            <a:endParaRPr lang="en-US" altLang="zh-CN" sz="2200" kern="0" dirty="0" smtClean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For example, IEEE Radar Technology Letter?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Publish new achievement or hot topic to IEEE AES Magazine or IEEE News Letter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 For example</a:t>
            </a:r>
            <a:r>
              <a:rPr lang="en-US" altLang="zh-CN" kern="0" dirty="0">
                <a:solidFill>
                  <a:srgbClr val="005087"/>
                </a:solidFill>
              </a:rPr>
              <a:t>, quantum </a:t>
            </a:r>
            <a:r>
              <a:rPr lang="en-US" altLang="zh-CN" kern="0" dirty="0" smtClean="0">
                <a:solidFill>
                  <a:srgbClr val="005087"/>
                </a:solidFill>
              </a:rPr>
              <a:t>radar research in Nanjing  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Invite some high level Chinese researchers to submit papers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Send AESS news in Chinese to Chinese researchers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defRPr/>
            </a:pPr>
            <a:endParaRPr lang="en-US" altLang="zh-CN" sz="20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213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Outline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023938"/>
            <a:ext cx="8386894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 smtClean="0">
                <a:solidFill>
                  <a:srgbClr val="005087"/>
                </a:solidFill>
              </a:rPr>
              <a:t>Current </a:t>
            </a:r>
            <a:r>
              <a:rPr lang="en-US" kern="0" dirty="0">
                <a:solidFill>
                  <a:srgbClr val="005087"/>
                </a:solidFill>
              </a:rPr>
              <a:t>status of 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Improve </a:t>
            </a:r>
            <a:r>
              <a:rPr lang="en-US" kern="0" dirty="0" smtClean="0">
                <a:solidFill>
                  <a:srgbClr val="005087"/>
                </a:solidFill>
              </a:rPr>
              <a:t>Influence </a:t>
            </a:r>
            <a:r>
              <a:rPr lang="en-US" kern="0" dirty="0">
                <a:solidFill>
                  <a:srgbClr val="005087"/>
                </a:solidFill>
              </a:rPr>
              <a:t>of </a:t>
            </a:r>
            <a:r>
              <a:rPr lang="en-US" altLang="zh-CN" kern="0" dirty="0">
                <a:solidFill>
                  <a:srgbClr val="005087"/>
                </a:solidFill>
              </a:rPr>
              <a:t>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Increase Chinese </a:t>
            </a:r>
            <a:r>
              <a:rPr lang="en-US" kern="0" dirty="0" smtClean="0">
                <a:solidFill>
                  <a:srgbClr val="005087"/>
                </a:solidFill>
              </a:rPr>
              <a:t>Membership </a:t>
            </a:r>
            <a:endParaRPr lang="en-US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My </a:t>
            </a:r>
            <a:r>
              <a:rPr lang="en-US" altLang="zh-CN" kern="0" dirty="0">
                <a:solidFill>
                  <a:srgbClr val="005087"/>
                </a:solidFill>
              </a:rPr>
              <a:t>Personal Role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Strategic </a:t>
            </a:r>
            <a:r>
              <a:rPr lang="en-US" altLang="zh-CN" kern="0" dirty="0" smtClean="0">
                <a:solidFill>
                  <a:srgbClr val="005087"/>
                </a:solidFill>
              </a:rPr>
              <a:t>Plan</a:t>
            </a:r>
            <a:endParaRPr lang="en-US" kern="0" dirty="0">
              <a:solidFill>
                <a:srgbClr val="00508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12022" y="1308684"/>
            <a:ext cx="7743039" cy="847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213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Outline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023938"/>
            <a:ext cx="8386894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 smtClean="0">
                <a:solidFill>
                  <a:srgbClr val="005087"/>
                </a:solidFill>
              </a:rPr>
              <a:t>Current </a:t>
            </a:r>
            <a:r>
              <a:rPr lang="en-US" kern="0" dirty="0">
                <a:solidFill>
                  <a:srgbClr val="005087"/>
                </a:solidFill>
              </a:rPr>
              <a:t>status of 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Improve </a:t>
            </a:r>
            <a:r>
              <a:rPr lang="en-US" kern="0" dirty="0" smtClean="0">
                <a:solidFill>
                  <a:srgbClr val="005087"/>
                </a:solidFill>
              </a:rPr>
              <a:t>Influence </a:t>
            </a:r>
            <a:r>
              <a:rPr lang="en-US" kern="0" dirty="0">
                <a:solidFill>
                  <a:srgbClr val="005087"/>
                </a:solidFill>
              </a:rPr>
              <a:t>of </a:t>
            </a:r>
            <a:r>
              <a:rPr lang="en-US" altLang="zh-CN" kern="0" dirty="0">
                <a:solidFill>
                  <a:srgbClr val="005087"/>
                </a:solidFill>
              </a:rPr>
              <a:t>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Increase Chinese </a:t>
            </a:r>
            <a:r>
              <a:rPr lang="en-US" kern="0" dirty="0" smtClean="0">
                <a:solidFill>
                  <a:srgbClr val="005087"/>
                </a:solidFill>
              </a:rPr>
              <a:t>Membership </a:t>
            </a:r>
            <a:endParaRPr lang="en-US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My </a:t>
            </a:r>
            <a:r>
              <a:rPr lang="en-US" altLang="zh-CN" kern="0" dirty="0">
                <a:solidFill>
                  <a:srgbClr val="005087"/>
                </a:solidFill>
              </a:rPr>
              <a:t>Personal Role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Strategic </a:t>
            </a:r>
            <a:r>
              <a:rPr lang="en-US" altLang="zh-CN" kern="0" dirty="0" smtClean="0">
                <a:solidFill>
                  <a:srgbClr val="005087"/>
                </a:solidFill>
              </a:rPr>
              <a:t>Plan</a:t>
            </a:r>
            <a:endParaRPr lang="en-US" sz="2000" kern="0" dirty="0">
              <a:solidFill>
                <a:srgbClr val="00508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812020" y="2702490"/>
            <a:ext cx="7743039" cy="847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5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9"/>
            <a:ext cx="10774260" cy="36835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Introduce benefit of membership in AESS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Journals or email news periodically, including the email news in Chinese </a:t>
            </a:r>
          </a:p>
          <a:p>
            <a:pPr>
              <a:spcBef>
                <a:spcPts val="1200"/>
              </a:spcBef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Establish some connection with </a:t>
            </a:r>
            <a:r>
              <a:rPr lang="en-US" sz="2400" kern="0" dirty="0">
                <a:solidFill>
                  <a:srgbClr val="005087"/>
                </a:solidFill>
              </a:rPr>
              <a:t>r</a:t>
            </a:r>
            <a:r>
              <a:rPr lang="en-US" sz="2400" kern="0" dirty="0" smtClean="0">
                <a:solidFill>
                  <a:srgbClr val="005087"/>
                </a:solidFill>
              </a:rPr>
              <a:t>elated University and Industry to encourage to apply for member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Encourage professor to apply, and then ask him to encourage his students to apply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>
                <a:solidFill>
                  <a:srgbClr val="005087"/>
                </a:solidFill>
              </a:rPr>
              <a:t>Encourage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the group leader of industry to apply, </a:t>
            </a:r>
            <a:r>
              <a:rPr lang="en-US" altLang="zh-CN" sz="2000" kern="0" dirty="0">
                <a:solidFill>
                  <a:srgbClr val="005087"/>
                </a:solidFill>
              </a:rPr>
              <a:t>and then ask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him to </a:t>
            </a:r>
            <a:r>
              <a:rPr lang="en-US" altLang="zh-CN" sz="2000" kern="0" dirty="0">
                <a:solidFill>
                  <a:srgbClr val="005087"/>
                </a:solidFill>
              </a:rPr>
              <a:t>encourage his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group member </a:t>
            </a:r>
            <a:r>
              <a:rPr lang="en-US" altLang="zh-CN" sz="2000" kern="0" dirty="0">
                <a:solidFill>
                  <a:srgbClr val="005087"/>
                </a:solidFill>
              </a:rPr>
              <a:t>to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apply</a:t>
            </a:r>
            <a:endParaRPr lang="en-US" altLang="zh-CN" sz="2000" kern="0" dirty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9830" y="4879545"/>
            <a:ext cx="10238087" cy="8295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bg2"/>
              </a:buClr>
              <a:buSzPct val="80000"/>
              <a:buNone/>
              <a:defRPr/>
            </a:pPr>
            <a:r>
              <a:rPr lang="en-US" sz="2400" kern="0" dirty="0" smtClean="0">
                <a:solidFill>
                  <a:srgbClr val="0000CC"/>
                </a:solidFill>
              </a:rPr>
              <a:t>We should develop more member from Chinese industry, not many</a:t>
            </a:r>
            <a:r>
              <a:rPr lang="en-US" sz="2400" kern="0" dirty="0" smtClean="0">
                <a:solidFill>
                  <a:srgbClr val="FF0000"/>
                </a:solidFill>
              </a:rPr>
              <a:t> AESS members are from Chinese industry</a:t>
            </a:r>
          </a:p>
          <a:p>
            <a:pPr marL="0" lvl="1" indent="0">
              <a:buClr>
                <a:schemeClr val="bg2"/>
              </a:buClr>
              <a:buSzPct val="80000"/>
              <a:buNone/>
              <a:defRPr/>
            </a:pPr>
            <a:r>
              <a:rPr lang="en-US" sz="2400" kern="0" dirty="0" smtClean="0">
                <a:solidFill>
                  <a:srgbClr val="0000CC"/>
                </a:solidFill>
              </a:rPr>
              <a:t>Many large research institute in China, such as </a:t>
            </a:r>
            <a:endParaRPr lang="en-US" sz="2400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4692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Especially pay attention to encourage the student member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Perhaps student member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will become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regular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member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after graduation</a:t>
            </a:r>
            <a:endParaRPr lang="en-US" altLang="zh-CN" sz="2400" kern="0" dirty="0">
              <a:solidFill>
                <a:srgbClr val="005087"/>
              </a:solidFill>
              <a:cs typeface="ＭＳ Ｐゴシック" pitchFamily="-112" charset="-128"/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It is necessary to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establish student sections, especially high level Universities</a:t>
            </a:r>
          </a:p>
          <a:p>
            <a:pPr marL="742950" lvl="2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000" kern="0" dirty="0">
                <a:solidFill>
                  <a:srgbClr val="005087"/>
                </a:solidFill>
              </a:rPr>
              <a:t>Such as BIT, </a:t>
            </a:r>
            <a:r>
              <a:rPr lang="en-US" altLang="zh-CN" sz="2000" kern="0" dirty="0" err="1">
                <a:solidFill>
                  <a:srgbClr val="005087"/>
                </a:solidFill>
              </a:rPr>
              <a:t>Xidian</a:t>
            </a:r>
            <a:r>
              <a:rPr lang="en-US" altLang="zh-CN" sz="2000" kern="0" dirty="0">
                <a:solidFill>
                  <a:srgbClr val="005087"/>
                </a:solidFill>
              </a:rPr>
              <a:t> U, UESTC,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Tsinghua </a:t>
            </a:r>
            <a:r>
              <a:rPr lang="en-US" altLang="zh-CN" sz="2000" kern="0" dirty="0">
                <a:solidFill>
                  <a:srgbClr val="005087"/>
                </a:solidFill>
              </a:rPr>
              <a:t>U, </a:t>
            </a:r>
            <a:r>
              <a:rPr lang="en-US" altLang="zh-CN" sz="2000" kern="0" dirty="0" err="1">
                <a:solidFill>
                  <a:srgbClr val="005087"/>
                </a:solidFill>
              </a:rPr>
              <a:t>Beihang</a:t>
            </a:r>
            <a:r>
              <a:rPr lang="en-US" altLang="zh-CN" sz="2000" kern="0" dirty="0">
                <a:solidFill>
                  <a:srgbClr val="005087"/>
                </a:solidFill>
              </a:rPr>
              <a:t> U, HIT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endParaRPr lang="en-US" altLang="zh-CN" sz="2400" kern="0" dirty="0">
              <a:solidFill>
                <a:srgbClr val="005087"/>
              </a:solidFill>
              <a:cs typeface="ＭＳ Ｐゴシック" pitchFamily="-112" charset="-128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4692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Ask chair of local chapter to increase member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Increase 30 new members each chapter each year?</a:t>
            </a:r>
          </a:p>
          <a:p>
            <a:pPr lvl="2"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Set this as </a:t>
            </a:r>
            <a:r>
              <a:rPr lang="en-US" altLang="zh-CN" sz="2000" kern="0" dirty="0">
                <a:solidFill>
                  <a:srgbClr val="005087"/>
                </a:solidFill>
              </a:rPr>
              <a:t>qualified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target to chapter chair</a:t>
            </a:r>
          </a:p>
          <a:p>
            <a:pPr lvl="2"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If failed, give a warning</a:t>
            </a:r>
          </a:p>
          <a:p>
            <a:pPr lvl="2">
              <a:defRPr/>
            </a:pPr>
            <a:r>
              <a:rPr lang="en-US" altLang="zh-CN" sz="2000" kern="0" dirty="0">
                <a:solidFill>
                  <a:srgbClr val="005087"/>
                </a:solidFill>
              </a:rPr>
              <a:t>If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failed continuously, change the chapter chair</a:t>
            </a:r>
            <a:endParaRPr lang="en-US" altLang="zh-CN" sz="20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Establish more local chapters, because China is large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Ask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leader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of student section to increase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member</a:t>
            </a:r>
            <a:endParaRPr lang="en-US" altLang="zh-CN" sz="2400" kern="0" dirty="0">
              <a:solidFill>
                <a:srgbClr val="005087"/>
              </a:solidFill>
              <a:cs typeface="ＭＳ Ｐゴシック" pitchFamily="-112" charset="-128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Increase 15 </a:t>
            </a:r>
            <a:r>
              <a:rPr lang="en-US" altLang="zh-CN" sz="2200" kern="0" dirty="0">
                <a:solidFill>
                  <a:srgbClr val="005087"/>
                </a:solidFill>
              </a:rPr>
              <a:t>new members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each section each </a:t>
            </a:r>
            <a:r>
              <a:rPr lang="en-US" altLang="zh-CN" sz="2200" kern="0" dirty="0">
                <a:solidFill>
                  <a:srgbClr val="005087"/>
                </a:solidFill>
              </a:rPr>
              <a:t>year?</a:t>
            </a:r>
          </a:p>
          <a:p>
            <a:pPr lvl="1">
              <a:defRPr/>
            </a:pPr>
            <a:endParaRPr lang="en-US" altLang="zh-CN" sz="2000" kern="0" dirty="0">
              <a:solidFill>
                <a:srgbClr val="005087"/>
              </a:solidFill>
            </a:endParaRPr>
          </a:p>
          <a:p>
            <a:pPr marL="457200" lvl="1" indent="0">
              <a:buNone/>
              <a:defRPr/>
            </a:pP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defRPr/>
            </a:pPr>
            <a:endParaRPr lang="en-US" altLang="zh-CN" sz="20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4692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Membership fee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discount program</a:t>
            </a:r>
            <a:endParaRPr lang="en-US" altLang="zh-CN" sz="24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For the student member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Free for first </a:t>
            </a:r>
            <a:r>
              <a:rPr lang="en-US" altLang="zh-CN" sz="2000" kern="0" dirty="0">
                <a:solidFill>
                  <a:srgbClr val="005087"/>
                </a:solidFill>
              </a:rPr>
              <a:t>year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membership (new member)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Half rate for second year</a:t>
            </a:r>
            <a:r>
              <a:rPr lang="en-US" altLang="zh-CN" sz="2000" kern="0" dirty="0">
                <a:solidFill>
                  <a:srgbClr val="005087"/>
                </a:solidFill>
              </a:rPr>
              <a:t>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membership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Regular rate from the third year </a:t>
            </a:r>
            <a:endParaRPr lang="en-US" altLang="zh-CN" sz="20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For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regular member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600"/>
              </a:spcBef>
              <a:defRPr/>
            </a:pPr>
            <a:r>
              <a:rPr lang="en-US" altLang="zh-CN" sz="2000" kern="0" dirty="0">
                <a:solidFill>
                  <a:srgbClr val="005087"/>
                </a:solidFill>
              </a:rPr>
              <a:t>Half rate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for </a:t>
            </a:r>
            <a:r>
              <a:rPr lang="en-US" altLang="zh-CN" sz="2000" kern="0" dirty="0">
                <a:solidFill>
                  <a:srgbClr val="005087"/>
                </a:solidFill>
              </a:rPr>
              <a:t>first year membership (new member)</a:t>
            </a:r>
          </a:p>
          <a:p>
            <a:pPr lvl="2">
              <a:spcBef>
                <a:spcPts val="6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Regular </a:t>
            </a:r>
            <a:r>
              <a:rPr lang="en-US" altLang="zh-CN" sz="2000" kern="0" dirty="0">
                <a:solidFill>
                  <a:srgbClr val="005087"/>
                </a:solidFill>
              </a:rPr>
              <a:t>rate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from the second </a:t>
            </a:r>
            <a:r>
              <a:rPr lang="en-US" altLang="zh-CN" sz="2000" kern="0" dirty="0">
                <a:solidFill>
                  <a:srgbClr val="005087"/>
                </a:solidFill>
              </a:rPr>
              <a:t>year 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Randomly select 20 student membership fee free each year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marL="914400" lvl="2" indent="0">
              <a:spcBef>
                <a:spcPts val="600"/>
              </a:spcBef>
              <a:buNone/>
              <a:defRPr/>
            </a:pPr>
            <a:endParaRPr lang="en-US" altLang="zh-CN" sz="20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469205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When submit paper to AESS conferences and Journals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Give the AESS member special discount 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Now conference discount for IEEE member, we could set AESS member discount for AESS sponsored conference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Journal paper charge discount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For none of member, set the option to apply for AESS membership in </a:t>
            </a:r>
            <a:r>
              <a:rPr lang="en-US" altLang="zh-CN" sz="2200" kern="0" dirty="0">
                <a:solidFill>
                  <a:srgbClr val="005087"/>
                </a:solidFill>
              </a:rPr>
              <a:t>the submission system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, then give member </a:t>
            </a:r>
            <a:r>
              <a:rPr lang="en-US" altLang="zh-CN" sz="2200" kern="0" dirty="0">
                <a:solidFill>
                  <a:srgbClr val="005087"/>
                </a:solidFill>
              </a:rPr>
              <a:t>special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discount immediately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Increase Chinese Membership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774260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The applicant of IEEE fellow from AESS must be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AESS member</a:t>
            </a:r>
            <a:endParaRPr lang="en-US" altLang="zh-CN" sz="2400" kern="0" dirty="0">
              <a:solidFill>
                <a:srgbClr val="005087"/>
              </a:solidFill>
              <a:cs typeface="ＭＳ Ｐゴシック" pitchFamily="-112" charset="-128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AESS award candidate must be AESS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member</a:t>
            </a:r>
            <a:endParaRPr lang="en-US" altLang="zh-CN" sz="24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AESS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technical awards </a:t>
            </a:r>
            <a:endParaRPr lang="en-US" altLang="zh-CN" sz="2200" kern="0" dirty="0" smtClean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PhD </a:t>
            </a:r>
            <a:r>
              <a:rPr lang="en-US" altLang="zh-CN" sz="2200" kern="0" dirty="0">
                <a:solidFill>
                  <a:srgbClr val="005087"/>
                </a:solidFill>
              </a:rPr>
              <a:t>thesis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award, conference </a:t>
            </a:r>
            <a:r>
              <a:rPr lang="en-US" altLang="zh-CN" sz="2200" kern="0" dirty="0">
                <a:solidFill>
                  <a:srgbClr val="005087"/>
                </a:solidFill>
              </a:rPr>
              <a:t>paper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award, conference </a:t>
            </a:r>
            <a:r>
              <a:rPr lang="en-US" altLang="zh-CN" sz="2200" kern="0" dirty="0">
                <a:solidFill>
                  <a:srgbClr val="005087"/>
                </a:solidFill>
              </a:rPr>
              <a:t>travel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award,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etc.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The </a:t>
            </a:r>
            <a:r>
              <a:rPr lang="en-US" altLang="zh-CN" sz="2200" kern="0" dirty="0">
                <a:solidFill>
                  <a:srgbClr val="005087"/>
                </a:solidFill>
              </a:rPr>
              <a:t>recommendation letter must be from AESS member</a:t>
            </a:r>
            <a:endParaRPr lang="en-US" altLang="zh-CN" sz="2200" kern="0" dirty="0" smtClean="0">
              <a:solidFill>
                <a:srgbClr val="005087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AESS member has the priority for registration of AESS activities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1">
              <a:spcBef>
                <a:spcPts val="1200"/>
              </a:spcBef>
              <a:defRPr/>
            </a:pPr>
            <a:endParaRPr lang="en-US" altLang="zh-CN" sz="22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213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Outline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023938"/>
            <a:ext cx="8386894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 smtClean="0">
                <a:solidFill>
                  <a:srgbClr val="005087"/>
                </a:solidFill>
              </a:rPr>
              <a:t>Current </a:t>
            </a:r>
            <a:r>
              <a:rPr lang="en-US" kern="0" dirty="0">
                <a:solidFill>
                  <a:srgbClr val="005087"/>
                </a:solidFill>
              </a:rPr>
              <a:t>status of 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Improve </a:t>
            </a:r>
            <a:r>
              <a:rPr lang="en-US" kern="0" dirty="0" smtClean="0">
                <a:solidFill>
                  <a:srgbClr val="005087"/>
                </a:solidFill>
              </a:rPr>
              <a:t>Influence </a:t>
            </a:r>
            <a:r>
              <a:rPr lang="en-US" kern="0" dirty="0">
                <a:solidFill>
                  <a:srgbClr val="005087"/>
                </a:solidFill>
              </a:rPr>
              <a:t>of </a:t>
            </a:r>
            <a:r>
              <a:rPr lang="en-US" altLang="zh-CN" kern="0" dirty="0">
                <a:solidFill>
                  <a:srgbClr val="005087"/>
                </a:solidFill>
              </a:rPr>
              <a:t>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Increase Chinese </a:t>
            </a:r>
            <a:r>
              <a:rPr lang="en-US" kern="0" dirty="0" smtClean="0">
                <a:solidFill>
                  <a:srgbClr val="005087"/>
                </a:solidFill>
              </a:rPr>
              <a:t>Membership </a:t>
            </a:r>
            <a:endParaRPr lang="en-US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My </a:t>
            </a:r>
            <a:r>
              <a:rPr lang="en-US" altLang="zh-CN" kern="0" dirty="0">
                <a:solidFill>
                  <a:srgbClr val="005087"/>
                </a:solidFill>
              </a:rPr>
              <a:t>Personal Role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Strategic </a:t>
            </a:r>
            <a:r>
              <a:rPr lang="en-US" altLang="zh-CN" kern="0" dirty="0" smtClean="0">
                <a:solidFill>
                  <a:srgbClr val="005087"/>
                </a:solidFill>
              </a:rPr>
              <a:t>Plan</a:t>
            </a:r>
            <a:endParaRPr lang="en-US" sz="2000" kern="0" dirty="0">
              <a:solidFill>
                <a:srgbClr val="00508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690996" y="3322404"/>
            <a:ext cx="7743039" cy="847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6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Improve connection between AESS and Chinese technical societies or organizations</a:t>
            </a:r>
            <a:endParaRPr lang="en-US" altLang="zh-CN" sz="2400" kern="0" dirty="0">
              <a:solidFill>
                <a:srgbClr val="005087"/>
              </a:solidFill>
              <a:cs typeface="ＭＳ Ｐゴシック" pitchFamily="-112" charset="-128"/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Member </a:t>
            </a:r>
            <a:r>
              <a:rPr lang="en-US" altLang="zh-CN" sz="2200" kern="0" dirty="0">
                <a:solidFill>
                  <a:srgbClr val="005087"/>
                </a:solidFill>
              </a:rPr>
              <a:t>of BOG of China Radar Industry Association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Standing Committee Member of Radar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Deputy General Secretary of Radar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Deputy </a:t>
            </a:r>
            <a:r>
              <a:rPr lang="en-US" altLang="zh-CN" sz="2200" kern="0" dirty="0">
                <a:solidFill>
                  <a:srgbClr val="005087"/>
                </a:solidFill>
              </a:rPr>
              <a:t>Director of Radar Society of BIE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Committee Member of Signal Processing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Committee Member of Young Scientists Club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Chair </a:t>
            </a:r>
            <a:r>
              <a:rPr lang="en-US" altLang="zh-CN" sz="1800" kern="0" dirty="0">
                <a:solidFill>
                  <a:srgbClr val="005087"/>
                </a:solidFill>
              </a:rPr>
              <a:t>of Signal Proc. and Theory Comm. of Radar Society of CIE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1800" kern="0" dirty="0" smtClean="0">
                <a:solidFill>
                  <a:srgbClr val="005087"/>
                </a:solidFill>
              </a:rPr>
              <a:t>Chair of Signal Proc. and System Comm. of Signal Processing Society of CIE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Improve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effect of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AESS based on our organized conference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Start to organize a series international conference on SP</a:t>
            </a:r>
            <a:endParaRPr lang="en-US" altLang="zh-CN" sz="24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b="1" kern="0" dirty="0">
                <a:solidFill>
                  <a:srgbClr val="FF0000"/>
                </a:solidFill>
              </a:rPr>
              <a:t>IET International Conference on Signal, Information and Data Processing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Organized </a:t>
            </a:r>
            <a:r>
              <a:rPr lang="en-US" altLang="zh-CN" sz="2400" kern="0" dirty="0">
                <a:solidFill>
                  <a:srgbClr val="005087"/>
                </a:solidFill>
              </a:rPr>
              <a:t>by IET, BIT and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signal processing </a:t>
            </a:r>
            <a:r>
              <a:rPr lang="en-US" altLang="zh-CN" sz="2400" kern="0" dirty="0">
                <a:solidFill>
                  <a:srgbClr val="005087"/>
                </a:solidFill>
              </a:rPr>
              <a:t>society of CIE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b="1" kern="0" dirty="0" smtClean="0">
                <a:solidFill>
                  <a:srgbClr val="FF0000"/>
                </a:solidFill>
              </a:rPr>
              <a:t>August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14-16, 2019,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Guiyang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,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China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Hold every </a:t>
            </a:r>
            <a:r>
              <a:rPr lang="en-US" altLang="zh-CN" sz="2400" kern="0" dirty="0">
                <a:solidFill>
                  <a:srgbClr val="005087"/>
                </a:solidFill>
              </a:rPr>
              <a:t>two year in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China</a:t>
            </a:r>
            <a:endParaRPr lang="en-US" altLang="zh-CN" sz="2400" kern="0" dirty="0" smtClean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apply for technical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co-</a:t>
            </a:r>
            <a:r>
              <a:rPr lang="en-US" altLang="zh-CN" sz="2400" kern="0" dirty="0" err="1" smtClean="0">
                <a:solidFill>
                  <a:srgbClr val="005087"/>
                </a:solidFill>
              </a:rPr>
              <a:t>sponsore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of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AESS</a:t>
            </a:r>
            <a:endParaRPr lang="en-US" altLang="zh-CN" sz="2000" kern="0" dirty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79226" y="1023938"/>
            <a:ext cx="9980803" cy="37158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Number of Chinese AESS member is </a:t>
            </a:r>
            <a:r>
              <a:rPr lang="en-US" sz="2400" b="1" kern="0" dirty="0" smtClean="0">
                <a:solidFill>
                  <a:srgbClr val="FF0000"/>
                </a:solidFill>
              </a:rPr>
              <a:t>small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b="1" kern="0" dirty="0" smtClean="0">
                <a:solidFill>
                  <a:srgbClr val="FF0000"/>
                </a:solidFill>
              </a:rPr>
              <a:t>130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 Chinese members at July 2018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 b="1" kern="0" dirty="0">
                <a:solidFill>
                  <a:srgbClr val="FF0000"/>
                </a:solidFill>
              </a:rPr>
              <a:t>2.8% </a:t>
            </a:r>
            <a:r>
              <a:rPr lang="en-US" sz="2200" kern="0" dirty="0" smtClean="0">
                <a:solidFill>
                  <a:srgbClr val="005087"/>
                </a:solidFill>
              </a:rPr>
              <a:t>in AESS member (4615 AESS member)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b="1" kern="0" dirty="0">
                <a:solidFill>
                  <a:srgbClr val="FF0000"/>
                </a:solidFill>
              </a:rPr>
              <a:t>0.8% </a:t>
            </a:r>
            <a:r>
              <a:rPr lang="en-US" altLang="zh-CN" sz="2200" kern="0" dirty="0">
                <a:solidFill>
                  <a:srgbClr val="005087"/>
                </a:solidFill>
              </a:rPr>
              <a:t>in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IEEE Chinese member </a:t>
            </a:r>
            <a:r>
              <a:rPr lang="en-US" altLang="zh-CN" sz="2200" kern="0" dirty="0">
                <a:solidFill>
                  <a:srgbClr val="005087"/>
                </a:solidFill>
              </a:rPr>
              <a:t>(over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15,000 </a:t>
            </a:r>
            <a:r>
              <a:rPr lang="en-US" altLang="zh-CN" sz="2200" kern="0" dirty="0">
                <a:solidFill>
                  <a:srgbClr val="005087"/>
                </a:solidFill>
              </a:rPr>
              <a:t>Chinese IEEE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member)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b="1" kern="0" dirty="0" smtClean="0">
                <a:solidFill>
                  <a:srgbClr val="FF0000"/>
                </a:solidFill>
              </a:rPr>
              <a:t>None </a:t>
            </a:r>
            <a:r>
              <a:rPr lang="en-US" altLang="zh-CN" sz="2200" kern="0" dirty="0">
                <a:solidFill>
                  <a:srgbClr val="005087"/>
                </a:solidFill>
              </a:rPr>
              <a:t>of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Chinese AESS fellow (over 140 Chinese IEEE fellow)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b="1" kern="0" dirty="0">
                <a:solidFill>
                  <a:srgbClr val="FF0000"/>
                </a:solidFill>
              </a:rPr>
              <a:t>None </a:t>
            </a:r>
            <a:r>
              <a:rPr lang="en-US" altLang="zh-CN" sz="2200" kern="0" dirty="0">
                <a:solidFill>
                  <a:srgbClr val="005087"/>
                </a:solidFill>
              </a:rPr>
              <a:t>of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Chinese received AESS awards</a:t>
            </a:r>
            <a:endParaRPr lang="en-US" sz="2200" kern="0" dirty="0">
              <a:solidFill>
                <a:srgbClr val="005087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9226" y="5088034"/>
            <a:ext cx="9933922" cy="1064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kern="0" dirty="0" smtClean="0">
                <a:solidFill>
                  <a:srgbClr val="0000CC"/>
                </a:solidFill>
              </a:rPr>
              <a:t>Here, all the figures are only accounted in Mainland China</a:t>
            </a:r>
            <a:endParaRPr lang="en-US" sz="2400" b="1" kern="0" dirty="0">
              <a:solidFill>
                <a:srgbClr val="0000CC"/>
              </a:solidFill>
            </a:endParaRPr>
          </a:p>
          <a:p>
            <a:pPr algn="ctr">
              <a:buFontTx/>
              <a:buNone/>
              <a:defRPr/>
            </a:pPr>
            <a:endParaRPr lang="en-AU" sz="2400" b="1" i="1" dirty="0">
              <a:solidFill>
                <a:schemeClr val="accent6"/>
              </a:solidFill>
            </a:endParaRPr>
          </a:p>
          <a:p>
            <a:pPr marL="400050" lvl="2" indent="0">
              <a:buClr>
                <a:schemeClr val="bg2"/>
              </a:buClr>
              <a:buSzPct val="80000"/>
              <a:buNone/>
              <a:defRPr/>
            </a:pPr>
            <a:r>
              <a:rPr lang="en-US" sz="2400" kern="0" dirty="0">
                <a:solidFill>
                  <a:srgbClr val="005087"/>
                </a:solidFill>
                <a:cs typeface="ＭＳ Ｐゴシック" pitchFamily="-112" charset="-128"/>
              </a:rPr>
              <a:t> </a:t>
            </a:r>
          </a:p>
          <a:p>
            <a:pPr marL="457200" lvl="1" indent="0">
              <a:buNone/>
              <a:defRPr/>
            </a:pPr>
            <a:endParaRPr lang="en-US" sz="2400" kern="0" dirty="0">
              <a:solidFill>
                <a:srgbClr val="005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Guiyang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" y="1153308"/>
            <a:ext cx="5955947" cy="512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联系 8"/>
          <p:cNvSpPr>
            <a:spLocks noChangeAspect="1"/>
          </p:cNvSpPr>
          <p:nvPr/>
        </p:nvSpPr>
        <p:spPr>
          <a:xfrm>
            <a:off x="3920939" y="5014111"/>
            <a:ext cx="92171" cy="9217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62" y="135233"/>
            <a:ext cx="4956362" cy="33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56" y="3633024"/>
            <a:ext cx="4660527" cy="31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562" y="2125196"/>
            <a:ext cx="4773706" cy="346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Improve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effect of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AESS based on our organized conference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400" kern="0" dirty="0">
                <a:solidFill>
                  <a:srgbClr val="005087"/>
                </a:solidFill>
              </a:rPr>
              <a:t> 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IET International Radar Conference</a:t>
            </a:r>
          </a:p>
          <a:p>
            <a:pPr lvl="2">
              <a:spcBef>
                <a:spcPts val="8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Technical co sponsored by AESS</a:t>
            </a:r>
          </a:p>
          <a:p>
            <a:pPr lvl="2">
              <a:spcBef>
                <a:spcPts val="8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Next will be hold in </a:t>
            </a:r>
            <a:r>
              <a:rPr lang="en-US" altLang="zh-CN" sz="2400" b="1" kern="0" dirty="0" smtClean="0">
                <a:solidFill>
                  <a:srgbClr val="FF0000"/>
                </a:solidFill>
              </a:rPr>
              <a:t>Xiamen</a:t>
            </a:r>
            <a:r>
              <a:rPr lang="en-US" altLang="zh-CN" sz="2400" kern="0" dirty="0">
                <a:solidFill>
                  <a:srgbClr val="005087"/>
                </a:solidFill>
              </a:rPr>
              <a:t>, China</a:t>
            </a:r>
          </a:p>
          <a:p>
            <a:pPr lvl="2">
              <a:spcBef>
                <a:spcPts val="800"/>
              </a:spcBef>
              <a:buSzPct val="80000"/>
              <a:defRPr/>
            </a:pPr>
            <a:r>
              <a:rPr lang="en-US" altLang="zh-CN" sz="2400" b="1" kern="0" dirty="0" smtClean="0">
                <a:solidFill>
                  <a:srgbClr val="FF0000"/>
                </a:solidFill>
              </a:rPr>
              <a:t>November 4-6, 2020 </a:t>
            </a:r>
            <a:r>
              <a:rPr lang="en-US" altLang="zh-CN" sz="2400" kern="0" dirty="0">
                <a:solidFill>
                  <a:srgbClr val="005087"/>
                </a:solidFill>
              </a:rPr>
              <a:t>(every two year in China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) </a:t>
            </a:r>
            <a:endParaRPr lang="en-US" altLang="zh-CN" sz="2400" kern="0" dirty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87567" y="381623"/>
            <a:ext cx="2243510" cy="77168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MS PGothic" charset="-128"/>
                <a:cs typeface="ＭＳ Ｐゴシック" charset="-128"/>
              </a:rPr>
              <a:t>Xiamen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8" y="1153308"/>
            <a:ext cx="5955947" cy="512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流程图: 联系 7"/>
          <p:cNvSpPr>
            <a:spLocks noChangeAspect="1"/>
          </p:cNvSpPr>
          <p:nvPr/>
        </p:nvSpPr>
        <p:spPr>
          <a:xfrm>
            <a:off x="5047986" y="5133244"/>
            <a:ext cx="92171" cy="9217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96" y="3434393"/>
            <a:ext cx="4634004" cy="302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49" y="189319"/>
            <a:ext cx="4620151" cy="309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96" y="1642912"/>
            <a:ext cx="6449539" cy="410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0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Improve </a:t>
            </a:r>
            <a:r>
              <a:rPr lang="en-US" altLang="zh-CN" sz="2400" kern="0" dirty="0">
                <a:solidFill>
                  <a:srgbClr val="005087"/>
                </a:solidFill>
                <a:cs typeface="ＭＳ Ｐゴシック" pitchFamily="-112" charset="-128"/>
              </a:rPr>
              <a:t>effect of </a:t>
            </a: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AESS based on our organized conference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National Radar conference of China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Every </a:t>
            </a:r>
            <a:r>
              <a:rPr lang="en-US" altLang="zh-CN" sz="2000" kern="0" dirty="0">
                <a:solidFill>
                  <a:srgbClr val="005087"/>
                </a:solidFill>
              </a:rPr>
              <a:t>two year in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China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Over 680 </a:t>
            </a:r>
            <a:r>
              <a:rPr lang="en-US" altLang="zh-CN" sz="2000" kern="0" dirty="0">
                <a:solidFill>
                  <a:srgbClr val="005087"/>
                </a:solidFill>
              </a:rPr>
              <a:t>submissions and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540 </a:t>
            </a:r>
            <a:r>
              <a:rPr lang="en-US" altLang="zh-CN" sz="2000" kern="0" dirty="0">
                <a:solidFill>
                  <a:srgbClr val="005087"/>
                </a:solidFill>
              </a:rPr>
              <a:t>accepted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paper and more than 700 attendees in 2017</a:t>
            </a:r>
            <a:endParaRPr lang="en-US" altLang="zh-CN" sz="1600" kern="0" dirty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00CC"/>
                </a:solidFill>
                <a:cs typeface="ＭＳ Ｐゴシック" pitchFamily="-112" charset="-128"/>
              </a:rPr>
              <a:t>Give AESS </a:t>
            </a:r>
            <a:r>
              <a:rPr lang="en-US" altLang="zh-CN" sz="2400" kern="0" dirty="0">
                <a:solidFill>
                  <a:srgbClr val="0000CC"/>
                </a:solidFill>
                <a:cs typeface="ＭＳ Ｐゴシック" pitchFamily="-112" charset="-128"/>
              </a:rPr>
              <a:t>a exhibition </a:t>
            </a:r>
            <a:r>
              <a:rPr lang="en-US" altLang="zh-CN" sz="2400" kern="0" dirty="0" smtClean="0">
                <a:solidFill>
                  <a:srgbClr val="0000CC"/>
                </a:solidFill>
                <a:cs typeface="ＭＳ Ｐゴシック" pitchFamily="-112" charset="-128"/>
              </a:rPr>
              <a:t>booth in these conferences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>
                <a:solidFill>
                  <a:srgbClr val="0000CC"/>
                </a:solidFill>
              </a:rPr>
              <a:t>Set a special registration discount for AESS membership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00CC"/>
                </a:solidFill>
              </a:rPr>
              <a:t>Distribute AESS material to the attendees</a:t>
            </a: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00CC"/>
                </a:solidFill>
              </a:rPr>
              <a:t>Introduce AESS in a suitable way, especially how to apply for the AESS membership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3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54585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My research group can give some contribution to AESS 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Radar Research Laboratory</a:t>
            </a:r>
            <a:endParaRPr lang="en-US" altLang="zh-CN" sz="24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35 faculty, 5 post Doc, 60 PhD and 150 Master students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The largest radar research group in Chinese University level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400" kern="0" dirty="0">
                <a:solidFill>
                  <a:srgbClr val="005087"/>
                </a:solidFill>
              </a:rPr>
              <a:t>We have some projects to support international collaborations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>
                <a:solidFill>
                  <a:srgbClr val="005087"/>
                </a:solidFill>
              </a:rPr>
              <a:t>The Program of Introducing Talents to Universities (111 Project</a:t>
            </a:r>
            <a:r>
              <a:rPr lang="en-US" altLang="zh-CN" sz="2400" kern="0" dirty="0" smtClean="0">
                <a:solidFill>
                  <a:srgbClr val="005087"/>
                </a:solidFill>
              </a:rPr>
              <a:t>)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400" kern="0" dirty="0" smtClean="0">
                <a:solidFill>
                  <a:srgbClr val="005087"/>
                </a:solidFill>
              </a:rPr>
              <a:t>National key project of NSFC for international collaborations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810B5-08DF-4436-BF7C-C2F24974924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3340" y="44624"/>
            <a:ext cx="1046516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International 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Programs</a:t>
            </a: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State 111 Project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8675" y="1000935"/>
            <a:ext cx="1051629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kumimoji="1" lang="en-US" altLang="zh-CN" sz="2800" b="1" dirty="0">
                <a:solidFill>
                  <a:srgbClr val="FF0000"/>
                </a:solidFill>
              </a:rPr>
              <a:t>The Program of Introducing Talents to Universities (111 </a:t>
            </a:r>
            <a:r>
              <a:rPr kumimoji="1" lang="en-US" altLang="zh-CN" sz="2800" b="1" dirty="0" smtClean="0">
                <a:solidFill>
                  <a:srgbClr val="FF0000"/>
                </a:solidFill>
              </a:rPr>
              <a:t>Project)</a:t>
            </a:r>
            <a:r>
              <a:rPr kumimoji="1" lang="zh-CN" altLang="en-US" sz="2800" b="1" dirty="0" smtClean="0">
                <a:solidFill>
                  <a:srgbClr val="FF0000"/>
                </a:solidFill>
              </a:rPr>
              <a:t>：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0260" y="1729318"/>
            <a:ext cx="10657184" cy="135421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 anchor="ctr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Approved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The Ministry of Education and The Foreign Expert Bureau of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endParaRPr lang="en-US" altLang="zh-C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our teachers and foreign experts for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international communications</a:t>
            </a:r>
          </a:p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Funding: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Million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USD </a:t>
            </a:r>
            <a:r>
              <a:rPr lang="zh-CN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years</a:t>
            </a:r>
            <a:r>
              <a:rPr lang="zh-CN" alt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72335" y="3584755"/>
            <a:ext cx="998510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Introducing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more than 1000 top world-class scholars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top 100 world’s universities or research institutes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Establish </a:t>
            </a: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world-class intelligence bases in 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endParaRPr lang="en-US" altLang="zh-C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810B5-08DF-4436-BF7C-C2F24974924F}" type="slidenum">
              <a:rPr lang="en-US" altLang="zh-CN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3340" y="44624"/>
            <a:ext cx="10465163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International </a:t>
            </a:r>
            <a:r>
              <a:rPr lang="en-US" altLang="zh-C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Programs</a:t>
            </a:r>
            <a:r>
              <a:rPr lang="zh-CN" alt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：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State 111 Project</a:t>
            </a:r>
            <a:endParaRPr lang="en-US" altLang="zh-C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7383" y="850998"/>
            <a:ext cx="10001249" cy="230832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Research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308" lvl="1" indent="-4572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Radar System </a:t>
            </a:r>
          </a:p>
          <a:p>
            <a:pPr marL="914308" lvl="1" indent="-4572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Signal and Information Processing</a:t>
            </a:r>
          </a:p>
          <a:p>
            <a:pPr marL="914308" lvl="1" indent="-4572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Microwave and Microelectronics</a:t>
            </a:r>
          </a:p>
          <a:p>
            <a:pPr marL="914308" lvl="1" indent="-45720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Communication in Netted Radar System</a:t>
            </a:r>
          </a:p>
        </p:txBody>
      </p:sp>
      <p:pic>
        <p:nvPicPr>
          <p:cNvPr id="9" name="il_fi" descr="http://www.peteryu.ca/_media/artwork/radarsatel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2" y="3364388"/>
            <a:ext cx="2688299" cy="14723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l_fi" descr="http://www.dutchspace.nl/uploadedImages/Business_Fields/Defense/SOSTAR/SOSTAR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703" y="3364307"/>
            <a:ext cx="2514452" cy="14726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8" descr="D:\创新引智计划\ZK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32" y="3366970"/>
            <a:ext cx="2591229" cy="14985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Picture 8" descr="H:\探地雷达\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4352" y="3364307"/>
            <a:ext cx="2591229" cy="14726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44" descr="G:\改图\New Bitmap Image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3" y="4888244"/>
            <a:ext cx="11186847" cy="16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7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My Personal Role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31859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We have good connection with overseas Universities 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 spent 5.5 years in Japan and 2 years in Syracuse, USA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We have international students from Asian, Europe and Africa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We invite more than 40 international experts and professors to give lectures or talks in BIT every year</a:t>
            </a:r>
            <a:endParaRPr lang="en-US" altLang="zh-CN" sz="2200" kern="0" dirty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39830" y="4624051"/>
            <a:ext cx="10238087" cy="8295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bg2"/>
              </a:buClr>
              <a:buSzPct val="80000"/>
              <a:buNone/>
              <a:defRPr/>
            </a:pPr>
            <a:r>
              <a:rPr lang="en-US" sz="2400" kern="0" dirty="0" smtClean="0">
                <a:solidFill>
                  <a:srgbClr val="0000CC"/>
                </a:solidFill>
              </a:rPr>
              <a:t>These will be helpful to improve the influence of AESS and increase membership</a:t>
            </a:r>
            <a:endParaRPr lang="en-US" sz="2400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213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Outline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57400" y="1023938"/>
            <a:ext cx="8386894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 smtClean="0">
                <a:solidFill>
                  <a:srgbClr val="005087"/>
                </a:solidFill>
              </a:rPr>
              <a:t>Current </a:t>
            </a:r>
            <a:r>
              <a:rPr lang="en-US" kern="0" dirty="0">
                <a:solidFill>
                  <a:srgbClr val="005087"/>
                </a:solidFill>
              </a:rPr>
              <a:t>status of 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Improve </a:t>
            </a:r>
            <a:r>
              <a:rPr lang="en-US" kern="0" dirty="0" smtClean="0">
                <a:solidFill>
                  <a:srgbClr val="005087"/>
                </a:solidFill>
              </a:rPr>
              <a:t>Influence </a:t>
            </a:r>
            <a:r>
              <a:rPr lang="en-US" kern="0" dirty="0">
                <a:solidFill>
                  <a:srgbClr val="005087"/>
                </a:solidFill>
              </a:rPr>
              <a:t>of </a:t>
            </a:r>
            <a:r>
              <a:rPr lang="en-US" altLang="zh-CN" kern="0" dirty="0">
                <a:solidFill>
                  <a:srgbClr val="005087"/>
                </a:solidFill>
              </a:rPr>
              <a:t>AESS in China</a:t>
            </a: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Increase Chinese </a:t>
            </a:r>
            <a:r>
              <a:rPr lang="en-US" kern="0" dirty="0" smtClean="0">
                <a:solidFill>
                  <a:srgbClr val="005087"/>
                </a:solidFill>
              </a:rPr>
              <a:t>Membership </a:t>
            </a:r>
            <a:endParaRPr lang="en-US" kern="0" dirty="0">
              <a:solidFill>
                <a:srgbClr val="005087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en-US" kern="0" dirty="0">
                <a:solidFill>
                  <a:srgbClr val="005087"/>
                </a:solidFill>
              </a:rPr>
              <a:t>My </a:t>
            </a:r>
            <a:r>
              <a:rPr lang="en-US" altLang="zh-CN" kern="0" dirty="0">
                <a:solidFill>
                  <a:srgbClr val="005087"/>
                </a:solidFill>
              </a:rPr>
              <a:t>Personal Role </a:t>
            </a:r>
          </a:p>
          <a:p>
            <a:pPr>
              <a:spcBef>
                <a:spcPts val="18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Strategic </a:t>
            </a:r>
            <a:r>
              <a:rPr lang="en-US" altLang="zh-CN" kern="0" dirty="0" smtClean="0">
                <a:solidFill>
                  <a:srgbClr val="005087"/>
                </a:solidFill>
              </a:rPr>
              <a:t>Plan</a:t>
            </a:r>
            <a:endParaRPr lang="en-US" sz="2000" kern="0" dirty="0">
              <a:solidFill>
                <a:srgbClr val="005087"/>
              </a:solidFill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69972" y="4008204"/>
            <a:ext cx="7743039" cy="8472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63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Strategic Plan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25674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Short term (2018)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Introduce about 30 new Chinese members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Encourage faculty and students from our group</a:t>
            </a: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000" kern="0" dirty="0">
                <a:solidFill>
                  <a:srgbClr val="005087"/>
                </a:solidFill>
              </a:rPr>
              <a:t>Encourage faculty and students from </a:t>
            </a:r>
            <a:r>
              <a:rPr lang="en-US" altLang="zh-CN" sz="2000" kern="0" dirty="0" smtClean="0">
                <a:solidFill>
                  <a:srgbClr val="005087"/>
                </a:solidFill>
              </a:rPr>
              <a:t>other Chinese Universities</a:t>
            </a:r>
            <a:endParaRPr lang="en-US" altLang="zh-CN" sz="2000" kern="0" dirty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8744" y="3165513"/>
            <a:ext cx="10840880" cy="32352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Middle term (2019-2021)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Establish new local chapter and student section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r>
              <a:rPr lang="en-US" altLang="zh-CN" sz="2000" kern="0" dirty="0" smtClean="0">
                <a:solidFill>
                  <a:srgbClr val="005087"/>
                </a:solidFill>
              </a:rPr>
              <a:t>Ask local chapter and student section to introduce new member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Using our international conferences to improve the influence of AESS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>
                <a:solidFill>
                  <a:srgbClr val="005087"/>
                </a:solidFill>
              </a:rPr>
              <a:t>Using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my position in Chinese technical societies to </a:t>
            </a:r>
            <a:r>
              <a:rPr lang="en-US" altLang="zh-CN" sz="2200" kern="0" dirty="0">
                <a:solidFill>
                  <a:srgbClr val="005087"/>
                </a:solidFill>
              </a:rPr>
              <a:t>improve the influence of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AESS</a:t>
            </a:r>
            <a:endParaRPr lang="en-US" altLang="zh-CN" sz="2200" kern="0" dirty="0">
              <a:solidFill>
                <a:srgbClr val="005087"/>
              </a:solidFill>
            </a:endParaRPr>
          </a:p>
          <a:p>
            <a:pPr lvl="2">
              <a:spcBef>
                <a:spcPts val="1200"/>
              </a:spcBef>
              <a:buSzPct val="80000"/>
              <a:defRPr/>
            </a:pPr>
            <a:endParaRPr lang="en-US" altLang="zh-CN" sz="2000" kern="0" dirty="0" smtClean="0">
              <a:solidFill>
                <a:srgbClr val="005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08406" y="1064279"/>
            <a:ext cx="10825005" cy="23400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Number of local AESS chapter or section is </a:t>
            </a:r>
            <a:r>
              <a:rPr lang="en-US" sz="2400" b="1" kern="0" dirty="0" smtClean="0">
                <a:solidFill>
                  <a:srgbClr val="FF0000"/>
                </a:solidFill>
              </a:rPr>
              <a:t>small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b="1" kern="0" dirty="0" smtClean="0">
                <a:solidFill>
                  <a:srgbClr val="FF0000"/>
                </a:solidFill>
              </a:rPr>
              <a:t>Only one chapter </a:t>
            </a:r>
            <a:r>
              <a:rPr lang="en-US" altLang="zh-CN" sz="2200" kern="0" dirty="0">
                <a:solidFill>
                  <a:srgbClr val="005087"/>
                </a:solidFill>
              </a:rPr>
              <a:t>in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whole China </a:t>
            </a:r>
            <a:r>
              <a:rPr lang="en-US" altLang="zh-CN" sz="2200" kern="0" dirty="0">
                <a:solidFill>
                  <a:srgbClr val="005087"/>
                </a:solidFill>
              </a:rPr>
              <a:t>(AESS Beijing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chapter</a:t>
            </a:r>
            <a:r>
              <a:rPr lang="en-US" altLang="zh-CN" sz="2200" kern="0" dirty="0">
                <a:solidFill>
                  <a:srgbClr val="005087"/>
                </a:solidFill>
              </a:rPr>
              <a:t>)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No activity organized by Beijing chapter (At least I don’t know)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2200" b="1" kern="0" dirty="0" smtClean="0">
                <a:solidFill>
                  <a:srgbClr val="FF0000"/>
                </a:solidFill>
              </a:rPr>
              <a:t>None </a:t>
            </a:r>
            <a:r>
              <a:rPr lang="en-US" sz="2200" kern="0" dirty="0">
                <a:solidFill>
                  <a:srgbClr val="005087"/>
                </a:solidFill>
              </a:rPr>
              <a:t>of student </a:t>
            </a:r>
            <a:r>
              <a:rPr lang="en-US" sz="2200" kern="0" dirty="0" smtClean="0">
                <a:solidFill>
                  <a:srgbClr val="005087"/>
                </a:solidFill>
              </a:rPr>
              <a:t>sections</a:t>
            </a:r>
            <a:endParaRPr lang="en-US" sz="2200" kern="0" dirty="0">
              <a:solidFill>
                <a:srgbClr val="005087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8406" y="4809882"/>
            <a:ext cx="10825006" cy="92091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lnSpc>
                <a:spcPct val="120000"/>
              </a:lnSpc>
              <a:buClr>
                <a:schemeClr val="bg2"/>
              </a:buClr>
              <a:buSzPct val="80000"/>
              <a:buNone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But </a:t>
            </a:r>
            <a:r>
              <a:rPr lang="en-US" sz="2400" kern="0" dirty="0" smtClean="0">
                <a:solidFill>
                  <a:srgbClr val="0000CC"/>
                </a:solidFill>
              </a:rPr>
              <a:t>IEEE </a:t>
            </a:r>
            <a:r>
              <a:rPr lang="en-US" sz="2400" kern="0" dirty="0">
                <a:solidFill>
                  <a:srgbClr val="0000CC"/>
                </a:solidFill>
              </a:rPr>
              <a:t>China council has 8 local branches and over 40 </a:t>
            </a:r>
            <a:r>
              <a:rPr lang="en-US" altLang="zh-CN" sz="2400" kern="0" dirty="0">
                <a:solidFill>
                  <a:srgbClr val="0000CC"/>
                </a:solidFill>
              </a:rPr>
              <a:t>student </a:t>
            </a:r>
            <a:r>
              <a:rPr lang="en-US" altLang="zh-CN" sz="2400" kern="0" dirty="0" smtClean="0">
                <a:solidFill>
                  <a:srgbClr val="0000CC"/>
                </a:solidFill>
              </a:rPr>
              <a:t>sections, and </a:t>
            </a:r>
            <a:r>
              <a:rPr lang="en-US" altLang="zh-CN" sz="2400" kern="0" dirty="0" smtClean="0">
                <a:solidFill>
                  <a:srgbClr val="0000CC"/>
                </a:solidFill>
              </a:rPr>
              <a:t>over 67 </a:t>
            </a:r>
            <a:r>
              <a:rPr lang="en-US" altLang="zh-CN" sz="2400" kern="0" dirty="0" smtClean="0">
                <a:solidFill>
                  <a:srgbClr val="0000CC"/>
                </a:solidFill>
              </a:rPr>
              <a:t>technical society chapters</a:t>
            </a:r>
            <a:endParaRPr lang="en-US" sz="2400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728615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Strategic Plan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82180" y="1022948"/>
            <a:ext cx="10697444" cy="25674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342900" lvl="1" indent="-342900">
              <a:spcBef>
                <a:spcPts val="1200"/>
              </a:spcBef>
              <a:buClr>
                <a:schemeClr val="bg2"/>
              </a:buClr>
              <a:buSzPct val="80000"/>
              <a:buBlip>
                <a:blip r:embed="rId2"/>
              </a:buBlip>
              <a:defRPr/>
            </a:pPr>
            <a:r>
              <a:rPr lang="en-US" altLang="zh-CN" sz="2400" kern="0" dirty="0" smtClean="0">
                <a:solidFill>
                  <a:srgbClr val="005087"/>
                </a:solidFill>
                <a:cs typeface="ＭＳ Ｐゴシック" pitchFamily="-112" charset="-128"/>
              </a:rPr>
              <a:t>Long term (beyond 2022)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Improve the effect of AESS in China based on the mentioned method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Make AESS very known in China</a:t>
            </a:r>
          </a:p>
          <a:p>
            <a:pPr lvl="1">
              <a:spcBef>
                <a:spcPts val="1200"/>
              </a:spcBef>
              <a:buSzPct val="80000"/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Make AESS member to increase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self-motivated or applied by themselves</a:t>
            </a:r>
            <a:endParaRPr lang="en-US" altLang="zh-CN" sz="2200" kern="0" dirty="0" smtClean="0">
              <a:solidFill>
                <a:srgbClr val="00508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18033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1625600" y="6172201"/>
            <a:ext cx="416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67027" y="2487707"/>
            <a:ext cx="10697444" cy="14647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buNone/>
              <a:defRPr/>
            </a:pPr>
            <a:r>
              <a:rPr lang="en-US" altLang="zh-CN" sz="5400" kern="0" dirty="0" smtClean="0">
                <a:solidFill>
                  <a:srgbClr val="005087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580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54059" y="1023937"/>
            <a:ext cx="10302381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Number of conferences sponsored by AESS is </a:t>
            </a:r>
            <a:r>
              <a:rPr lang="en-US" sz="2400" b="1" kern="0" dirty="0" smtClean="0">
                <a:solidFill>
                  <a:srgbClr val="FF0000"/>
                </a:solidFill>
              </a:rPr>
              <a:t>small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Technical co-sponsor to IET </a:t>
            </a:r>
            <a:r>
              <a:rPr lang="en-US" altLang="zh-CN" sz="2200" kern="0" dirty="0">
                <a:solidFill>
                  <a:srgbClr val="005087"/>
                </a:solidFill>
              </a:rPr>
              <a:t>International Radar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Conference </a:t>
            </a:r>
            <a:r>
              <a:rPr lang="en-US" altLang="zh-CN" sz="2200" kern="0" dirty="0">
                <a:solidFill>
                  <a:srgbClr val="005087"/>
                </a:solidFill>
              </a:rPr>
              <a:t>2018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October 16-19, Nanjing, China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Organized by IET, BIT, Radar society of CIE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Hold every two years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Sponsor </a:t>
            </a:r>
            <a:r>
              <a:rPr lang="en-US" altLang="zh-CN" sz="2200" kern="0" dirty="0">
                <a:solidFill>
                  <a:srgbClr val="005087"/>
                </a:solidFill>
              </a:rPr>
              <a:t>to </a:t>
            </a:r>
            <a:r>
              <a:rPr lang="en-US" altLang="zh-CN" sz="2200" kern="0" dirty="0" smtClean="0">
                <a:solidFill>
                  <a:srgbClr val="005087"/>
                </a:solidFill>
              </a:rPr>
              <a:t>International Conference on Radar of 5 nation circle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Hold every </a:t>
            </a:r>
            <a:r>
              <a:rPr lang="en-US" altLang="zh-CN" kern="0" dirty="0" smtClean="0">
                <a:solidFill>
                  <a:srgbClr val="005087"/>
                </a:solidFill>
              </a:rPr>
              <a:t>five years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b="1" kern="0" dirty="0" smtClean="0">
                <a:solidFill>
                  <a:srgbClr val="FF0000"/>
                </a:solidFill>
              </a:rPr>
              <a:t>Fewer attendees from overseas, more less from USA</a:t>
            </a: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6011" y="5383561"/>
            <a:ext cx="9999553" cy="82957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Clr>
                <a:schemeClr val="bg2"/>
              </a:buClr>
              <a:buSzPct val="80000"/>
              <a:buNone/>
              <a:defRPr/>
            </a:pPr>
            <a:r>
              <a:rPr lang="en-US" sz="2400" b="1" kern="0" dirty="0" smtClean="0">
                <a:solidFill>
                  <a:srgbClr val="FF0000"/>
                </a:solidFill>
              </a:rPr>
              <a:t>But </a:t>
            </a:r>
            <a:r>
              <a:rPr lang="en-US" sz="2400" kern="0" dirty="0" smtClean="0">
                <a:solidFill>
                  <a:srgbClr val="0000CC"/>
                </a:solidFill>
              </a:rPr>
              <a:t>IEEE sponsors over 100 </a:t>
            </a:r>
            <a:r>
              <a:rPr lang="en-US" altLang="zh-CN" sz="2400" kern="0" dirty="0" smtClean="0">
                <a:solidFill>
                  <a:srgbClr val="0000CC"/>
                </a:solidFill>
              </a:rPr>
              <a:t>international conferences per year in China</a:t>
            </a:r>
            <a:endParaRPr lang="en-US" sz="2400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657184" cy="6417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effectLst/>
              </a:rPr>
              <a:t>IET International Radar Conference 2018</a:t>
            </a:r>
            <a:endParaRPr lang="zh-CN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339" y="81754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altLang="zh-CN" sz="28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Conference city: Nanjing, </a:t>
            </a:r>
            <a:r>
              <a:rPr lang="en-US" altLang="zh-CN" sz="28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China</a:t>
            </a:r>
          </a:p>
        </p:txBody>
      </p:sp>
      <p:pic>
        <p:nvPicPr>
          <p:cNvPr id="1026" name="Picture 2" descr="map-of-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" y="1628800"/>
            <a:ext cx="69881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流程图: 联系 2"/>
          <p:cNvSpPr>
            <a:spLocks noChangeAspect="1"/>
          </p:cNvSpPr>
          <p:nvPr/>
        </p:nvSpPr>
        <p:spPr>
          <a:xfrm>
            <a:off x="5711958" y="4285096"/>
            <a:ext cx="230428" cy="172821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五角星 3"/>
          <p:cNvSpPr>
            <a:spLocks noChangeAspect="1"/>
          </p:cNvSpPr>
          <p:nvPr/>
        </p:nvSpPr>
        <p:spPr>
          <a:xfrm>
            <a:off x="5999991" y="4247450"/>
            <a:ext cx="230425" cy="2016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五角星 10"/>
          <p:cNvSpPr>
            <a:spLocks noChangeAspect="1"/>
          </p:cNvSpPr>
          <p:nvPr/>
        </p:nvSpPr>
        <p:spPr>
          <a:xfrm>
            <a:off x="5135896" y="5445224"/>
            <a:ext cx="230425" cy="2016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五角星 12"/>
          <p:cNvSpPr>
            <a:spLocks noChangeAspect="1"/>
          </p:cNvSpPr>
          <p:nvPr/>
        </p:nvSpPr>
        <p:spPr>
          <a:xfrm>
            <a:off x="5135894" y="3284984"/>
            <a:ext cx="230425" cy="20162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97733" y="2862575"/>
            <a:ext cx="3286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Distance to Nanjing</a:t>
            </a:r>
            <a:endParaRPr lang="en-US" altLang="zh-CN" sz="2800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97733" y="3818130"/>
            <a:ext cx="374988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prstClr val="black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1000 km from </a:t>
            </a:r>
            <a:r>
              <a:rPr lang="en-US" altLang="zh-CN" sz="2200" dirty="0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Beijing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prstClr val="black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300 km from </a:t>
            </a:r>
            <a:r>
              <a:rPr lang="en-US" altLang="zh-CN" sz="2200" dirty="0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Shanghai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200" dirty="0" smtClean="0">
                <a:solidFill>
                  <a:prstClr val="black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1400 km form </a:t>
            </a:r>
            <a:r>
              <a:rPr lang="en-US" altLang="zh-CN" sz="2200" dirty="0" smtClean="0">
                <a:solidFill>
                  <a:srgbClr val="FF0000"/>
                </a:solidFill>
                <a:latin typeface="Tahoma" pitchFamily="34" charset="0"/>
                <a:ea typeface="黑体" pitchFamily="49" charset="-122"/>
                <a:cs typeface="Tahoma" pitchFamily="34" charset="0"/>
              </a:rPr>
              <a:t>Hong Kong</a:t>
            </a:r>
            <a:endParaRPr lang="en-US" altLang="zh-CN" sz="2200" dirty="0">
              <a:solidFill>
                <a:srgbClr val="FF0000"/>
              </a:solidFill>
              <a:latin typeface="Tahoma" pitchFamily="34" charset="0"/>
              <a:ea typeface="黑体" pitchFamily="49" charset="-122"/>
              <a:cs typeface="Tahoma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43945" y="1686181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October 16-19</a:t>
            </a:r>
            <a:r>
              <a:rPr lang="en-US" altLang="zh-CN" sz="280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2018 </a:t>
            </a:r>
            <a:endParaRPr lang="zh-CN" altLang="en-US" sz="2800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8"/>
    </mc:Choice>
    <mc:Fallback xmlns="">
      <p:transition spd="slow" advTm="236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657184" cy="6417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effectLst/>
              </a:rPr>
              <a:t>IET International Radar Conference 2018</a:t>
            </a:r>
            <a:endParaRPr lang="zh-CN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339" y="81754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altLang="zh-CN" sz="28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Conference city: Nanjing, </a:t>
            </a:r>
            <a:r>
              <a:rPr lang="en-US" altLang="zh-CN" sz="28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China</a:t>
            </a:r>
          </a:p>
        </p:txBody>
      </p:sp>
      <p:sp>
        <p:nvSpPr>
          <p:cNvPr id="12" name="矩形 11"/>
          <p:cNvSpPr/>
          <p:nvPr/>
        </p:nvSpPr>
        <p:spPr>
          <a:xfrm>
            <a:off x="911424" y="5157192"/>
            <a:ext cx="66247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7000 years history of civilization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 2500 years city history 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Ancient capital of six Dynasties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beautiful city</a:t>
            </a:r>
          </a:p>
        </p:txBody>
      </p:sp>
      <p:pic>
        <p:nvPicPr>
          <p:cNvPr id="26" name="图片 25" descr="e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56" y="2075440"/>
            <a:ext cx="6648472" cy="293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527383" y="1455170"/>
            <a:ext cx="739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Birthplace of radar research in China</a:t>
            </a:r>
          </a:p>
        </p:txBody>
      </p:sp>
      <p:sp>
        <p:nvSpPr>
          <p:cNvPr id="32" name="AutoShape 2" descr="image6"/>
          <p:cNvSpPr>
            <a:spLocks noChangeArrowheads="1"/>
          </p:cNvSpPr>
          <p:nvPr/>
        </p:nvSpPr>
        <p:spPr bwMode="auto">
          <a:xfrm>
            <a:off x="8688288" y="3212976"/>
            <a:ext cx="3398400" cy="1713600"/>
          </a:xfrm>
          <a:prstGeom prst="parallelogram">
            <a:avLst>
              <a:gd name="adj" fmla="val 25006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AutoShape 3" descr="image5"/>
          <p:cNvSpPr>
            <a:spLocks noChangeArrowheads="1"/>
          </p:cNvSpPr>
          <p:nvPr/>
        </p:nvSpPr>
        <p:spPr bwMode="auto">
          <a:xfrm>
            <a:off x="8644053" y="5013176"/>
            <a:ext cx="3398400" cy="1713600"/>
          </a:xfrm>
          <a:prstGeom prst="parallelogram">
            <a:avLst>
              <a:gd name="adj" fmla="val 2498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AutoShape 4" descr="image4"/>
          <p:cNvSpPr>
            <a:spLocks noChangeArrowheads="1"/>
          </p:cNvSpPr>
          <p:nvPr/>
        </p:nvSpPr>
        <p:spPr bwMode="auto">
          <a:xfrm>
            <a:off x="8784299" y="1371656"/>
            <a:ext cx="3398400" cy="1713600"/>
          </a:xfrm>
          <a:prstGeom prst="parallelogram">
            <a:avLst>
              <a:gd name="adj" fmla="val 25026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8"/>
    </mc:Choice>
    <mc:Fallback xmlns="">
      <p:transition spd="slow" advTm="2362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657184" cy="6417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  <a:effectLst/>
              </a:rPr>
              <a:t>IET International Radar Conference 2018</a:t>
            </a:r>
            <a:endParaRPr lang="zh-CN" alt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339" y="81754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altLang="zh-CN" sz="28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Conference venue</a:t>
            </a:r>
            <a:endParaRPr lang="en-US" altLang="zh-CN" sz="28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7648" y="15038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Hilton Nanjing </a:t>
            </a:r>
            <a:r>
              <a:rPr lang="en-US" altLang="zh-CN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Riverside Hotel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108758"/>
            <a:ext cx="10012568" cy="376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199456" y="6148320"/>
            <a:ext cx="10081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solidFill>
                  <a:prstClr val="black"/>
                </a:solidFill>
                <a:latin typeface="Arial" charset="0"/>
              </a:rPr>
              <a:t>Address</a:t>
            </a:r>
            <a:r>
              <a:rPr lang="en-US" altLang="zh-CN" sz="2000" dirty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en-US" altLang="zh-CN" sz="2000" dirty="0" smtClean="0">
                <a:solidFill>
                  <a:prstClr val="black"/>
                </a:solidFill>
                <a:latin typeface="Arial" charset="0"/>
              </a:rPr>
              <a:t>No.1 </a:t>
            </a:r>
            <a:r>
              <a:rPr lang="en-US" altLang="zh-CN" sz="2000" dirty="0" err="1">
                <a:solidFill>
                  <a:prstClr val="black"/>
                </a:solidFill>
                <a:latin typeface="Arial" charset="0"/>
              </a:rPr>
              <a:t>Huabin</a:t>
            </a:r>
            <a:r>
              <a:rPr lang="en-US" altLang="zh-CN" sz="2000" dirty="0">
                <a:solidFill>
                  <a:prstClr val="black"/>
                </a:solidFill>
                <a:latin typeface="Arial" charset="0"/>
              </a:rPr>
              <a:t> Road, </a:t>
            </a:r>
            <a:r>
              <a:rPr lang="en-US" altLang="zh-CN" sz="2000" dirty="0" err="1">
                <a:solidFill>
                  <a:prstClr val="black"/>
                </a:solidFill>
                <a:latin typeface="Arial" charset="0"/>
              </a:rPr>
              <a:t>Gulou</a:t>
            </a:r>
            <a:r>
              <a:rPr lang="en-US" altLang="zh-CN" sz="2000" dirty="0">
                <a:solidFill>
                  <a:prstClr val="black"/>
                </a:solidFill>
                <a:latin typeface="Arial" charset="0"/>
              </a:rPr>
              <a:t> District, </a:t>
            </a:r>
            <a:r>
              <a:rPr lang="en-US" altLang="zh-CN" sz="2000" dirty="0" smtClean="0">
                <a:solidFill>
                  <a:prstClr val="black"/>
                </a:solidFill>
                <a:latin typeface="Arial" charset="0"/>
              </a:rPr>
              <a:t>Nanjing,21001,China</a:t>
            </a:r>
            <a:endParaRPr lang="en-US" altLang="zh-CN" sz="20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8"/>
    </mc:Choice>
    <mc:Fallback xmlns="">
      <p:transition spd="slow" advTm="236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992314" y="411163"/>
            <a:ext cx="8675687" cy="77168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Current status of AESS in China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2743200" y="6172201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9/29/2018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54059" y="1023937"/>
            <a:ext cx="9754299" cy="31705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kern="0" dirty="0" smtClean="0">
                <a:solidFill>
                  <a:srgbClr val="005087"/>
                </a:solidFill>
              </a:rPr>
              <a:t>Influence of AESS technical Journals is </a:t>
            </a:r>
            <a:r>
              <a:rPr lang="en-US" sz="2400" b="1" kern="0" dirty="0" smtClean="0">
                <a:solidFill>
                  <a:srgbClr val="FF0000"/>
                </a:solidFill>
              </a:rPr>
              <a:t>not high</a:t>
            </a:r>
          </a:p>
          <a:p>
            <a:pPr lvl="1">
              <a:spcBef>
                <a:spcPts val="1200"/>
              </a:spcBef>
              <a:defRPr/>
            </a:pPr>
            <a:r>
              <a:rPr lang="en-US" altLang="zh-CN" sz="2200" kern="0" dirty="0" smtClean="0">
                <a:solidFill>
                  <a:srgbClr val="005087"/>
                </a:solidFill>
              </a:rPr>
              <a:t>Chinese Scholars do not like to submit paper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>
                <a:solidFill>
                  <a:srgbClr val="005087"/>
                </a:solidFill>
              </a:rPr>
              <a:t>Review and </a:t>
            </a:r>
            <a:r>
              <a:rPr lang="en-US" altLang="zh-CN" kern="0" dirty="0" smtClean="0">
                <a:solidFill>
                  <a:srgbClr val="005087"/>
                </a:solidFill>
              </a:rPr>
              <a:t>publish </a:t>
            </a:r>
            <a:r>
              <a:rPr lang="en-US" altLang="zh-CN" kern="0" dirty="0">
                <a:solidFill>
                  <a:srgbClr val="005087"/>
                </a:solidFill>
              </a:rPr>
              <a:t>period of TAES are too long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Number of papers in AES Magazine is small</a:t>
            </a:r>
          </a:p>
          <a:p>
            <a:pPr lvl="2">
              <a:spcBef>
                <a:spcPts val="1200"/>
              </a:spcBef>
              <a:defRPr/>
            </a:pPr>
            <a:r>
              <a:rPr lang="en-US" altLang="zh-CN" kern="0" dirty="0" smtClean="0">
                <a:solidFill>
                  <a:srgbClr val="005087"/>
                </a:solidFill>
              </a:rPr>
              <a:t>Impact Factors of TAES and</a:t>
            </a:r>
            <a:r>
              <a:rPr lang="en-US" altLang="zh-CN" kern="0" dirty="0">
                <a:solidFill>
                  <a:srgbClr val="005087"/>
                </a:solidFill>
              </a:rPr>
              <a:t> AES Magazine </a:t>
            </a:r>
            <a:r>
              <a:rPr lang="en-US" altLang="zh-CN" kern="0" dirty="0" smtClean="0">
                <a:solidFill>
                  <a:srgbClr val="005087"/>
                </a:solidFill>
              </a:rPr>
              <a:t>are not high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3754" y="4137596"/>
            <a:ext cx="11456893" cy="239458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20000"/>
              </a:lnSpc>
              <a:buClr>
                <a:schemeClr val="bg2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200" kern="0" dirty="0">
                <a:solidFill>
                  <a:srgbClr val="0000CC"/>
                </a:solidFill>
              </a:rPr>
              <a:t>IEEE TSP, TAP, TGRS, TCOM, SP Magazine, </a:t>
            </a:r>
            <a:r>
              <a:rPr lang="en-US" sz="2200" kern="0" dirty="0" err="1">
                <a:solidFill>
                  <a:srgbClr val="0000CC"/>
                </a:solidFill>
              </a:rPr>
              <a:t>ect</a:t>
            </a:r>
            <a:r>
              <a:rPr lang="en-US" sz="2200" kern="0" dirty="0">
                <a:solidFill>
                  <a:srgbClr val="0000CC"/>
                </a:solidFill>
              </a:rPr>
              <a:t>. are well recognized in China, which </a:t>
            </a:r>
            <a:r>
              <a:rPr lang="en-US" sz="2200" kern="0" dirty="0" smtClean="0">
                <a:solidFill>
                  <a:srgbClr val="0000CC"/>
                </a:solidFill>
              </a:rPr>
              <a:t>are listed as the top Journals in most of Chinese Universities.</a:t>
            </a:r>
          </a:p>
          <a:p>
            <a:pPr marL="342900" lvl="1" indent="-342900">
              <a:lnSpc>
                <a:spcPct val="120000"/>
              </a:lnSpc>
              <a:buClr>
                <a:schemeClr val="bg2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0000CC"/>
                </a:solidFill>
              </a:rPr>
              <a:t>In BIT, publishing one paper on </a:t>
            </a:r>
            <a:r>
              <a:rPr lang="en-US" altLang="zh-CN" sz="2200" kern="0" dirty="0">
                <a:solidFill>
                  <a:srgbClr val="0000CC"/>
                </a:solidFill>
              </a:rPr>
              <a:t>top Journals </a:t>
            </a:r>
            <a:r>
              <a:rPr lang="en-US" altLang="zh-CN" sz="2200" kern="0" dirty="0" smtClean="0">
                <a:solidFill>
                  <a:srgbClr val="0000CC"/>
                </a:solidFill>
              </a:rPr>
              <a:t>is satisfied on the </a:t>
            </a:r>
            <a:r>
              <a:rPr lang="en-US" altLang="zh-CN" sz="2200" kern="0" dirty="0">
                <a:solidFill>
                  <a:srgbClr val="0000CC"/>
                </a:solidFill>
              </a:rPr>
              <a:t>minimum </a:t>
            </a:r>
            <a:r>
              <a:rPr lang="en-US" altLang="zh-CN" sz="2200" kern="0" dirty="0" smtClean="0">
                <a:solidFill>
                  <a:srgbClr val="0000CC"/>
                </a:solidFill>
              </a:rPr>
              <a:t>condition to apply for PhD.</a:t>
            </a:r>
          </a:p>
          <a:p>
            <a:pPr marL="342900" lvl="1" indent="-342900">
              <a:lnSpc>
                <a:spcPct val="120000"/>
              </a:lnSpc>
              <a:buClr>
                <a:schemeClr val="bg2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200" kern="0" dirty="0" smtClean="0">
                <a:solidFill>
                  <a:srgbClr val="0000CC"/>
                </a:solidFill>
              </a:rPr>
              <a:t>But three papers on IEEE TAES is required as the</a:t>
            </a:r>
            <a:r>
              <a:rPr lang="en-US" altLang="zh-CN" sz="2200" kern="0" dirty="0">
                <a:solidFill>
                  <a:srgbClr val="0000CC"/>
                </a:solidFill>
              </a:rPr>
              <a:t> minimum </a:t>
            </a:r>
            <a:r>
              <a:rPr lang="en-US" altLang="zh-CN" sz="2200" kern="0" dirty="0" smtClean="0">
                <a:solidFill>
                  <a:srgbClr val="0000CC"/>
                </a:solidFill>
              </a:rPr>
              <a:t>condition.</a:t>
            </a:r>
            <a:endParaRPr lang="en-US" sz="2200" kern="0" dirty="0" smtClean="0">
              <a:solidFill>
                <a:srgbClr val="0000CC"/>
              </a:solidFill>
            </a:endParaRPr>
          </a:p>
          <a:p>
            <a:pPr marL="0" lvl="1" indent="0">
              <a:lnSpc>
                <a:spcPct val="120000"/>
              </a:lnSpc>
              <a:buClr>
                <a:schemeClr val="bg2"/>
              </a:buClr>
              <a:buSzPct val="80000"/>
              <a:buNone/>
              <a:defRPr/>
            </a:pPr>
            <a:endParaRPr lang="en-US" sz="2000" kern="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2228</Words>
  <Application>Microsoft Office PowerPoint</Application>
  <PresentationFormat>自定义</PresentationFormat>
  <Paragraphs>400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44" baseType="lpstr">
      <vt:lpstr>ieee_corporate_template_1</vt:lpstr>
      <vt:lpstr>9_Office 主题</vt:lpstr>
      <vt:lpstr>自定义设计方案</vt:lpstr>
      <vt:lpstr>PowerPoint 演示文稿</vt:lpstr>
      <vt:lpstr>Outline</vt:lpstr>
      <vt:lpstr>Current status of AESS in China</vt:lpstr>
      <vt:lpstr>Current status of AESS in China</vt:lpstr>
      <vt:lpstr>Current status of AESS in China</vt:lpstr>
      <vt:lpstr>IET International Radar Conference 2018</vt:lpstr>
      <vt:lpstr>IET International Radar Conference 2018</vt:lpstr>
      <vt:lpstr>IET International Radar Conference 2018</vt:lpstr>
      <vt:lpstr>Current status of AESS in China</vt:lpstr>
      <vt:lpstr>Current status of AESS in China</vt:lpstr>
      <vt:lpstr>Current status of AESS in China</vt:lpstr>
      <vt:lpstr>Outline</vt:lpstr>
      <vt:lpstr>Improve Influence of AESS in China</vt:lpstr>
      <vt:lpstr>Improve Influence of AESS in China</vt:lpstr>
      <vt:lpstr>Improve Influence of AESS in China</vt:lpstr>
      <vt:lpstr>Improve Influence of AESS in China</vt:lpstr>
      <vt:lpstr>Improve Influence of AESS in China</vt:lpstr>
      <vt:lpstr>Improve Influence of AESS in China</vt:lpstr>
      <vt:lpstr>Improve Influence of AESS in China</vt:lpstr>
      <vt:lpstr>Outline</vt:lpstr>
      <vt:lpstr>Increase Chinese Membership</vt:lpstr>
      <vt:lpstr>Increase Chinese Membership</vt:lpstr>
      <vt:lpstr>Increase Chinese Membership</vt:lpstr>
      <vt:lpstr>Increase Chinese Membership</vt:lpstr>
      <vt:lpstr>Increase Chinese Membership</vt:lpstr>
      <vt:lpstr>Increase Chinese Membership</vt:lpstr>
      <vt:lpstr>Outline</vt:lpstr>
      <vt:lpstr>My Personal Role </vt:lpstr>
      <vt:lpstr>My Personal Role </vt:lpstr>
      <vt:lpstr>Guiyang</vt:lpstr>
      <vt:lpstr>My Personal Role </vt:lpstr>
      <vt:lpstr>Xiamen</vt:lpstr>
      <vt:lpstr>My Personal Role </vt:lpstr>
      <vt:lpstr>My Personal Role </vt:lpstr>
      <vt:lpstr>PowerPoint 演示文稿</vt:lpstr>
      <vt:lpstr>PowerPoint 演示文稿</vt:lpstr>
      <vt:lpstr>My Personal Role </vt:lpstr>
      <vt:lpstr>Outline</vt:lpstr>
      <vt:lpstr>Strategic Plan</vt:lpstr>
      <vt:lpstr>Strategic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Downing, Walt D.</dc:creator>
  <cp:lastModifiedBy>fu</cp:lastModifiedBy>
  <cp:revision>192</cp:revision>
  <dcterms:created xsi:type="dcterms:W3CDTF">2018-03-20T22:03:13Z</dcterms:created>
  <dcterms:modified xsi:type="dcterms:W3CDTF">2018-09-28T23:40:08Z</dcterms:modified>
</cp:coreProperties>
</file>