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6" r:id="rId4"/>
    <p:sldId id="264" r:id="rId5"/>
    <p:sldId id="265" r:id="rId6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7"/>
    <p:restoredTop sz="92817" autoAdjust="0"/>
  </p:normalViewPr>
  <p:slideViewPr>
    <p:cSldViewPr snapToGrid="0" snapToObjects="1">
      <p:cViewPr>
        <p:scale>
          <a:sx n="100" d="100"/>
          <a:sy n="100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hleenkramer:Dropbox:SMCevent:WIE%20Numbers%20May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hleenkramer:Dropbox:SMCevent:WIE%20Numbers%20May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Sheet1!$A$4:$A$9</c:f>
              <c:strCache>
                <c:ptCount val="6"/>
                <c:pt idx="0">
                  <c:v>Fellow</c:v>
                </c:pt>
                <c:pt idx="1">
                  <c:v>SM</c:v>
                </c:pt>
                <c:pt idx="2">
                  <c:v>Member</c:v>
                </c:pt>
                <c:pt idx="3">
                  <c:v>Associate</c:v>
                </c:pt>
                <c:pt idx="4">
                  <c:v>Grad Student</c:v>
                </c:pt>
                <c:pt idx="5">
                  <c:v>Student</c:v>
                </c:pt>
              </c:strCache>
            </c:strRef>
          </c:cat>
          <c:val>
            <c:numRef>
              <c:f>Sheet1!$B$4:$B$9</c:f>
              <c:numCache>
                <c:formatCode>General</c:formatCode>
                <c:ptCount val="6"/>
                <c:pt idx="0">
                  <c:v>90.0</c:v>
                </c:pt>
                <c:pt idx="1">
                  <c:v>535.0</c:v>
                </c:pt>
                <c:pt idx="2">
                  <c:v>2171.0</c:v>
                </c:pt>
                <c:pt idx="3">
                  <c:v>43.0</c:v>
                </c:pt>
                <c:pt idx="4">
                  <c:v>1951.0</c:v>
                </c:pt>
                <c:pt idx="5">
                  <c:v>6565.0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0.11827586852153"/>
                  <c:y val="-0.16145542455346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Sheet1!$C$4:$C$9</c:f>
              <c:strCache>
                <c:ptCount val="5"/>
                <c:pt idx="0">
                  <c:v>USA (R1-R6)</c:v>
                </c:pt>
                <c:pt idx="1">
                  <c:v>Canada (R7)</c:v>
                </c:pt>
                <c:pt idx="2">
                  <c:v>Europe, Middle East, Africa (R8)</c:v>
                </c:pt>
                <c:pt idx="3">
                  <c:v>Latin America (R9)</c:v>
                </c:pt>
                <c:pt idx="4">
                  <c:v>Asia &amp; Pacific (R10)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2846.0</c:v>
                </c:pt>
                <c:pt idx="1">
                  <c:v>286.0</c:v>
                </c:pt>
                <c:pt idx="2">
                  <c:v>2017.0</c:v>
                </c:pt>
                <c:pt idx="3">
                  <c:v>1574.0</c:v>
                </c:pt>
                <c:pt idx="4">
                  <c:v>4632.0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220C-E919-F34E-8634-AD38C7057BF3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A9B6-2062-5045-B4DE-3BA450C7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BC9E-56FF-F243-9748-4EC1C70CD03F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C653-37B9-234B-84CA-AF78EAA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emf"/><Relationship Id="rId3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6.jpe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18 May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A3E3-541F-47ED-9E3E-EB3EC62D5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6891711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2301876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Placeholder 10" descr="shutterstock_10708528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eeewi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6" y="1374587"/>
            <a:ext cx="1536953" cy="1441328"/>
          </a:xfrm>
          <a:prstGeom prst="rect">
            <a:avLst/>
          </a:prstGeom>
        </p:spPr>
      </p:pic>
      <p:pic>
        <p:nvPicPr>
          <p:cNvPr id="3" name="Picture 2" descr="Young-Professionals-Logo-RGB_FINAL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13"/>
          <a:stretch/>
        </p:blipFill>
        <p:spPr>
          <a:xfrm>
            <a:off x="5290617" y="0"/>
            <a:ext cx="790442" cy="961903"/>
          </a:xfrm>
          <a:prstGeom prst="rect">
            <a:avLst/>
          </a:prstGeom>
        </p:spPr>
      </p:pic>
      <p:pic>
        <p:nvPicPr>
          <p:cNvPr id="4" name="Picture 3" descr="Young-Professionals-Logo-RGB_FINAL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>
          <a:xfrm>
            <a:off x="4709217" y="961903"/>
            <a:ext cx="2044196" cy="4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9477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6829426" y="-1282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57713" y="-1282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 descr="ieeewie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/>
          <a:stretch/>
        </p:blipFill>
        <p:spPr>
          <a:xfrm>
            <a:off x="150998" y="642471"/>
            <a:ext cx="2056414" cy="18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0911" y="3157836"/>
            <a:ext cx="8693089" cy="765053"/>
          </a:xfrm>
        </p:spPr>
        <p:txBody>
          <a:bodyPr/>
          <a:lstStyle/>
          <a:p>
            <a:r>
              <a:rPr lang="en-US" dirty="0" smtClean="0"/>
              <a:t>Women in Engineering </a:t>
            </a:r>
            <a:r>
              <a:rPr lang="en-US" dirty="0"/>
              <a:t>and </a:t>
            </a:r>
            <a:r>
              <a:rPr lang="en-US" dirty="0" smtClean="0"/>
              <a:t>AESS</a:t>
            </a:r>
            <a:br>
              <a:rPr lang="en-US" dirty="0" smtClean="0"/>
            </a:br>
            <a:r>
              <a:rPr lang="en-US" sz="2000" dirty="0" smtClean="0"/>
              <a:t>Including </a:t>
            </a:r>
            <a:r>
              <a:rPr lang="en-US" sz="2000" dirty="0"/>
              <a:t>a</a:t>
            </a:r>
            <a:r>
              <a:rPr lang="en-US" sz="2000" dirty="0" smtClean="0"/>
              <a:t>n Introduction to WIE for Non-WIEs</a:t>
            </a: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Report from AESS Liaison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Kathleen A. Kramer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4/17/16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Women in Engineering (WIE) 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40512"/>
            <a:ext cx="8326438" cy="4389437"/>
          </a:xfrm>
        </p:spPr>
        <p:txBody>
          <a:bodyPr/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 of IEEE WIE is to facilitate the global </a:t>
            </a:r>
            <a:r>
              <a:rPr lang="en-US" sz="16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inspiration, </a:t>
            </a:r>
            <a:r>
              <a:rPr lang="en-US" sz="1600" b="1" dirty="0">
                <a:solidFill>
                  <a:srgbClr val="6B1F7C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engagement</a:t>
            </a:r>
            <a:r>
              <a:rPr lang="en-US" sz="16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600" b="1" dirty="0">
                <a:solidFill>
                  <a:srgbClr val="71953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advancement</a:t>
            </a:r>
            <a:r>
              <a:rPr lang="en-US" sz="16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women in technical disciplines. IEEE WIE envisions a vibrant community of IEEE women and men collectively using their diverse talents to </a:t>
            </a:r>
            <a:r>
              <a:rPr lang="en-US" sz="1600" b="1" dirty="0">
                <a:solidFill>
                  <a:srgbClr val="009FDB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innovate for the benefit of humanity</a:t>
            </a:r>
          </a:p>
          <a:p>
            <a:r>
              <a:rPr lang="en-GB" sz="1600" dirty="0" smtClean="0">
                <a:latin typeface="Verdana" charset="0"/>
              </a:rPr>
              <a:t>Membership is FREE to student members (</a:t>
            </a:r>
            <a:r>
              <a:rPr lang="en-GB" sz="1600" dirty="0" smtClean="0">
                <a:latin typeface="Verdana" charset="0"/>
                <a:sym typeface="Wingdings"/>
              </a:rPr>
              <a:t> many student members)</a:t>
            </a:r>
            <a:r>
              <a:rPr lang="en-GB" sz="1600" dirty="0" smtClean="0">
                <a:latin typeface="Verdana" charset="0"/>
              </a:rPr>
              <a:t>, but there is a society-level fee for members.</a:t>
            </a:r>
          </a:p>
          <a:p>
            <a:pPr marL="346075" lvl="2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10% year-over-year growth: 17554 members at end of 2015, 593 “affinity groups”</a:t>
            </a:r>
          </a:p>
          <a:p>
            <a:endParaRPr lang="en-GB" sz="1600" dirty="0">
              <a:latin typeface="Verdana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3117"/>
              </p:ext>
            </p:extLst>
          </p:nvPr>
        </p:nvGraphicFramePr>
        <p:xfrm>
          <a:off x="365125" y="3892908"/>
          <a:ext cx="4328216" cy="264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3117"/>
              </p:ext>
            </p:extLst>
          </p:nvPr>
        </p:nvGraphicFramePr>
        <p:xfrm>
          <a:off x="4078589" y="3771547"/>
          <a:ext cx="4855883" cy="264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1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</a:t>
            </a:r>
            <a:r>
              <a:rPr lang="en-US" dirty="0" smtClean="0"/>
              <a:t>Conferences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81927" y="1302052"/>
            <a:ext cx="8466961" cy="5213048"/>
          </a:xfrm>
        </p:spPr>
        <p:txBody>
          <a:bodyPr numCol="1"/>
          <a:lstStyle/>
          <a:p>
            <a:pPr lvl="1" eaLnBrk="1" hangingPunct="1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endParaRPr lang="en-US" sz="2000" b="1" dirty="0" smtClean="0">
              <a:solidFill>
                <a:srgbClr val="33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endParaRPr lang="en-US" sz="2000" b="1" dirty="0">
              <a:solidFill>
                <a:srgbClr val="33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Major strategy: WIE-themed conference sessions</a:t>
            </a: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AESS conferences </a:t>
            </a: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appears to </a:t>
            </a:r>
            <a:r>
              <a:rPr lang="en-US" sz="20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only </a:t>
            </a:r>
            <a:r>
              <a:rPr lang="en-US" sz="2000" dirty="0" err="1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RadarConf</a:t>
            </a: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(via Women in Radar)</a:t>
            </a: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major WIE event at every IEEE Board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Series</a:t>
            </a:r>
            <a:endParaRPr lang="en-US" sz="20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has invited </a:t>
            </a:r>
            <a:r>
              <a:rPr lang="en-US" sz="20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AESS </a:t>
            </a: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liaison to participate as panelist for TTM 2016 WIE event</a:t>
            </a:r>
            <a:endParaRPr lang="en-US" sz="2000" dirty="0" smtClean="0">
              <a:solidFill>
                <a:srgbClr val="33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</a:t>
            </a:r>
            <a:r>
              <a:rPr lang="en-US" dirty="0" smtClean="0"/>
              <a:t>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81927" y="1302052"/>
            <a:ext cx="4457359" cy="5213048"/>
          </a:xfrm>
        </p:spPr>
        <p:txBody>
          <a:bodyPr numCol="1"/>
          <a:lstStyle/>
          <a:p>
            <a:pPr lvl="1" eaLnBrk="1" hangingPunct="1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endParaRPr lang="en-US" b="1" dirty="0">
              <a:solidFill>
                <a:srgbClr val="33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Women in Engineering International Leadership Conference </a:t>
            </a: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 in San Jose </a:t>
            </a:r>
          </a:p>
          <a:p>
            <a:pPr lvl="2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730 attending </a:t>
            </a:r>
          </a:p>
          <a:p>
            <a:pPr lvl="2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Record-setting corporate support and major CEOs involved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2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Cyber Security major headline of WIE-ILC 2015 and focus of micro-hackathon</a:t>
            </a:r>
          </a:p>
          <a:p>
            <a:pPr lvl="2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attention at IEEE board level</a:t>
            </a:r>
          </a:p>
          <a:p>
            <a:pPr lvl="2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plan 1000+ for 2016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39286" y="1650182"/>
            <a:ext cx="4161833" cy="4711398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ILC 2016 is May 22-24, 2016</a:t>
            </a: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Same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“WIE Leadership Summits” are being organized worldwide to bring WIE-ILC to other places.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"/>
          <a:stretch/>
        </p:blipFill>
        <p:spPr>
          <a:xfrm>
            <a:off x="4632881" y="1650182"/>
            <a:ext cx="4511119" cy="17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numCol="1"/>
          <a:lstStyle/>
          <a:p>
            <a:pPr marL="342900" lvl="1" indent="-342900">
              <a:spcBef>
                <a:spcPts val="180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Committee </a:t>
            </a: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MGA (Membership and Geographic Activities) committee</a:t>
            </a: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committee members, 43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liaisons/coordinators (including AESS, featured as “new”)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WIEC)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meetings via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telecon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face-to-face in Dubai (AESS liaison only does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telecons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but does attend WIE-ILC)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1194</TotalTime>
  <Words>235</Words>
  <Application>Microsoft Macintosh PowerPoint</Application>
  <PresentationFormat>On-screen Show (4:3)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Lucida Grande</vt:lpstr>
      <vt:lpstr>ＭＳ Ｐゴシック</vt:lpstr>
      <vt:lpstr>Verdana</vt:lpstr>
      <vt:lpstr>Wingdings</vt:lpstr>
      <vt:lpstr>Arial</vt:lpstr>
      <vt:lpstr>ieee_presentation_template</vt:lpstr>
      <vt:lpstr>Women in Engineering and AESS Including an Introduction to WIE for Non-WIEs</vt:lpstr>
      <vt:lpstr>IEEE Women in Engineering (WIE) </vt:lpstr>
      <vt:lpstr>IEEE WIE Conferences Strategy</vt:lpstr>
      <vt:lpstr>IEEE WIE ILC</vt:lpstr>
      <vt:lpstr>IEEE WIE Committee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Microsoft Office User</cp:lastModifiedBy>
  <cp:revision>142</cp:revision>
  <cp:lastPrinted>2014-10-07T17:40:42Z</cp:lastPrinted>
  <dcterms:created xsi:type="dcterms:W3CDTF">2012-11-14T18:53:32Z</dcterms:created>
  <dcterms:modified xsi:type="dcterms:W3CDTF">2016-04-18T07:17:08Z</dcterms:modified>
</cp:coreProperties>
</file>