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4" r:id="rId4"/>
    <p:sldId id="266" r:id="rId5"/>
    <p:sldId id="267" r:id="rId6"/>
    <p:sldId id="265" r:id="rId7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5"/>
    <p:restoredTop sz="92817" autoAdjust="0"/>
  </p:normalViewPr>
  <p:slideViewPr>
    <p:cSldViewPr snapToGrid="0" snapToObjects="1">
      <p:cViewPr varScale="1">
        <p:scale>
          <a:sx n="68" d="100"/>
          <a:sy n="68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7220C-E919-F34E-8634-AD38C7057BF3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7A9B6-2062-5045-B4DE-3BA450C75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65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EBC9E-56FF-F243-9748-4EC1C70CD03F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0C653-37B9-234B-84CA-AF78EAA38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28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0C653-37B9-234B-84CA-AF78EAA380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0C653-37B9-234B-84CA-AF78EAA380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5D6DC-5062-4DC5-A4D9-2DE10B0272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58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5D6DC-5062-4DC5-A4D9-2DE10B0272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3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5D6DC-5062-4DC5-A4D9-2DE10B0272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10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5D6DC-5062-4DC5-A4D9-2DE10B0272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48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A54C-15D4-9240-8562-B9A40EF211EB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18 May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A3E3-541F-47ED-9E3E-EB3EC62D59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48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6891711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2301876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ED65-8163-284B-A5F1-B9F57DC77EBC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Placeholder 10" descr="shutterstock_10708528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eeewie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8276" y="1374587"/>
            <a:ext cx="1536953" cy="1441328"/>
          </a:xfrm>
          <a:prstGeom prst="rect">
            <a:avLst/>
          </a:prstGeom>
        </p:spPr>
      </p:pic>
      <p:pic>
        <p:nvPicPr>
          <p:cNvPr id="3" name="Picture 2" descr="Young-Professionals-Logo-RGB_FINAL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013"/>
          <a:stretch/>
        </p:blipFill>
        <p:spPr>
          <a:xfrm>
            <a:off x="5290617" y="0"/>
            <a:ext cx="790442" cy="961903"/>
          </a:xfrm>
          <a:prstGeom prst="rect">
            <a:avLst/>
          </a:prstGeom>
        </p:spPr>
      </p:pic>
      <p:pic>
        <p:nvPicPr>
          <p:cNvPr id="4" name="Picture 3" descr="Young-Professionals-Logo-RGB_FINAL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6"/>
          <a:stretch/>
        </p:blipFill>
        <p:spPr>
          <a:xfrm>
            <a:off x="4709217" y="961903"/>
            <a:ext cx="2044196" cy="4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9477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6829426" y="-12828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57713" y="-12828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17" descr="ieeewie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91"/>
          <a:stretch/>
        </p:blipFill>
        <p:spPr>
          <a:xfrm>
            <a:off x="150998" y="642471"/>
            <a:ext cx="2056414" cy="18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BC4B-18FA-4641-AED3-09167062A95C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0911" y="3157836"/>
            <a:ext cx="8693089" cy="765053"/>
          </a:xfrm>
        </p:spPr>
        <p:txBody>
          <a:bodyPr/>
          <a:lstStyle/>
          <a:p>
            <a:r>
              <a:rPr lang="en-US" dirty="0" smtClean="0"/>
              <a:t>Women in Engineering and AESS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Report from AESS Liaison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Kathleen A. Kramer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4B818F6-E4CF-F44F-9546-9E645745843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5/12/2017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788A271-CA8C-6248-994B-30B5CA32ECA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IEEE Women in Engineering (WIE) 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440512"/>
            <a:ext cx="3380965" cy="5280963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15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mission of IEEE WIE is to facilitate the global </a:t>
            </a:r>
            <a:r>
              <a:rPr lang="en-US" sz="1500" b="1" dirty="0">
                <a:solidFill>
                  <a:srgbClr val="81003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inspiration, </a:t>
            </a:r>
            <a:r>
              <a:rPr lang="en-US" sz="1500" b="1" dirty="0">
                <a:solidFill>
                  <a:srgbClr val="6B1F7C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engagement</a:t>
            </a:r>
            <a:r>
              <a:rPr lang="en-US" sz="1500" b="1" dirty="0">
                <a:solidFill>
                  <a:srgbClr val="81003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1500" b="1" dirty="0">
                <a:solidFill>
                  <a:srgbClr val="71953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advancement</a:t>
            </a:r>
            <a:r>
              <a:rPr lang="en-US" sz="1500" b="1" dirty="0">
                <a:solidFill>
                  <a:srgbClr val="810031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women in technical disciplines. IEEE WIE envisions a vibrant community of IEEE women and men collectively using their diverse talents to </a:t>
            </a:r>
            <a:r>
              <a:rPr lang="en-US" sz="1500" b="1" dirty="0">
                <a:solidFill>
                  <a:srgbClr val="009FDB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innovate for the benefit of humanity</a:t>
            </a:r>
          </a:p>
          <a:p>
            <a:pPr>
              <a:spcBef>
                <a:spcPts val="600"/>
              </a:spcBef>
            </a:pPr>
            <a:r>
              <a:rPr lang="en-GB" sz="1500" dirty="0" smtClean="0">
                <a:latin typeface="Verdana" charset="0"/>
              </a:rPr>
              <a:t>Membership is FREE to student members (</a:t>
            </a:r>
            <a:r>
              <a:rPr lang="en-GB" sz="1500" dirty="0" smtClean="0">
                <a:latin typeface="Verdana" charset="0"/>
                <a:sym typeface="Wingdings"/>
              </a:rPr>
              <a:t> many student members)</a:t>
            </a:r>
            <a:r>
              <a:rPr lang="en-GB" sz="1500" dirty="0" smtClean="0">
                <a:latin typeface="Verdana" charset="0"/>
              </a:rPr>
              <a:t>, particularly in Region 10, but there is a society-level fee for non-student members.</a:t>
            </a:r>
          </a:p>
          <a:p>
            <a:pPr marL="346075" lvl="2" indent="-346075">
              <a:spcBef>
                <a:spcPts val="600"/>
              </a:spcBef>
              <a:buClrTx/>
              <a:buSzPct val="135000"/>
              <a:buBlip>
                <a:blip r:embed="rId3"/>
              </a:buBlip>
            </a:pPr>
            <a:r>
              <a:rPr lang="en-US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16% </a:t>
            </a:r>
            <a:r>
              <a:rPr lang="en-U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year-over-year </a:t>
            </a:r>
            <a:r>
              <a:rPr lang="en-US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growth (mostly in students): 20,379 </a:t>
            </a:r>
            <a:r>
              <a:rPr lang="en-U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members </a:t>
            </a:r>
            <a:r>
              <a:rPr lang="en-US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student members at </a:t>
            </a:r>
            <a:r>
              <a:rPr lang="en-U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end of </a:t>
            </a:r>
            <a:r>
              <a:rPr lang="en-US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2016</a:t>
            </a:r>
            <a:endParaRPr lang="en-GB" sz="1500" dirty="0">
              <a:latin typeface="Verdan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1300" y="1440512"/>
            <a:ext cx="4826000" cy="3393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2025" y="4652065"/>
            <a:ext cx="2895600" cy="2069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3829" y="4948106"/>
            <a:ext cx="2380457" cy="14773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100/4660=2.1% of AESS members are in WIE.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Seattle has the most.</a:t>
            </a:r>
          </a:p>
        </p:txBody>
      </p:sp>
    </p:spTree>
    <p:extLst>
      <p:ext uri="{BB962C8B-B14F-4D97-AF65-F5344CB8AC3E}">
        <p14:creationId xmlns:p14="http://schemas.microsoft.com/office/powerpoint/2010/main" xmlns="" val="5717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WIE International Leadership Conference (WIE-ILC)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281927" y="1302052"/>
            <a:ext cx="4457359" cy="5213048"/>
          </a:xfrm>
        </p:spPr>
        <p:txBody>
          <a:bodyPr numCol="1"/>
          <a:lstStyle/>
          <a:p>
            <a:pPr lvl="1" eaLnBrk="1" hangingPunct="1">
              <a:spcBef>
                <a:spcPts val="0"/>
              </a:spcBef>
              <a:buClrTx/>
              <a:buSzPct val="95000"/>
              <a:buFont typeface="Wingdings" pitchFamily="2" charset="2"/>
              <a:buChar char="§"/>
            </a:pPr>
            <a:endParaRPr lang="en-US" b="1" dirty="0">
              <a:solidFill>
                <a:srgbClr val="3366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ts val="1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WIE </a:t>
            </a:r>
            <a:r>
              <a:rPr lang="en-US" sz="2200">
                <a:latin typeface="Verdana" pitchFamily="34" charset="0"/>
                <a:ea typeface="Verdana" pitchFamily="34" charset="0"/>
                <a:cs typeface="Verdana" pitchFamily="34" charset="0"/>
              </a:rPr>
              <a:t>ILC </a:t>
            </a:r>
            <a:r>
              <a:rPr lang="en-US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2017 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month: May 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23-24, 2017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0713" lvl="3" indent="-1635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Looking to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grow even more </a:t>
            </a:r>
          </a:p>
          <a:p>
            <a:pPr marL="620713" lvl="3" indent="-1635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1200+ 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0713" lvl="3" indent="-1635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“WIE Leadership Summits” are being organized worldwide to bring WIE-ILC to other places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620713" lvl="3" indent="-16351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AESS is sponsoring one in Goa, India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57888" y="1552877"/>
            <a:ext cx="4161833" cy="4711398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marL="342900" lvl="1" indent="-342900">
              <a:spcBef>
                <a:spcPts val="1800"/>
              </a:spcBef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ts val="1800"/>
              </a:spcBef>
              <a:buSzPct val="100000"/>
              <a:buFont typeface="Wingdings" panose="05000000000000000000" pitchFamily="2" charset="2"/>
              <a:buChar char="q"/>
            </a:pPr>
            <a:endParaRPr 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ts val="1800"/>
              </a:spcBef>
              <a:buSzPct val="100000"/>
              <a:buFont typeface="Wingdings" panose="05000000000000000000" pitchFamily="2" charset="2"/>
              <a:buChar char="q"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spcBef>
                <a:spcPts val="1800"/>
              </a:spcBef>
              <a:buSzPct val="100000"/>
              <a:buFont typeface="Wingdings" panose="05000000000000000000" pitchFamily="2" charset="2"/>
              <a:buChar char="q"/>
            </a:pPr>
            <a:endParaRPr 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774" y="1790256"/>
            <a:ext cx="3959352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1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WIE Conferences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281927" y="1302052"/>
            <a:ext cx="8466961" cy="5213048"/>
          </a:xfrm>
        </p:spPr>
        <p:txBody>
          <a:bodyPr numCol="1"/>
          <a:lstStyle/>
          <a:p>
            <a:pPr marL="342900" lvl="1" indent="-342900">
              <a:spcBef>
                <a:spcPts val="1800"/>
              </a:spcBef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Major strategy of WIE: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WIE-themed conference sessions</a:t>
            </a:r>
          </a:p>
          <a:p>
            <a:pPr marL="620713" lvl="3" indent="-163513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IEEE Radar Conference (via Women in Radar) -</a:t>
            </a:r>
          </a:p>
          <a:p>
            <a:pPr marL="925830" lvl="4" indent="-285750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agreed to offer support for these (10/16).  </a:t>
            </a:r>
          </a:p>
          <a:p>
            <a:pPr marL="925830" lvl="4" indent="-285750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WIE funds supported the one at IEEE Radar Conference.</a:t>
            </a:r>
          </a:p>
          <a:p>
            <a:pPr marL="620713" lvl="3" indent="-163513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major WIE event at every IEEE Board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Series</a:t>
            </a:r>
            <a:endParaRPr lang="en-US" sz="1800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0713" lvl="3" indent="-163513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“WIE Leadership Summits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organized </a:t>
            </a:r>
          </a:p>
          <a:p>
            <a:pPr marL="620713" lvl="3" indent="-163513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brings 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WIE-ILC to other places </a:t>
            </a:r>
          </a:p>
          <a:p>
            <a:pPr marL="803593" lvl="4" indent="-163513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WIE Summit in Detroit, WIE Summit in San Diego (AESS Liaison Opening Keynote), WIE Summit in</a:t>
            </a:r>
            <a:r>
              <a:rPr lang="mr-IN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3593" lvl="4" indent="-163513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AESS sponsoring </a:t>
            </a:r>
            <a:r>
              <a:rPr lang="en-US" sz="1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IEEE WIE International Leadership Summit in Goa July 13-15, 2017</a:t>
            </a:r>
          </a:p>
        </p:txBody>
      </p:sp>
    </p:spTree>
    <p:extLst>
      <p:ext uri="{BB962C8B-B14F-4D97-AF65-F5344CB8AC3E}">
        <p14:creationId xmlns:p14="http://schemas.microsoft.com/office/powerpoint/2010/main" xmlns="" val="4749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WIE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 numCol="1"/>
          <a:lstStyle/>
          <a:p>
            <a:pPr marL="342900" lvl="1" indent="-342900">
              <a:spcBef>
                <a:spcPts val="1800"/>
              </a:spcBef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WIE Panel at IEEE Radar Conference (May 9, 2017)</a:t>
            </a:r>
          </a:p>
          <a:p>
            <a:r>
              <a:rPr lang="en-US" sz="1400" dirty="0" smtClean="0"/>
              <a:t>Organized by Irena Atov.  Featuring: Dr </a:t>
            </a:r>
            <a:r>
              <a:rPr lang="en-US" sz="1400" dirty="0" err="1"/>
              <a:t>Soyeon</a:t>
            </a:r>
            <a:r>
              <a:rPr lang="en-US" sz="1400" dirty="0"/>
              <a:t> Yi (</a:t>
            </a:r>
            <a:r>
              <a:rPr lang="en-US" sz="1400" dirty="0" smtClean="0"/>
              <a:t>Former Astronaut), Dr </a:t>
            </a:r>
            <a:r>
              <a:rPr lang="en-US" sz="1400" dirty="0" err="1"/>
              <a:t>Fariba</a:t>
            </a:r>
            <a:r>
              <a:rPr lang="en-US" sz="1400" dirty="0"/>
              <a:t> </a:t>
            </a:r>
            <a:r>
              <a:rPr lang="en-US" sz="1400" dirty="0" err="1"/>
              <a:t>Alamdari</a:t>
            </a:r>
            <a:r>
              <a:rPr lang="en-US" sz="1400" dirty="0"/>
              <a:t> </a:t>
            </a:r>
            <a:r>
              <a:rPr lang="en-US" sz="1400" dirty="0" smtClean="0"/>
              <a:t>(VP </a:t>
            </a:r>
            <a:r>
              <a:rPr lang="en-US" sz="1400" dirty="0"/>
              <a:t>Marketing, </a:t>
            </a:r>
            <a:r>
              <a:rPr lang="en-US" sz="1400" dirty="0" smtClean="0"/>
              <a:t>Boeing), Maria </a:t>
            </a:r>
            <a:r>
              <a:rPr lang="en-US" sz="1400" dirty="0"/>
              <a:t>Greco (</a:t>
            </a:r>
            <a:r>
              <a:rPr lang="en-US" sz="1400" dirty="0" smtClean="0"/>
              <a:t>Professor</a:t>
            </a:r>
            <a:r>
              <a:rPr lang="en-US" sz="1400" dirty="0"/>
              <a:t>, University of </a:t>
            </a:r>
            <a:r>
              <a:rPr lang="en-US" sz="1400" dirty="0" smtClean="0"/>
              <a:t>Pisa),Dr </a:t>
            </a:r>
            <a:r>
              <a:rPr lang="en-US" sz="1400" dirty="0"/>
              <a:t>Julie Jackson (</a:t>
            </a:r>
            <a:r>
              <a:rPr lang="en-US" sz="1400" dirty="0" smtClean="0"/>
              <a:t>Associate </a:t>
            </a:r>
            <a:r>
              <a:rPr lang="en-US" sz="1400" dirty="0"/>
              <a:t>Professor, Air Force Institute of </a:t>
            </a:r>
            <a:r>
              <a:rPr lang="en-US" sz="1400" dirty="0" smtClean="0"/>
              <a:t>Technology),</a:t>
            </a:r>
            <a:r>
              <a:rPr lang="en-US" sz="1400" dirty="0"/>
              <a:t> </a:t>
            </a:r>
            <a:r>
              <a:rPr lang="en-US" sz="1400" dirty="0" smtClean="0"/>
              <a:t>Chelsea </a:t>
            </a:r>
            <a:r>
              <a:rPr lang="en-US" sz="1400" dirty="0"/>
              <a:t>Parkman (</a:t>
            </a:r>
            <a:r>
              <a:rPr lang="en-US" sz="1400" dirty="0" smtClean="0"/>
              <a:t>Project </a:t>
            </a:r>
            <a:r>
              <a:rPr lang="en-US" sz="1400" dirty="0"/>
              <a:t>Engineer, Honeywell </a:t>
            </a:r>
            <a:r>
              <a:rPr lang="en-US" sz="1400" dirty="0" smtClean="0"/>
              <a:t>Aerospace)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38" y="3108130"/>
            <a:ext cx="5943600" cy="3648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8725" y="3331826"/>
            <a:ext cx="2732036" cy="2677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“Your </a:t>
            </a:r>
            <a:r>
              <a:rPr lang="en-US" sz="1400" i="1" dirty="0"/>
              <a:t>Panel Session and Luncheon for Women at the Technical Conference</a:t>
            </a:r>
          </a:p>
          <a:p>
            <a:r>
              <a:rPr lang="en-US" sz="1400" i="1" dirty="0"/>
              <a:t>is exactly what we promote as a best practice for bringing important visibility to women in profession and for building </a:t>
            </a:r>
            <a:r>
              <a:rPr lang="en-US" sz="1400" i="1" dirty="0" smtClean="0"/>
              <a:t>a powerful net-work…”</a:t>
            </a:r>
            <a:endParaRPr lang="en-US" sz="1400" i="1" dirty="0"/>
          </a:p>
          <a:p>
            <a:r>
              <a:rPr lang="en-US" sz="1400" b="1" dirty="0" err="1" smtClean="0"/>
              <a:t>Borzenna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Pasik</a:t>
            </a:r>
            <a:r>
              <a:rPr lang="en-US" sz="1400" b="1" dirty="0" smtClean="0"/>
              <a:t>-Duncan</a:t>
            </a:r>
          </a:p>
          <a:p>
            <a:r>
              <a:rPr lang="en-US" sz="1400" b="1" dirty="0" smtClean="0"/>
              <a:t>IEEE WIE Chair</a:t>
            </a:r>
          </a:p>
          <a:p>
            <a:r>
              <a:rPr lang="en-US" sz="1400" b="1" dirty="0" smtClean="0"/>
              <a:t>May 11, 2017</a:t>
            </a:r>
          </a:p>
        </p:txBody>
      </p:sp>
    </p:spTree>
    <p:extLst>
      <p:ext uri="{BB962C8B-B14F-4D97-AF65-F5344CB8AC3E}">
        <p14:creationId xmlns:p14="http://schemas.microsoft.com/office/powerpoint/2010/main" xmlns="" val="13144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WIE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 numCol="1"/>
          <a:lstStyle/>
          <a:p>
            <a:pPr marL="342900" lvl="1" indent="-342900">
              <a:spcBef>
                <a:spcPts val="1800"/>
              </a:spcBef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WIE 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Committee </a:t>
            </a: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lvl="2" indent="-342900">
              <a:spcBef>
                <a:spcPts val="1800"/>
              </a:spcBef>
              <a:buClrTx/>
              <a:buSzPct val="100000"/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IEEE MGA (Membership and Geographic Activities) committee</a:t>
            </a:r>
          </a:p>
          <a:p>
            <a:pPr marL="571500" lvl="2" indent="-342900">
              <a:spcBef>
                <a:spcPts val="1800"/>
              </a:spcBef>
              <a:buClrTx/>
              <a:buSzPct val="100000"/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 committee members, 43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WIE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liaisons/coordinators (including AESS, featured as “new”).  Celia Desmond (IEEE Board and COMSOC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liason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leading an effort to improve society-based efforts.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lvl="2" indent="-342900">
              <a:spcBef>
                <a:spcPts val="1800"/>
              </a:spcBef>
              <a:buClrTx/>
              <a:buSzPct val="100000"/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WIEC)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meetings via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telecon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one face-to-face each year</a:t>
            </a:r>
          </a:p>
          <a:p>
            <a:pPr marL="800100" lvl="3" indent="-342900">
              <a:spcBef>
                <a:spcPts val="1800"/>
              </a:spcBef>
              <a:buClrTx/>
              <a:buSzPct val="100000"/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AESS liaison could not attend meeting in Poland 4/8-9, but next year?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1280</TotalTime>
  <Words>387</Words>
  <Application>Microsoft Office PowerPoint</Application>
  <PresentationFormat>On-screen Show (4:3)</PresentationFormat>
  <Paragraphs>52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ieee_presentation_template</vt:lpstr>
      <vt:lpstr>Women in Engineering and AESS </vt:lpstr>
      <vt:lpstr>IEEE Women in Engineering (WIE) </vt:lpstr>
      <vt:lpstr>IEEE WIE International Leadership Conference (WIE-ILC)</vt:lpstr>
      <vt:lpstr>IEEE WIE Conferences Strategy</vt:lpstr>
      <vt:lpstr>IEEE WIE Committee</vt:lpstr>
      <vt:lpstr>IEEE WIE Committee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j.scharmann@conferencecatalysts.com</cp:lastModifiedBy>
  <cp:revision>152</cp:revision>
  <cp:lastPrinted>2014-10-07T17:40:42Z</cp:lastPrinted>
  <dcterms:created xsi:type="dcterms:W3CDTF">2012-11-14T18:53:32Z</dcterms:created>
  <dcterms:modified xsi:type="dcterms:W3CDTF">2017-05-12T16:32:38Z</dcterms:modified>
</cp:coreProperties>
</file>