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2"/>
  </p:notesMasterIdLst>
  <p:sldIdLst>
    <p:sldId id="257" r:id="rId2"/>
    <p:sldId id="266" r:id="rId3"/>
    <p:sldId id="273" r:id="rId4"/>
    <p:sldId id="267" r:id="rId5"/>
    <p:sldId id="268" r:id="rId6"/>
    <p:sldId id="270" r:id="rId7"/>
    <p:sldId id="274" r:id="rId8"/>
    <p:sldId id="263" r:id="rId9"/>
    <p:sldId id="275" r:id="rId10"/>
    <p:sldId id="272" r:id="rId11"/>
  </p:sldIdLst>
  <p:sldSz cx="9144000" cy="6858000" type="screen4x3"/>
  <p:notesSz cx="7099300" cy="102346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CC"/>
    <a:srgbClr val="FFFF99"/>
    <a:srgbClr val="0000FF"/>
    <a:srgbClr val="FF0000"/>
    <a:srgbClr val="000099"/>
  </p:clrMru>
  <p:extLst>
    <p:ext uri="{E76CE94A-603C-4142-B9EB-6D1370010A27}">
      <p14:discardImageEditData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1" autoAdjust="0"/>
    <p:restoredTop sz="94684" autoAdjust="0"/>
  </p:normalViewPr>
  <p:slideViewPr>
    <p:cSldViewPr>
      <p:cViewPr>
        <p:scale>
          <a:sx n="107" d="100"/>
          <a:sy n="107" d="100"/>
        </p:scale>
        <p:origin x="-2296" y="-7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smtClean="0"/>
            </a:lvl1pPr>
          </a:lstStyle>
          <a:p>
            <a:pPr>
              <a:defRPr/>
            </a:pPr>
            <a:endParaRPr lang="en-US" dirty="0"/>
          </a:p>
        </p:txBody>
      </p:sp>
      <p:sp>
        <p:nvSpPr>
          <p:cNvPr id="307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smtClean="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smtClean="0"/>
            </a:lvl1pPr>
          </a:lstStyle>
          <a:p>
            <a:pPr>
              <a:defRPr/>
            </a:pPr>
            <a:endParaRPr lang="en-US" dirty="0"/>
          </a:p>
        </p:txBody>
      </p:sp>
      <p:sp>
        <p:nvSpPr>
          <p:cNvPr id="307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smtClean="0"/>
            </a:lvl1pPr>
          </a:lstStyle>
          <a:p>
            <a:pPr>
              <a:defRPr/>
            </a:pPr>
            <a:fld id="{D7005FA3-5FB4-4990-AA0F-955EE3C9279E}" type="slidenum">
              <a:rPr lang="en-US"/>
              <a:pPr>
                <a:defRPr/>
              </a:pPr>
              <a:t>‹#›</a:t>
            </a:fld>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067590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pic>
        <p:nvPicPr>
          <p:cNvPr id="5" name="Picture 5" descr="aess_logo.png"/>
          <p:cNvPicPr>
            <a:picLocks noChangeAspect="1"/>
          </p:cNvPicPr>
          <p:nvPr userDrawn="1"/>
        </p:nvPicPr>
        <p:blipFill>
          <a:blip r:embed="rId2" cstate="print"/>
          <a:srcRect/>
          <a:stretch>
            <a:fillRect/>
          </a:stretch>
        </p:blipFill>
        <p:spPr bwMode="auto">
          <a:xfrm>
            <a:off x="263524" y="228600"/>
            <a:ext cx="1108075" cy="59361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85800" y="6248400"/>
            <a:ext cx="777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1033" name="Line 9"/>
          <p:cNvSpPr>
            <a:spLocks noChangeShapeType="1"/>
          </p:cNvSpPr>
          <p:nvPr/>
        </p:nvSpPr>
        <p:spPr bwMode="auto">
          <a:xfrm flipV="1">
            <a:off x="2286000" y="6477000"/>
            <a:ext cx="5029200" cy="0"/>
          </a:xfrm>
          <a:prstGeom prst="line">
            <a:avLst/>
          </a:prstGeom>
          <a:noFill/>
          <a:ln w="50800">
            <a:solidFill>
              <a:srgbClr val="000099"/>
            </a:solidFill>
            <a:round/>
            <a:headEnd type="none" w="sm" len="sm"/>
            <a:tailEnd type="none" w="sm" len="sm"/>
          </a:ln>
          <a:effectLst/>
        </p:spPr>
        <p:txBody>
          <a:bodyPr wrap="none" anchor="ctr"/>
          <a:lstStyle/>
          <a:p>
            <a:pPr>
              <a:defRPr/>
            </a:pPr>
            <a:endParaRPr lang="en-US" dirty="0"/>
          </a:p>
        </p:txBody>
      </p:sp>
      <p:pic>
        <p:nvPicPr>
          <p:cNvPr id="1030" name="Picture 10" descr="ieeeblu"/>
          <p:cNvPicPr>
            <a:picLocks noChangeAspect="1" noChangeArrowheads="1"/>
          </p:cNvPicPr>
          <p:nvPr/>
        </p:nvPicPr>
        <p:blipFill>
          <a:blip r:embed="rId13" cstate="print"/>
          <a:srcRect/>
          <a:stretch>
            <a:fillRect/>
          </a:stretch>
        </p:blipFill>
        <p:spPr bwMode="auto">
          <a:xfrm>
            <a:off x="7391400" y="6324600"/>
            <a:ext cx="1066800" cy="325438"/>
          </a:xfrm>
          <a:prstGeom prst="rect">
            <a:avLst/>
          </a:prstGeom>
          <a:noFill/>
          <a:ln w="9525">
            <a:noFill/>
            <a:miter lim="800000"/>
            <a:headEnd/>
            <a:tailEnd/>
          </a:ln>
        </p:spPr>
      </p:pic>
      <p:sp>
        <p:nvSpPr>
          <p:cNvPr id="1035" name="Text Box 11"/>
          <p:cNvSpPr txBox="1">
            <a:spLocks noChangeArrowheads="1"/>
          </p:cNvSpPr>
          <p:nvPr/>
        </p:nvSpPr>
        <p:spPr bwMode="auto">
          <a:xfrm>
            <a:off x="609600" y="5867400"/>
            <a:ext cx="2470150" cy="762000"/>
          </a:xfrm>
          <a:prstGeom prst="rect">
            <a:avLst/>
          </a:prstGeom>
          <a:noFill/>
          <a:ln w="9525">
            <a:noFill/>
            <a:miter lim="800000"/>
            <a:headEnd/>
            <a:tailEnd/>
          </a:ln>
          <a:effectLst/>
        </p:spPr>
        <p:txBody>
          <a:bodyPr wrap="none">
            <a:spAutoFit/>
          </a:bodyPr>
          <a:lstStyle/>
          <a:p>
            <a:pPr algn="ctr">
              <a:defRPr/>
            </a:pPr>
            <a:endParaRPr lang="en-US" dirty="0">
              <a:solidFill>
                <a:srgbClr val="000099"/>
              </a:solidFill>
            </a:endParaRPr>
          </a:p>
          <a:p>
            <a:pPr algn="ctr">
              <a:defRPr/>
            </a:pPr>
            <a:r>
              <a:rPr lang="en-US" sz="1000" dirty="0">
                <a:solidFill>
                  <a:srgbClr val="000099"/>
                </a:solidFill>
                <a:latin typeface="Arial Black" pitchFamily="34" charset="0"/>
              </a:rPr>
              <a:t>Aerospace &amp; Electronic Systems</a:t>
            </a:r>
          </a:p>
          <a:p>
            <a:pPr algn="ctr">
              <a:defRPr/>
            </a:pPr>
            <a:r>
              <a:rPr lang="en-US" sz="1000" dirty="0">
                <a:solidFill>
                  <a:srgbClr val="000099"/>
                </a:solidFill>
                <a:latin typeface="Arial Black" pitchFamily="34" charset="0"/>
              </a:rPr>
              <a:t>Society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Arial" charset="0"/>
        </a:defRPr>
      </a:lvl2pPr>
      <a:lvl3pPr algn="ctr" rtl="0" eaLnBrk="1" fontAlgn="base" hangingPunct="1">
        <a:spcBef>
          <a:spcPct val="0"/>
        </a:spcBef>
        <a:spcAft>
          <a:spcPct val="0"/>
        </a:spcAft>
        <a:defRPr sz="2800" b="1">
          <a:solidFill>
            <a:schemeClr val="tx2"/>
          </a:solidFill>
          <a:latin typeface="Arial" charset="0"/>
        </a:defRPr>
      </a:lvl3pPr>
      <a:lvl4pPr algn="ctr" rtl="0" eaLnBrk="1" fontAlgn="base" hangingPunct="1">
        <a:spcBef>
          <a:spcPct val="0"/>
        </a:spcBef>
        <a:spcAft>
          <a:spcPct val="0"/>
        </a:spcAft>
        <a:defRPr sz="2800" b="1">
          <a:solidFill>
            <a:schemeClr val="tx2"/>
          </a:solidFill>
          <a:latin typeface="Arial" charset="0"/>
        </a:defRPr>
      </a:lvl4pPr>
      <a:lvl5pPr algn="ctr" rtl="0" eaLnBrk="1" fontAlgn="base" hangingPunct="1">
        <a:spcBef>
          <a:spcPct val="0"/>
        </a:spcBef>
        <a:spcAft>
          <a:spcPct val="0"/>
        </a:spcAft>
        <a:defRPr sz="2800" b="1">
          <a:solidFill>
            <a:schemeClr val="tx2"/>
          </a:solidFill>
          <a:latin typeface="Arial" charset="0"/>
        </a:defRPr>
      </a:lvl5pPr>
      <a:lvl6pPr marL="457200" algn="ctr" rtl="0" eaLnBrk="1" fontAlgn="base" hangingPunct="1">
        <a:spcBef>
          <a:spcPct val="0"/>
        </a:spcBef>
        <a:spcAft>
          <a:spcPct val="0"/>
        </a:spcAft>
        <a:defRPr sz="2800" b="1">
          <a:solidFill>
            <a:schemeClr val="tx2"/>
          </a:solidFill>
          <a:latin typeface="Arial" charset="0"/>
        </a:defRPr>
      </a:lvl6pPr>
      <a:lvl7pPr marL="914400" algn="ctr" rtl="0" eaLnBrk="1" fontAlgn="base" hangingPunct="1">
        <a:spcBef>
          <a:spcPct val="0"/>
        </a:spcBef>
        <a:spcAft>
          <a:spcPct val="0"/>
        </a:spcAft>
        <a:defRPr sz="2800" b="1">
          <a:solidFill>
            <a:schemeClr val="tx2"/>
          </a:solidFill>
          <a:latin typeface="Arial" charset="0"/>
        </a:defRPr>
      </a:lvl7pPr>
      <a:lvl8pPr marL="1371600" algn="ctr" rtl="0" eaLnBrk="1" fontAlgn="base" hangingPunct="1">
        <a:spcBef>
          <a:spcPct val="0"/>
        </a:spcBef>
        <a:spcAft>
          <a:spcPct val="0"/>
        </a:spcAft>
        <a:defRPr sz="2800" b="1">
          <a:solidFill>
            <a:schemeClr val="tx2"/>
          </a:solidFill>
          <a:latin typeface="Arial" charset="0"/>
        </a:defRPr>
      </a:lvl8pPr>
      <a:lvl9pPr marL="1828800" algn="ctr" rtl="0" eaLnBrk="1" fontAlgn="base" hangingPunct="1">
        <a:spcBef>
          <a:spcPct val="0"/>
        </a:spcBef>
        <a:spcAft>
          <a:spcPct val="0"/>
        </a:spcAft>
        <a:defRPr sz="28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b="1">
          <a:solidFill>
            <a:schemeClr val="tx1"/>
          </a:solidFill>
          <a:latin typeface="+mn-lt"/>
        </a:defRPr>
      </a:lvl2pPr>
      <a:lvl3pPr marL="1143000" indent="-228600" algn="l" rtl="0" eaLnBrk="1" fontAlgn="base" hangingPunct="1">
        <a:spcBef>
          <a:spcPct val="20000"/>
        </a:spcBef>
        <a:spcAft>
          <a:spcPct val="0"/>
        </a:spcAft>
        <a:buChar char="•"/>
        <a:defRPr sz="1600" b="1">
          <a:solidFill>
            <a:schemeClr val="tx1"/>
          </a:solidFill>
          <a:latin typeface="+mn-lt"/>
        </a:defRPr>
      </a:lvl3pPr>
      <a:lvl4pPr marL="1600200" indent="-228600" algn="l" rtl="0" eaLnBrk="1" fontAlgn="base" hangingPunct="1">
        <a:spcBef>
          <a:spcPct val="20000"/>
        </a:spcBef>
        <a:spcAft>
          <a:spcPct val="0"/>
        </a:spcAft>
        <a:buChar char="–"/>
        <a:defRPr sz="1400" b="1">
          <a:solidFill>
            <a:schemeClr val="tx1"/>
          </a:solidFill>
          <a:latin typeface="+mn-lt"/>
        </a:defRPr>
      </a:lvl4pPr>
      <a:lvl5pPr marL="2057400" indent="-228600" algn="l" rtl="0" eaLnBrk="1" fontAlgn="base" hangingPunct="1">
        <a:spcBef>
          <a:spcPct val="20000"/>
        </a:spcBef>
        <a:spcAft>
          <a:spcPct val="0"/>
        </a:spcAft>
        <a:buChar char="»"/>
        <a:defRPr sz="1200" b="1">
          <a:solidFill>
            <a:schemeClr val="tx1"/>
          </a:solidFill>
          <a:latin typeface="+mn-lt"/>
        </a:defRPr>
      </a:lvl5pPr>
      <a:lvl6pPr marL="2514600" indent="-228600" algn="l" rtl="0" eaLnBrk="1" fontAlgn="base" hangingPunct="1">
        <a:spcBef>
          <a:spcPct val="20000"/>
        </a:spcBef>
        <a:spcAft>
          <a:spcPct val="0"/>
        </a:spcAft>
        <a:buChar char="»"/>
        <a:defRPr sz="1200" b="1">
          <a:solidFill>
            <a:schemeClr val="tx1"/>
          </a:solidFill>
          <a:latin typeface="+mn-lt"/>
        </a:defRPr>
      </a:lvl6pPr>
      <a:lvl7pPr marL="2971800" indent="-228600" algn="l" rtl="0" eaLnBrk="1" fontAlgn="base" hangingPunct="1">
        <a:spcBef>
          <a:spcPct val="20000"/>
        </a:spcBef>
        <a:spcAft>
          <a:spcPct val="0"/>
        </a:spcAft>
        <a:buChar char="»"/>
        <a:defRPr sz="1200" b="1">
          <a:solidFill>
            <a:schemeClr val="tx1"/>
          </a:solidFill>
          <a:latin typeface="+mn-lt"/>
        </a:defRPr>
      </a:lvl7pPr>
      <a:lvl8pPr marL="3429000" indent="-228600" algn="l" rtl="0" eaLnBrk="1" fontAlgn="base" hangingPunct="1">
        <a:spcBef>
          <a:spcPct val="20000"/>
        </a:spcBef>
        <a:spcAft>
          <a:spcPct val="0"/>
        </a:spcAft>
        <a:buChar char="»"/>
        <a:defRPr sz="1200" b="1">
          <a:solidFill>
            <a:schemeClr val="tx1"/>
          </a:solidFill>
          <a:latin typeface="+mn-lt"/>
        </a:defRPr>
      </a:lvl8pPr>
      <a:lvl9pPr marL="3886200" indent="-228600" algn="l" rtl="0" eaLnBrk="1" fontAlgn="base" hangingPunct="1">
        <a:spcBef>
          <a:spcPct val="20000"/>
        </a:spcBef>
        <a:spcAft>
          <a:spcPct val="0"/>
        </a:spcAft>
        <a:buChar char="»"/>
        <a:defRPr sz="1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df"/><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solidFill>
                  <a:schemeClr val="accent6"/>
                </a:solidFill>
              </a:rPr>
              <a:t>VP </a:t>
            </a:r>
            <a:r>
              <a:rPr lang="en-US" sz="3200" dirty="0" smtClean="0">
                <a:solidFill>
                  <a:schemeClr val="accent6"/>
                </a:solidFill>
              </a:rPr>
              <a:t>Conferences Report</a:t>
            </a:r>
            <a:endParaRPr lang="en-US" sz="3200" dirty="0">
              <a:solidFill>
                <a:schemeClr val="accent6"/>
              </a:solidFill>
            </a:endParaRPr>
          </a:p>
        </p:txBody>
      </p:sp>
      <p:sp>
        <p:nvSpPr>
          <p:cNvPr id="3" name="Subtitle 2"/>
          <p:cNvSpPr>
            <a:spLocks noGrp="1"/>
          </p:cNvSpPr>
          <p:nvPr>
            <p:ph type="subTitle" idx="1"/>
          </p:nvPr>
        </p:nvSpPr>
        <p:spPr/>
        <p:txBody>
          <a:bodyPr/>
          <a:lstStyle/>
          <a:p>
            <a:r>
              <a:rPr lang="en-US" dirty="0"/>
              <a:t>AESS </a:t>
            </a:r>
            <a:r>
              <a:rPr lang="en-US" dirty="0" smtClean="0"/>
              <a:t>BoG Meeting</a:t>
            </a:r>
          </a:p>
          <a:p>
            <a:r>
              <a:rPr lang="en-US" dirty="0" smtClean="0"/>
              <a:t>Crystal City VA</a:t>
            </a:r>
          </a:p>
          <a:p>
            <a:r>
              <a:rPr lang="en-US" dirty="0" smtClean="0"/>
              <a:t>May 2015</a:t>
            </a:r>
          </a:p>
          <a:p>
            <a:endParaRPr lang="en-US" dirty="0" smtClean="0"/>
          </a:p>
          <a:p>
            <a:r>
              <a:rPr lang="en-US" dirty="0" smtClean="0"/>
              <a:t>Mark E </a:t>
            </a:r>
            <a:r>
              <a:rPr lang="en-US" dirty="0" smtClean="0"/>
              <a:t>Davis &amp; </a:t>
            </a:r>
            <a:r>
              <a:rPr lang="en-US" dirty="0" err="1" smtClean="0"/>
              <a:t>Iram</a:t>
            </a:r>
            <a:r>
              <a:rPr lang="en-US" dirty="0" smtClean="0"/>
              <a:t> Weinstein</a:t>
            </a:r>
          </a:p>
          <a:p>
            <a:r>
              <a:rPr lang="en-US" dirty="0" err="1" smtClean="0"/>
              <a:t>medavis@ieee.org</a:t>
            </a:r>
            <a:endParaRPr lang="en-US" dirty="0"/>
          </a:p>
          <a:p>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09927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09600"/>
          </a:xfrm>
        </p:spPr>
        <p:txBody>
          <a:bodyPr/>
          <a:lstStyle/>
          <a:p>
            <a:r>
              <a:rPr lang="en-US" dirty="0" smtClean="0"/>
              <a:t>PLANS/ISISS Merger Status</a:t>
            </a:r>
            <a:endParaRPr lang="en-US" dirty="0"/>
          </a:p>
        </p:txBody>
      </p:sp>
      <p:sp>
        <p:nvSpPr>
          <p:cNvPr id="3" name="Content Placeholder 2"/>
          <p:cNvSpPr>
            <a:spLocks noGrp="1"/>
          </p:cNvSpPr>
          <p:nvPr>
            <p:ph idx="1"/>
          </p:nvPr>
        </p:nvSpPr>
        <p:spPr>
          <a:xfrm>
            <a:off x="685800" y="1143000"/>
            <a:ext cx="7772400" cy="4572000"/>
          </a:xfrm>
        </p:spPr>
        <p:txBody>
          <a:bodyPr/>
          <a:lstStyle/>
          <a:p>
            <a:r>
              <a:rPr lang="en-US" sz="1600" dirty="0" smtClean="0"/>
              <a:t>The Chair of the PLANS executive committee, </a:t>
            </a:r>
            <a:r>
              <a:rPr lang="en-US" sz="1600" dirty="0" smtClean="0"/>
              <a:t>Phil </a:t>
            </a:r>
            <a:r>
              <a:rPr lang="en-US" sz="1600" dirty="0" err="1" smtClean="0"/>
              <a:t>Dugandzic</a:t>
            </a:r>
            <a:r>
              <a:rPr lang="en-US" sz="1600" dirty="0" smtClean="0"/>
              <a:t>, reached out to a couple of his colleagues</a:t>
            </a:r>
            <a:r>
              <a:rPr lang="en-US" sz="1600" dirty="0" smtClean="0"/>
              <a:t> …serving </a:t>
            </a:r>
            <a:r>
              <a:rPr lang="en-US" sz="1600" dirty="0" smtClean="0"/>
              <a:t>on the </a:t>
            </a:r>
            <a:r>
              <a:rPr lang="en-US" sz="1600" dirty="0" smtClean="0"/>
              <a:t>ISISS organizing </a:t>
            </a:r>
            <a:r>
              <a:rPr lang="en-US" sz="1600" dirty="0" smtClean="0"/>
              <a:t>committee.</a:t>
            </a:r>
          </a:p>
          <a:p>
            <a:r>
              <a:rPr lang="en-US" sz="1600" dirty="0" smtClean="0"/>
              <a:t>Apparently the ISISS conference grew out of meetings that were sponsored by Andrei </a:t>
            </a:r>
            <a:r>
              <a:rPr lang="en-US" sz="1600" dirty="0" err="1" smtClean="0"/>
              <a:t>Shkel</a:t>
            </a:r>
            <a:r>
              <a:rPr lang="en-US" sz="1600" dirty="0" smtClean="0"/>
              <a:t> (UC Irvine) when he </a:t>
            </a:r>
            <a:r>
              <a:rPr lang="en-US" sz="1600" dirty="0" smtClean="0"/>
              <a:t>was managing </a:t>
            </a:r>
            <a:r>
              <a:rPr lang="en-US" sz="1600" dirty="0" smtClean="0"/>
              <a:t>an advanced inertial sensors program at DARPA.</a:t>
            </a:r>
            <a:r>
              <a:rPr lang="en-US" sz="1600" dirty="0" smtClean="0"/>
              <a:t> </a:t>
            </a:r>
          </a:p>
          <a:p>
            <a:r>
              <a:rPr lang="en-US" sz="1600" dirty="0" smtClean="0"/>
              <a:t>The </a:t>
            </a:r>
            <a:r>
              <a:rPr lang="en-US" sz="1600" dirty="0" smtClean="0"/>
              <a:t>participants wanted an annual public </a:t>
            </a:r>
            <a:r>
              <a:rPr lang="en-US" sz="1600" dirty="0" smtClean="0"/>
              <a:t>conference where </a:t>
            </a:r>
            <a:r>
              <a:rPr lang="en-US" sz="1600" dirty="0" smtClean="0"/>
              <a:t>folks (especially the academics) could publish their research.</a:t>
            </a:r>
            <a:r>
              <a:rPr lang="en-US" sz="1600" dirty="0" smtClean="0"/>
              <a:t> </a:t>
            </a:r>
          </a:p>
          <a:p>
            <a:pPr lvl="1"/>
            <a:r>
              <a:rPr lang="en-US" sz="1400" dirty="0" smtClean="0"/>
              <a:t>The </a:t>
            </a:r>
            <a:r>
              <a:rPr lang="en-US" sz="1400" dirty="0" smtClean="0"/>
              <a:t>first conference (held this past February)</a:t>
            </a:r>
            <a:endParaRPr lang="en-US" sz="1400" dirty="0" smtClean="0"/>
          </a:p>
          <a:p>
            <a:pPr lvl="1"/>
            <a:r>
              <a:rPr lang="en-US" sz="1400" dirty="0" smtClean="0"/>
              <a:t>It was </a:t>
            </a:r>
            <a:r>
              <a:rPr lang="en-US" sz="1400" dirty="0" smtClean="0"/>
              <a:t>so successful that they are greatly expanding the conference for the second offering this coming March.</a:t>
            </a:r>
          </a:p>
          <a:p>
            <a:r>
              <a:rPr lang="en-US" sz="1600" dirty="0" smtClean="0"/>
              <a:t>One of the merger concerns that has been raised already has to do with the fact that ISISS is planning to hold </a:t>
            </a:r>
            <a:r>
              <a:rPr lang="en-US" sz="1600" dirty="0" smtClean="0"/>
              <a:t>its conference </a:t>
            </a:r>
            <a:r>
              <a:rPr lang="en-US" sz="1600" dirty="0" smtClean="0"/>
              <a:t>annually whereas PLANS is biennial.</a:t>
            </a:r>
            <a:r>
              <a:rPr lang="en-US" sz="1600" dirty="0" smtClean="0"/>
              <a:t> </a:t>
            </a:r>
          </a:p>
          <a:p>
            <a:r>
              <a:rPr lang="en-US" sz="1600" dirty="0" smtClean="0"/>
              <a:t>A telecom was held on 2 April --  </a:t>
            </a:r>
            <a:r>
              <a:rPr lang="en-US" sz="1600" dirty="0" smtClean="0"/>
              <a:t>If </a:t>
            </a:r>
            <a:r>
              <a:rPr lang="en-US" sz="1600" dirty="0" smtClean="0"/>
              <a:t>we wanted to allow for some collaboration, we could:</a:t>
            </a:r>
            <a:endParaRPr lang="en-US" sz="1600" dirty="0" smtClean="0"/>
          </a:p>
          <a:p>
            <a:pPr lvl="1"/>
            <a:r>
              <a:rPr lang="en-US" sz="1400" dirty="0" smtClean="0"/>
              <a:t>`</a:t>
            </a:r>
            <a:r>
              <a:rPr lang="en-US" sz="1400" dirty="0" smtClean="0"/>
              <a:t> </a:t>
            </a:r>
            <a:r>
              <a:rPr lang="en-US" sz="1400" dirty="0" smtClean="0"/>
              <a:t>We begin the process of cross-fertilization.  Highly publicize each conference at the other.</a:t>
            </a:r>
            <a:endParaRPr lang="en-US" sz="1400" dirty="0" smtClean="0"/>
          </a:p>
          <a:p>
            <a:pPr lvl="1"/>
            <a:r>
              <a:rPr lang="en-US" sz="1400" dirty="0" smtClean="0"/>
              <a:t> </a:t>
            </a:r>
            <a:r>
              <a:rPr lang="en-US" sz="1400" dirty="0" smtClean="0"/>
              <a:t>We could move PLANS to an annual conference, to co-host them in the same venue, showing the separate topics.  </a:t>
            </a:r>
          </a:p>
          <a:p>
            <a:endParaRPr lang="en-US" sz="1600" dirty="0" smtClean="0"/>
          </a:p>
          <a:p>
            <a:endParaRPr lang="en-US" sz="1600"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61690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Strategic Plan</a:t>
            </a:r>
          </a:p>
          <a:p>
            <a:r>
              <a:rPr lang="en-US" dirty="0" smtClean="0"/>
              <a:t>Technically </a:t>
            </a:r>
            <a:r>
              <a:rPr lang="en-US" dirty="0"/>
              <a:t>Co-sponsored </a:t>
            </a:r>
            <a:r>
              <a:rPr lang="en-US" dirty="0" smtClean="0"/>
              <a:t>Conferences</a:t>
            </a:r>
          </a:p>
          <a:p>
            <a:pPr lvl="1"/>
            <a:r>
              <a:rPr lang="en-US" dirty="0" smtClean="0"/>
              <a:t>Implications of 2016 Changes</a:t>
            </a:r>
          </a:p>
          <a:p>
            <a:pPr lvl="1"/>
            <a:r>
              <a:rPr lang="en-US" dirty="0" smtClean="0"/>
              <a:t>Issues for AESS</a:t>
            </a:r>
            <a:endParaRPr lang="en-US" dirty="0" smtClean="0"/>
          </a:p>
          <a:p>
            <a:r>
              <a:rPr lang="en-US" dirty="0" smtClean="0"/>
              <a:t>PLANS/ISISS Merger Status</a:t>
            </a:r>
            <a:endParaRPr lang="en-US" dirty="0" smtClean="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4187515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a:t>
            </a:r>
            <a:endParaRPr lang="en-US" dirty="0"/>
          </a:p>
        </p:txBody>
      </p:sp>
      <p:sp>
        <p:nvSpPr>
          <p:cNvPr id="3" name="Content Placeholder 2"/>
          <p:cNvSpPr>
            <a:spLocks noGrp="1"/>
          </p:cNvSpPr>
          <p:nvPr>
            <p:ph idx="1"/>
          </p:nvPr>
        </p:nvSpPr>
        <p:spPr/>
        <p:txBody>
          <a:bodyPr/>
          <a:lstStyle/>
          <a:p>
            <a:r>
              <a:rPr lang="en-US" dirty="0">
                <a:solidFill>
                  <a:srgbClr val="2D2D8A"/>
                </a:solidFill>
              </a:rPr>
              <a:t>Conference Mission Statement – </a:t>
            </a:r>
            <a:r>
              <a:rPr lang="en-US" sz="1800" i="1" dirty="0">
                <a:solidFill>
                  <a:srgbClr val="2D2D8A"/>
                </a:solidFill>
              </a:rPr>
              <a:t>AESS conferences provide the most technically advanced and highly relevant conferences in the field of interest as defined in our overarching mission statement.  AESS will achieve this by refining and promoting best practices in planning, management, publications and financing conferences that directly or indirectly benefit the AES Society Membership.</a:t>
            </a:r>
            <a:endParaRPr lang="en-US" sz="1800" dirty="0">
              <a:solidFill>
                <a:srgbClr val="2D2D8A"/>
              </a:solidFill>
            </a:endParaRPr>
          </a:p>
          <a:p>
            <a:r>
              <a:rPr lang="en-US" sz="1800" dirty="0" smtClean="0">
                <a:solidFill>
                  <a:srgbClr val="2D2D8A"/>
                </a:solidFill>
              </a:rPr>
              <a:t>Vision Statement– </a:t>
            </a:r>
            <a:r>
              <a:rPr lang="en-US" sz="1800" i="1" dirty="0" smtClean="0">
                <a:solidFill>
                  <a:srgbClr val="2D2D8A"/>
                </a:solidFill>
              </a:rPr>
              <a:t>AESS conferences will be the first choice of practicing engineers in industry for insight into the latest technology, systems, and best practices</a:t>
            </a:r>
          </a:p>
          <a:p>
            <a:r>
              <a:rPr lang="en-US" sz="1800" dirty="0" smtClean="0">
                <a:solidFill>
                  <a:srgbClr val="2D2D8A"/>
                </a:solidFill>
              </a:rPr>
              <a:t>3 Year (long term) Strategic Objectives</a:t>
            </a:r>
          </a:p>
          <a:p>
            <a:pPr lvl="1"/>
            <a:r>
              <a:rPr lang="en-US" sz="1600" i="1" dirty="0" smtClean="0">
                <a:solidFill>
                  <a:srgbClr val="2D2D8A"/>
                </a:solidFill>
              </a:rPr>
              <a:t>Convert 2 TCS conferences to at least 10% FCS</a:t>
            </a:r>
          </a:p>
          <a:p>
            <a:pPr lvl="1"/>
            <a:r>
              <a:rPr lang="en-US" sz="1600" i="1" dirty="0" smtClean="0">
                <a:solidFill>
                  <a:srgbClr val="2D2D8A"/>
                </a:solidFill>
              </a:rPr>
              <a:t>Find ways to use conferences to attract and retain young members</a:t>
            </a:r>
          </a:p>
          <a:p>
            <a:pPr>
              <a:buAutoNum type="arabicPeriod"/>
            </a:pPr>
            <a:endParaRPr lang="en-US" sz="1800" i="1" dirty="0" smtClean="0">
              <a:solidFill>
                <a:srgbClr val="2D2D8A"/>
              </a:solidFill>
            </a:endParaRPr>
          </a:p>
          <a:p>
            <a:pPr marL="0" indent="0">
              <a:buNone/>
            </a:pPr>
            <a:endParaRPr lang="en-US" sz="1800" i="1" dirty="0"/>
          </a:p>
        </p:txBody>
      </p:sp>
      <p:sp>
        <p:nvSpPr>
          <p:cNvPr id="4" name="TextBox 3"/>
          <p:cNvSpPr txBox="1"/>
          <p:nvPr/>
        </p:nvSpPr>
        <p:spPr>
          <a:xfrm>
            <a:off x="1143000" y="5562600"/>
            <a:ext cx="6400800" cy="646331"/>
          </a:xfrm>
          <a:prstGeom prst="rect">
            <a:avLst/>
          </a:prstGeom>
          <a:solidFill>
            <a:srgbClr val="FFFFCC"/>
          </a:solidFill>
          <a:ln>
            <a:solidFill>
              <a:srgbClr val="000090"/>
            </a:solidFill>
          </a:ln>
        </p:spPr>
        <p:txBody>
          <a:bodyPr wrap="square" rtlCol="0">
            <a:spAutoFit/>
          </a:bodyPr>
          <a:lstStyle/>
          <a:p>
            <a:pPr algn="ctr"/>
            <a:r>
              <a:rPr lang="en-US" sz="1800" dirty="0" smtClean="0">
                <a:latin typeface="Arial"/>
                <a:cs typeface="Arial"/>
              </a:rPr>
              <a:t>Need To Re-evaluate Strategy Based On Recent Changes In Conference Management Policies</a:t>
            </a:r>
            <a:endParaRPr lang="en-US" sz="1800" dirty="0">
              <a:latin typeface="Arial"/>
              <a:cs typeface="Arial"/>
            </a:endParaRP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025777618"/>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Technically Co-sponsored </a:t>
            </a:r>
            <a:r>
              <a:rPr lang="en-US" dirty="0" smtClean="0"/>
              <a:t>Conferences</a:t>
            </a:r>
            <a:endParaRPr lang="en-US" dirty="0"/>
          </a:p>
        </p:txBody>
      </p:sp>
      <p:sp>
        <p:nvSpPr>
          <p:cNvPr id="3" name="Content Placeholder 2"/>
          <p:cNvSpPr>
            <a:spLocks noGrp="1"/>
          </p:cNvSpPr>
          <p:nvPr>
            <p:ph idx="1"/>
          </p:nvPr>
        </p:nvSpPr>
        <p:spPr/>
        <p:txBody>
          <a:bodyPr/>
          <a:lstStyle/>
          <a:p>
            <a:r>
              <a:rPr lang="en-US" dirty="0"/>
              <a:t>Beginning in 2016, IEEE rules will change</a:t>
            </a:r>
          </a:p>
          <a:p>
            <a:pPr lvl="1"/>
            <a:r>
              <a:rPr lang="en-US" dirty="0"/>
              <a:t>If 0% IEEE financial interest, IEEE Technical cosponsors will be charged $1000 +$15/paper sent to </a:t>
            </a:r>
            <a:r>
              <a:rPr lang="en-US" dirty="0" err="1"/>
              <a:t>xPlore</a:t>
            </a:r>
            <a:endParaRPr lang="en-US" dirty="0"/>
          </a:p>
          <a:p>
            <a:pPr lvl="2"/>
            <a:r>
              <a:rPr lang="en-US" altLang="en-US" dirty="0">
                <a:ea typeface="ＭＳ Ｐゴシック" pitchFamily="-112" charset="-128"/>
              </a:rPr>
              <a:t>If the Sponsoring IEEE OU desires, it can ask MCE to bill the Conference for some or all of this cost</a:t>
            </a:r>
          </a:p>
          <a:p>
            <a:pPr lvl="2"/>
            <a:r>
              <a:rPr lang="en-US" altLang="en-US" dirty="0">
                <a:ea typeface="ＭＳ Ｐゴシック" pitchFamily="-112" charset="-128"/>
              </a:rPr>
              <a:t>All revenue collected by MCE from external conferences will be given to the Sponsoring IEEE </a:t>
            </a:r>
            <a:r>
              <a:rPr lang="en-US" altLang="en-US" dirty="0" smtClean="0">
                <a:ea typeface="ＭＳ Ｐゴシック" pitchFamily="-112" charset="-128"/>
              </a:rPr>
              <a:t>OU</a:t>
            </a:r>
          </a:p>
          <a:p>
            <a:pPr lvl="2"/>
            <a:r>
              <a:rPr lang="en-US" altLang="en-US" dirty="0" smtClean="0">
                <a:ea typeface="ＭＳ Ｐゴシック" pitchFamily="-112" charset="-128"/>
              </a:rPr>
              <a:t>If multiple IEEE entities are TCS the fee and revenues would be split</a:t>
            </a:r>
          </a:p>
          <a:p>
            <a:pPr lvl="1"/>
            <a:r>
              <a:rPr lang="en-US" altLang="en-US" dirty="0" smtClean="0">
                <a:ea typeface="ＭＳ Ｐゴシック" pitchFamily="-112" charset="-128"/>
              </a:rPr>
              <a:t>If an IEEE entity is a financial sponsor, the TCS fee will not be charged</a:t>
            </a:r>
          </a:p>
          <a:p>
            <a:r>
              <a:rPr lang="en-US" altLang="en-US" dirty="0" smtClean="0">
                <a:ea typeface="ＭＳ Ｐゴシック" pitchFamily="-112" charset="-128"/>
              </a:rPr>
              <a:t>I obtained data to see what the financial impact would have been if the rules were in place in 2013</a:t>
            </a:r>
            <a:endParaRPr lang="en-US" altLang="en-US" dirty="0">
              <a:ea typeface="ＭＳ Ｐゴシック" pitchFamily="-112" charset="-128"/>
            </a:endParaRPr>
          </a:p>
          <a:p>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336823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AESS Financial And Technical </a:t>
            </a:r>
            <a:br>
              <a:rPr lang="en-US" dirty="0" smtClean="0"/>
            </a:br>
            <a:r>
              <a:rPr lang="en-US" dirty="0" smtClean="0"/>
              <a:t>Sponsorship History</a:t>
            </a:r>
            <a:endParaRPr lang="en-US" dirty="0"/>
          </a:p>
        </p:txBody>
      </p:sp>
      <p:sp>
        <p:nvSpPr>
          <p:cNvPr id="4" name="Content Placeholder 3"/>
          <p:cNvSpPr>
            <a:spLocks noGrp="1"/>
          </p:cNvSpPr>
          <p:nvPr>
            <p:ph idx="1"/>
          </p:nvPr>
        </p:nvSpPr>
        <p:spPr>
          <a:xfrm>
            <a:off x="152400" y="1524000"/>
            <a:ext cx="3505200" cy="4114800"/>
          </a:xfrm>
        </p:spPr>
        <p:txBody>
          <a:bodyPr/>
          <a:lstStyle/>
          <a:p>
            <a:r>
              <a:rPr lang="en-US" dirty="0" smtClean="0"/>
              <a:t>Revenues From Financial Sponsorship Has </a:t>
            </a:r>
            <a:r>
              <a:rPr lang="en-US" dirty="0" smtClean="0"/>
              <a:t>Been Steady</a:t>
            </a:r>
          </a:p>
          <a:p>
            <a:pPr lvl="1"/>
            <a:r>
              <a:rPr lang="en-US" dirty="0" smtClean="0"/>
              <a:t>Fusion Alternating Financial and TCS</a:t>
            </a:r>
          </a:p>
          <a:p>
            <a:r>
              <a:rPr lang="en-US" dirty="0" smtClean="0"/>
              <a:t>2016 Change In Publishing Charges For  Technical </a:t>
            </a:r>
            <a:r>
              <a:rPr lang="en-US" dirty="0" err="1" smtClean="0"/>
              <a:t>Cosponsorship</a:t>
            </a:r>
            <a:endParaRPr lang="en-US" dirty="0" smtClean="0"/>
          </a:p>
          <a:p>
            <a:r>
              <a:rPr lang="en-US" dirty="0" smtClean="0"/>
              <a:t>Difficulty With AESS/AIAA Financial Arrangements</a:t>
            </a:r>
          </a:p>
          <a:p>
            <a:pPr lvl="1"/>
            <a:r>
              <a:rPr lang="en-US" dirty="0" smtClean="0"/>
              <a:t>DATC lost</a:t>
            </a:r>
          </a:p>
          <a:p>
            <a:pPr lvl="1"/>
            <a:r>
              <a:rPr lang="en-US" dirty="0" smtClean="0"/>
              <a:t>ICNS possible</a:t>
            </a:r>
            <a:endParaRPr lang="en-US" dirty="0" smtClean="0"/>
          </a:p>
        </p:txBody>
      </p:sp>
      <p:pic>
        <p:nvPicPr>
          <p:cNvPr id="14" name="Picture 1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733800" y="2438400"/>
            <a:ext cx="4597400" cy="2768600"/>
          </a:xfrm>
          <a:prstGeom prst="rect">
            <a:avLst/>
          </a:prstGeom>
        </p:spPr>
      </p:pic>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356844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Impact of New TCS Rules</a:t>
            </a:r>
            <a:endParaRPr lang="en-US" dirty="0"/>
          </a:p>
        </p:txBody>
      </p:sp>
      <p:sp>
        <p:nvSpPr>
          <p:cNvPr id="9" name="Content Placeholder 8"/>
          <p:cNvSpPr>
            <a:spLocks noGrp="1"/>
          </p:cNvSpPr>
          <p:nvPr>
            <p:ph sz="half" idx="1"/>
          </p:nvPr>
        </p:nvSpPr>
        <p:spPr>
          <a:xfrm>
            <a:off x="685800" y="1295400"/>
            <a:ext cx="3810000" cy="4572000"/>
          </a:xfrm>
        </p:spPr>
        <p:txBody>
          <a:bodyPr/>
          <a:lstStyle/>
          <a:p>
            <a:r>
              <a:rPr lang="en-US" sz="2400" dirty="0" smtClean="0"/>
              <a:t>TCS Fees based on current year uploads</a:t>
            </a:r>
          </a:p>
          <a:p>
            <a:pPr lvl="1"/>
            <a:r>
              <a:rPr lang="en-US" sz="2000" dirty="0" smtClean="0"/>
              <a:t>Roughly offsets “Indirect Content” Credit of $18+</a:t>
            </a:r>
          </a:p>
          <a:p>
            <a:r>
              <a:rPr lang="en-US" sz="2400" dirty="0" smtClean="0"/>
              <a:t>Revenues from past years are substantial</a:t>
            </a:r>
          </a:p>
          <a:p>
            <a:r>
              <a:rPr lang="en-US" sz="2400" dirty="0" smtClean="0"/>
              <a:t>New TCS commitments will run at a loss until 3-5 year tail is created</a:t>
            </a:r>
          </a:p>
          <a:p>
            <a:r>
              <a:rPr lang="en-US" sz="2400" dirty="0" smtClean="0"/>
              <a:t>Policy agreement with TCS partners needed</a:t>
            </a:r>
          </a:p>
          <a:p>
            <a:endParaRPr lang="en-US" sz="2400" dirty="0" smtClean="0"/>
          </a:p>
          <a:p>
            <a:pPr marL="457200" lvl="1" indent="0">
              <a:buNone/>
            </a:pPr>
            <a:endParaRPr lang="en-US" dirty="0"/>
          </a:p>
        </p:txBody>
      </p:sp>
      <p:graphicFrame>
        <p:nvGraphicFramePr>
          <p:cNvPr id="13" name="Content Placeholder 12"/>
          <p:cNvGraphicFramePr>
            <a:graphicFrameLocks noGrp="1"/>
          </p:cNvGraphicFramePr>
          <p:nvPr>
            <p:ph sz="half" idx="2"/>
            <p:extLst>
              <p:ext uri="{D42A27DB-BD31-4B8C-83A1-F6EECF244321}">
                <p14:mod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490893046"/>
              </p:ext>
            </p:extLst>
          </p:nvPr>
        </p:nvGraphicFramePr>
        <p:xfrm>
          <a:off x="4648200" y="1295400"/>
          <a:ext cx="3809999" cy="2222306"/>
        </p:xfrm>
        <a:graphic>
          <a:graphicData uri="http://schemas.openxmlformats.org/drawingml/2006/table">
            <a:tbl>
              <a:tblPr/>
              <a:tblGrid>
                <a:gridCol w="896471"/>
                <a:gridCol w="306687"/>
                <a:gridCol w="342074"/>
                <a:gridCol w="589783"/>
                <a:gridCol w="589783"/>
                <a:gridCol w="601579"/>
                <a:gridCol w="483622"/>
              </a:tblGrid>
              <a:tr h="176935">
                <a:tc>
                  <a:txBody>
                    <a:bodyPr/>
                    <a:lstStyle/>
                    <a:p>
                      <a:pPr algn="l" fontAlgn="b"/>
                      <a:endParaRPr lang="en-US" sz="1000" b="0" i="0" u="none" strike="noStrike" dirty="0">
                        <a:solidFill>
                          <a:srgbClr val="000000"/>
                        </a:solidFill>
                        <a:effectLst/>
                        <a:latin typeface="Calibri"/>
                      </a:endParaRPr>
                    </a:p>
                  </a:txBody>
                  <a:tcPr marL="7077" marR="7077" marT="707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effectLst/>
                        <a:latin typeface="Calibri"/>
                      </a:endParaRPr>
                    </a:p>
                  </a:txBody>
                  <a:tcPr marL="7077" marR="7077" marT="707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7077" marR="7077" marT="707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7077" marR="7077" marT="707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b"/>
                      <a:r>
                        <a:rPr lang="en-US" sz="1000" b="1" i="0" u="none" strike="noStrike">
                          <a:solidFill>
                            <a:srgbClr val="000000"/>
                          </a:solidFill>
                          <a:effectLst/>
                          <a:latin typeface="Calibri"/>
                        </a:rPr>
                        <a:t>Assuming New Rules</a:t>
                      </a:r>
                    </a:p>
                  </a:txBody>
                  <a:tcPr marL="7077" marR="7077" marT="7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000" b="0" i="0" u="none" strike="noStrike">
                        <a:solidFill>
                          <a:srgbClr val="000000"/>
                        </a:solidFill>
                        <a:effectLst/>
                        <a:latin typeface="Calibri"/>
                      </a:endParaRPr>
                    </a:p>
                  </a:txBody>
                  <a:tcPr marL="7077" marR="7077" marT="707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672353">
                <a:tc>
                  <a:txBody>
                    <a:bodyPr/>
                    <a:lstStyle/>
                    <a:p>
                      <a:pPr algn="ctr" fontAlgn="ctr"/>
                      <a:r>
                        <a:rPr lang="en-US" sz="1000" b="1" i="0" u="none" strike="noStrike">
                          <a:solidFill>
                            <a:srgbClr val="000000"/>
                          </a:solidFill>
                          <a:effectLst/>
                          <a:latin typeface="Calibri"/>
                        </a:rPr>
                        <a:t>Conference</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 IEE TCS</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No. Years</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2013 Revenue</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2013 Est. TCS Fee</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2013 Revenue Est. </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Change</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858">
                <a:tc>
                  <a:txBody>
                    <a:bodyPr/>
                    <a:lstStyle/>
                    <a:p>
                      <a:pPr algn="l" fontAlgn="b"/>
                      <a:r>
                        <a:rPr lang="en-US" sz="1000" b="1" i="0" u="none" strike="noStrike">
                          <a:solidFill>
                            <a:srgbClr val="000000"/>
                          </a:solidFill>
                          <a:effectLst/>
                          <a:latin typeface="Calibri"/>
                        </a:rPr>
                        <a:t>Fusion</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1</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6</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 $  29,608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Calibri"/>
                        </a:rPr>
                        <a:t> $  (5,635)</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000" b="1" i="0" u="none" strike="noStrike">
                          <a:solidFill>
                            <a:srgbClr val="000000"/>
                          </a:solidFill>
                          <a:effectLst/>
                          <a:latin typeface="Calibri"/>
                        </a:rPr>
                        <a:t> $  23,973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000000"/>
                          </a:solidFill>
                          <a:effectLst/>
                          <a:latin typeface="Calibri"/>
                        </a:rPr>
                        <a:t>-19%</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69858">
                <a:tc>
                  <a:txBody>
                    <a:bodyPr/>
                    <a:lstStyle/>
                    <a:p>
                      <a:pPr algn="l" fontAlgn="b"/>
                      <a:r>
                        <a:rPr lang="en-US" sz="1000" b="1" i="0" u="none" strike="noStrike">
                          <a:solidFill>
                            <a:srgbClr val="000000"/>
                          </a:solidFill>
                          <a:effectLst/>
                          <a:latin typeface="Calibri"/>
                        </a:rPr>
                        <a:t>EURAD</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3</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8</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 $  13,980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Calibri"/>
                        </a:rPr>
                        <a:t> $  (2,498)</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000" b="1" i="0" u="none" strike="noStrike">
                          <a:solidFill>
                            <a:srgbClr val="000000"/>
                          </a:solidFill>
                          <a:effectLst/>
                          <a:latin typeface="Calibri"/>
                        </a:rPr>
                        <a:t> $  11,481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000000"/>
                          </a:solidFill>
                          <a:effectLst/>
                          <a:latin typeface="Calibri"/>
                        </a:rPr>
                        <a:t>-18%</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69858">
                <a:tc>
                  <a:txBody>
                    <a:bodyPr/>
                    <a:lstStyle/>
                    <a:p>
                      <a:pPr algn="l" fontAlgn="b"/>
                      <a:r>
                        <a:rPr lang="en-US" sz="1000" b="1" i="0" u="none" strike="noStrike">
                          <a:solidFill>
                            <a:srgbClr val="000000"/>
                          </a:solidFill>
                          <a:effectLst/>
                          <a:latin typeface="Calibri"/>
                        </a:rPr>
                        <a:t>Int'l Radar (IRS)</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1</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3</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 $    9,724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Calibri"/>
                        </a:rPr>
                        <a:t> $  (3,880)</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000" b="1" i="0" u="none" strike="noStrike">
                          <a:solidFill>
                            <a:srgbClr val="000000"/>
                          </a:solidFill>
                          <a:effectLst/>
                          <a:latin typeface="Calibri"/>
                        </a:rPr>
                        <a:t> $     5,844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000000"/>
                          </a:solidFill>
                          <a:effectLst/>
                          <a:latin typeface="Calibri"/>
                        </a:rPr>
                        <a:t>-40%</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69858">
                <a:tc>
                  <a:txBody>
                    <a:bodyPr/>
                    <a:lstStyle/>
                    <a:p>
                      <a:pPr algn="l" fontAlgn="b"/>
                      <a:r>
                        <a:rPr lang="en-US" sz="1000" b="1" i="0" u="none" strike="noStrike">
                          <a:solidFill>
                            <a:srgbClr val="000000"/>
                          </a:solidFill>
                          <a:effectLst/>
                          <a:latin typeface="Calibri"/>
                        </a:rPr>
                        <a:t>RAST</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2</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5</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 $    7,617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Calibri"/>
                        </a:rPr>
                        <a:t> $  (1,895)</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000" b="1" i="0" u="none" strike="noStrike">
                          <a:solidFill>
                            <a:srgbClr val="000000"/>
                          </a:solidFill>
                          <a:effectLst/>
                          <a:latin typeface="Calibri"/>
                        </a:rPr>
                        <a:t> $     5,722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000000"/>
                          </a:solidFill>
                          <a:effectLst/>
                          <a:latin typeface="Calibri"/>
                        </a:rPr>
                        <a:t>-25%</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69858">
                <a:tc>
                  <a:txBody>
                    <a:bodyPr/>
                    <a:lstStyle/>
                    <a:p>
                      <a:pPr algn="l" fontAlgn="b"/>
                      <a:r>
                        <a:rPr lang="en-US" sz="1000" b="1" i="0" u="none" strike="noStrike">
                          <a:solidFill>
                            <a:srgbClr val="000000"/>
                          </a:solidFill>
                          <a:effectLst/>
                          <a:latin typeface="Calibri"/>
                        </a:rPr>
                        <a:t>Waveform</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3</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3</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 $    7,209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Calibri"/>
                        </a:rPr>
                        <a:t> $           -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000" b="1" i="0" u="none" strike="noStrike">
                          <a:solidFill>
                            <a:srgbClr val="000000"/>
                          </a:solidFill>
                          <a:effectLst/>
                          <a:latin typeface="Calibri"/>
                        </a:rPr>
                        <a:t> $     7,209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000000"/>
                          </a:solidFill>
                          <a:effectLst/>
                          <a:latin typeface="Calibri"/>
                        </a:rPr>
                        <a:t>0%</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69858">
                <a:tc>
                  <a:txBody>
                    <a:bodyPr/>
                    <a:lstStyle/>
                    <a:p>
                      <a:pPr algn="l" fontAlgn="b"/>
                      <a:r>
                        <a:rPr lang="en-US" sz="1000" b="1" i="0" u="none" strike="noStrike">
                          <a:solidFill>
                            <a:srgbClr val="000000"/>
                          </a:solidFill>
                          <a:effectLst/>
                          <a:latin typeface="Calibri"/>
                        </a:rPr>
                        <a:t>NAVITEC</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1</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2</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 $    6,406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Calibri"/>
                        </a:rPr>
                        <a:t> $  (3,970)</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000" b="1" i="0" u="none" strike="noStrike">
                          <a:solidFill>
                            <a:srgbClr val="000000"/>
                          </a:solidFill>
                          <a:effectLst/>
                          <a:latin typeface="Calibri"/>
                        </a:rPr>
                        <a:t> $     2,436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000000"/>
                          </a:solidFill>
                          <a:effectLst/>
                          <a:latin typeface="Calibri"/>
                        </a:rPr>
                        <a:t>-62%</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76935">
                <a:tc>
                  <a:txBody>
                    <a:bodyPr/>
                    <a:lstStyle/>
                    <a:p>
                      <a:pPr algn="l" fontAlgn="b"/>
                      <a:r>
                        <a:rPr lang="en-US" sz="1000" b="1" i="0" u="none" strike="noStrike">
                          <a:solidFill>
                            <a:srgbClr val="000000"/>
                          </a:solidFill>
                          <a:effectLst/>
                          <a:latin typeface="Calibri"/>
                        </a:rPr>
                        <a:t>Carnahan</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effectLst/>
                          <a:latin typeface="Calibri"/>
                        </a:rPr>
                        <a:t>1</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effectLst/>
                          <a:latin typeface="Calibri"/>
                        </a:rPr>
                        <a:t>3</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 $    3,756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Calibri"/>
                        </a:rPr>
                        <a:t> $           -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sz="1000" b="1" i="0" u="none" strike="noStrike">
                          <a:solidFill>
                            <a:srgbClr val="000000"/>
                          </a:solidFill>
                          <a:effectLst/>
                          <a:latin typeface="Calibri"/>
                        </a:rPr>
                        <a:t> $     3,756 </a:t>
                      </a:r>
                    </a:p>
                  </a:txBody>
                  <a:tcPr marL="7077" marR="7077" marT="70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sz="1000" b="1" i="0" u="none" strike="noStrike">
                          <a:solidFill>
                            <a:srgbClr val="000000"/>
                          </a:solidFill>
                          <a:effectLst/>
                          <a:latin typeface="Calibri"/>
                        </a:rPr>
                        <a:t>0%</a:t>
                      </a:r>
                    </a:p>
                  </a:txBody>
                  <a:tcPr marL="7077" marR="7077" marT="70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r>
              <a:tr h="176935">
                <a:tc>
                  <a:txBody>
                    <a:bodyPr/>
                    <a:lstStyle/>
                    <a:p>
                      <a:pPr algn="l" fontAlgn="b"/>
                      <a:endParaRPr lang="en-US" sz="1000" b="0" i="0" u="none" strike="noStrike">
                        <a:solidFill>
                          <a:srgbClr val="000000"/>
                        </a:solidFill>
                        <a:effectLst/>
                        <a:latin typeface="Calibri"/>
                      </a:endParaRPr>
                    </a:p>
                  </a:txBody>
                  <a:tcPr marL="7077" marR="7077" marT="707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000" b="0" i="0" u="none" strike="noStrike">
                        <a:solidFill>
                          <a:srgbClr val="000000"/>
                        </a:solidFill>
                        <a:effectLst/>
                        <a:latin typeface="Calibri"/>
                      </a:endParaRPr>
                    </a:p>
                  </a:txBody>
                  <a:tcPr marL="7077" marR="7077" marT="707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7077" marR="7077" marT="707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alibri"/>
                        </a:rPr>
                        <a:t> $  78,300 </a:t>
                      </a:r>
                    </a:p>
                  </a:txBody>
                  <a:tcPr marL="7077" marR="7077" marT="7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Calibri"/>
                        </a:rPr>
                        <a:t> $(17,878)</a:t>
                      </a:r>
                    </a:p>
                  </a:txBody>
                  <a:tcPr marL="7077" marR="7077" marT="7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Calibri"/>
                        </a:rPr>
                        <a:t> $  60,422 </a:t>
                      </a:r>
                    </a:p>
                  </a:txBody>
                  <a:tcPr marL="7077" marR="7077" marT="7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1000" b="1" i="0" u="none" strike="noStrike" dirty="0">
                          <a:solidFill>
                            <a:srgbClr val="000000"/>
                          </a:solidFill>
                          <a:effectLst/>
                          <a:latin typeface="Calibri"/>
                        </a:rPr>
                        <a:t>-23%</a:t>
                      </a:r>
                    </a:p>
                  </a:txBody>
                  <a:tcPr marL="7077" marR="7077" marT="7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14" name="Content Placeholder 8"/>
          <p:cNvSpPr txBox="1">
            <a:spLocks/>
          </p:cNvSpPr>
          <p:nvPr/>
        </p:nvSpPr>
        <p:spPr bwMode="auto">
          <a:xfrm>
            <a:off x="4495800" y="3733800"/>
            <a:ext cx="4267200" cy="2514600"/>
          </a:xfrm>
          <a:prstGeom prst="rect">
            <a:avLst/>
          </a:prstGeom>
          <a:solidFill>
            <a:srgbClr val="FFFFCC"/>
          </a:solidFill>
          <a:ln w="9525">
            <a:noFill/>
            <a:miter lim="800000"/>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000" b="1">
                <a:solidFill>
                  <a:schemeClr val="tx1"/>
                </a:solidFill>
                <a:latin typeface="+mn-lt"/>
              </a:defRPr>
            </a:lvl3pPr>
            <a:lvl4pPr marL="1600200" indent="-228600" algn="l" rtl="0" eaLnBrk="1" fontAlgn="base" hangingPunct="1">
              <a:spcBef>
                <a:spcPct val="20000"/>
              </a:spcBef>
              <a:spcAft>
                <a:spcPct val="0"/>
              </a:spcAft>
              <a:buChar char="–"/>
              <a:defRPr sz="1800" b="1">
                <a:solidFill>
                  <a:schemeClr val="tx1"/>
                </a:solidFill>
                <a:latin typeface="+mn-lt"/>
              </a:defRPr>
            </a:lvl4pPr>
            <a:lvl5pPr marL="2057400" indent="-228600" algn="l" rtl="0" eaLnBrk="1" fontAlgn="base" hangingPunct="1">
              <a:spcBef>
                <a:spcPct val="20000"/>
              </a:spcBef>
              <a:spcAft>
                <a:spcPct val="0"/>
              </a:spcAft>
              <a:buChar char="»"/>
              <a:defRPr sz="1800" b="1">
                <a:solidFill>
                  <a:schemeClr val="tx1"/>
                </a:solidFill>
                <a:latin typeface="+mn-lt"/>
              </a:defRPr>
            </a:lvl5pPr>
            <a:lvl6pPr marL="2514600" indent="-228600" algn="l" rtl="0" eaLnBrk="1" fontAlgn="base" hangingPunct="1">
              <a:spcBef>
                <a:spcPct val="20000"/>
              </a:spcBef>
              <a:spcAft>
                <a:spcPct val="0"/>
              </a:spcAft>
              <a:buChar char="»"/>
              <a:defRPr sz="1800" b="1">
                <a:solidFill>
                  <a:schemeClr val="tx1"/>
                </a:solidFill>
                <a:latin typeface="+mn-lt"/>
              </a:defRPr>
            </a:lvl6pPr>
            <a:lvl7pPr marL="2971800" indent="-228600" algn="l" rtl="0" eaLnBrk="1" fontAlgn="base" hangingPunct="1">
              <a:spcBef>
                <a:spcPct val="20000"/>
              </a:spcBef>
              <a:spcAft>
                <a:spcPct val="0"/>
              </a:spcAft>
              <a:buChar char="»"/>
              <a:defRPr sz="1800" b="1">
                <a:solidFill>
                  <a:schemeClr val="tx1"/>
                </a:solidFill>
                <a:latin typeface="+mn-lt"/>
              </a:defRPr>
            </a:lvl7pPr>
            <a:lvl8pPr marL="3429000" indent="-228600" algn="l" rtl="0" eaLnBrk="1" fontAlgn="base" hangingPunct="1">
              <a:spcBef>
                <a:spcPct val="20000"/>
              </a:spcBef>
              <a:spcAft>
                <a:spcPct val="0"/>
              </a:spcAft>
              <a:buChar char="»"/>
              <a:defRPr sz="1800" b="1">
                <a:solidFill>
                  <a:schemeClr val="tx1"/>
                </a:solidFill>
                <a:latin typeface="+mn-lt"/>
              </a:defRPr>
            </a:lvl8pPr>
            <a:lvl9pPr marL="3886200" indent="-228600" algn="l" rtl="0" eaLnBrk="1" fontAlgn="base" hangingPunct="1">
              <a:spcBef>
                <a:spcPct val="20000"/>
              </a:spcBef>
              <a:spcAft>
                <a:spcPct val="0"/>
              </a:spcAft>
              <a:buChar char="»"/>
              <a:defRPr sz="1800" b="1">
                <a:solidFill>
                  <a:schemeClr val="tx1"/>
                </a:solidFill>
                <a:latin typeface="+mn-lt"/>
              </a:defRPr>
            </a:lvl9pPr>
          </a:lstStyle>
          <a:p>
            <a:pPr marL="457200" lvl="1" indent="0">
              <a:buFontTx/>
              <a:buNone/>
            </a:pPr>
            <a:r>
              <a:rPr lang="en-US" u="sng" kern="0" dirty="0" smtClean="0"/>
              <a:t>Recommendations</a:t>
            </a:r>
          </a:p>
          <a:p>
            <a:r>
              <a:rPr lang="en-US" sz="2000" kern="0" dirty="0" smtClean="0"/>
              <a:t>Committee to set AESS Policy</a:t>
            </a:r>
          </a:p>
          <a:p>
            <a:pPr lvl="1"/>
            <a:r>
              <a:rPr lang="en-US" sz="1800" kern="0" dirty="0" smtClean="0"/>
              <a:t>Discuss with our TCS partners</a:t>
            </a:r>
          </a:p>
          <a:p>
            <a:pPr lvl="1"/>
            <a:r>
              <a:rPr lang="en-US" sz="1800" kern="0" dirty="0" smtClean="0"/>
              <a:t>Be careful about new TCS</a:t>
            </a:r>
          </a:p>
          <a:p>
            <a:pPr lvl="1"/>
            <a:r>
              <a:rPr lang="en-US" sz="1800" kern="0" dirty="0" smtClean="0"/>
              <a:t>Consider taking FCS position</a:t>
            </a:r>
          </a:p>
          <a:p>
            <a:pPr lvl="1"/>
            <a:r>
              <a:rPr lang="en-US" sz="1800" kern="0" dirty="0"/>
              <a:t>S</a:t>
            </a:r>
            <a:r>
              <a:rPr lang="en-US" sz="1800" kern="0" dirty="0" smtClean="0"/>
              <a:t>trengthen our  program committee participation</a:t>
            </a:r>
            <a:endParaRPr lang="en-US" sz="1800" kern="0"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05707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AESS 2015 Financial Conferences</a:t>
            </a:r>
            <a:endParaRPr lang="en-US" dirty="0"/>
          </a:p>
        </p:txBody>
      </p:sp>
      <p:pic>
        <p:nvPicPr>
          <p:cNvPr id="7" name="Picture 6"/>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752600" y="1371600"/>
            <a:ext cx="5289550" cy="472547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dirty="0" smtClean="0"/>
              <a:t>2015 Technically </a:t>
            </a:r>
            <a:r>
              <a:rPr lang="en-US" dirty="0" smtClean="0"/>
              <a:t>Co-sponsored </a:t>
            </a:r>
            <a:r>
              <a:rPr lang="en-US" dirty="0" smtClean="0"/>
              <a:t>Conferences</a:t>
            </a:r>
            <a:endParaRPr lang="en-US" sz="2000" dirty="0"/>
          </a:p>
        </p:txBody>
      </p:sp>
      <p:sp>
        <p:nvSpPr>
          <p:cNvPr id="3" name="Content Placeholder 2"/>
          <p:cNvSpPr>
            <a:spLocks noGrp="1"/>
          </p:cNvSpPr>
          <p:nvPr>
            <p:ph idx="1"/>
          </p:nvPr>
        </p:nvSpPr>
        <p:spPr>
          <a:xfrm>
            <a:off x="1130080" y="5772090"/>
            <a:ext cx="6870920" cy="400110"/>
          </a:xfrm>
          <a:solidFill>
            <a:srgbClr val="FFFF99"/>
          </a:solidFill>
          <a:effectLst>
            <a:outerShdw blurRad="50800" dist="38100" dir="2700000" algn="tl" rotWithShape="0">
              <a:prstClr val="black">
                <a:alpha val="40000"/>
              </a:prstClr>
            </a:outerShdw>
          </a:effectLst>
        </p:spPr>
        <p:txBody>
          <a:bodyPr wrap="none" rtlCol="0">
            <a:spAutoFit/>
          </a:bodyPr>
          <a:lstStyle/>
          <a:p>
            <a:pPr marL="0" indent="0">
              <a:spcBef>
                <a:spcPct val="0"/>
              </a:spcBef>
              <a:buNone/>
            </a:pPr>
            <a:r>
              <a:rPr lang="en-US" kern="1200" dirty="0" smtClean="0">
                <a:solidFill>
                  <a:schemeClr val="tx2"/>
                </a:solidFill>
                <a:latin typeface="+mj-lt"/>
                <a:ea typeface="+mj-ea"/>
                <a:cs typeface="+mj-cs"/>
              </a:rPr>
              <a:t>12 </a:t>
            </a:r>
            <a:r>
              <a:rPr lang="en-US" kern="1200" dirty="0">
                <a:solidFill>
                  <a:schemeClr val="tx2"/>
                </a:solidFill>
                <a:latin typeface="+mj-lt"/>
                <a:ea typeface="+mj-ea"/>
                <a:cs typeface="+mj-cs"/>
              </a:rPr>
              <a:t>Conferences, 8 with AESS as the only IEEE sponsor</a:t>
            </a:r>
          </a:p>
        </p:txBody>
      </p:sp>
      <p:pic>
        <p:nvPicPr>
          <p:cNvPr id="5" name="Picture 4"/>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533400" y="1689100"/>
            <a:ext cx="8077200" cy="3479800"/>
          </a:xfrm>
          <a:prstGeom prst="rect">
            <a:avLst/>
          </a:prstGeom>
        </p:spPr>
      </p:pic>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1601199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Issue MOU Process</a:t>
            </a:r>
            <a:endParaRPr lang="en-US" dirty="0"/>
          </a:p>
        </p:txBody>
      </p:sp>
      <p:sp>
        <p:nvSpPr>
          <p:cNvPr id="3" name="Content Placeholder 2"/>
          <p:cNvSpPr>
            <a:spLocks noGrp="1"/>
          </p:cNvSpPr>
          <p:nvPr>
            <p:ph idx="1"/>
          </p:nvPr>
        </p:nvSpPr>
        <p:spPr/>
        <p:txBody>
          <a:bodyPr/>
          <a:lstStyle/>
          <a:p>
            <a:pPr lvl="0"/>
            <a:r>
              <a:rPr lang="en-US" sz="1600" dirty="0" smtClean="0"/>
              <a:t>IEEE </a:t>
            </a:r>
            <a:r>
              <a:rPr lang="en-US" sz="1600" dirty="0" smtClean="0"/>
              <a:t>Conference Exchange (ICX) is the new IEEE conference-management platform. Does the Society have any experience interfacing with ICX for any of its conferences at this time?  If so, what kind of feedback can the Society provide?</a:t>
            </a:r>
          </a:p>
          <a:p>
            <a:r>
              <a:rPr lang="en-US" sz="1600" dirty="0" smtClean="0"/>
              <a:t>The ICX is regularly used in the setup and management of IEEE Financial Sponsorship conferences.</a:t>
            </a:r>
            <a:r>
              <a:rPr lang="en-US" sz="1600" dirty="0" smtClean="0"/>
              <a:t> </a:t>
            </a:r>
          </a:p>
          <a:p>
            <a:r>
              <a:rPr lang="en-US" sz="1600" dirty="0" smtClean="0"/>
              <a:t>The </a:t>
            </a:r>
            <a:r>
              <a:rPr lang="en-US" sz="1600" dirty="0" smtClean="0"/>
              <a:t>Conference Management Services are working well. However, the change in process for establishing the Memoranda of Understanding (</a:t>
            </a:r>
            <a:r>
              <a:rPr lang="en-US" sz="1600" dirty="0" err="1" smtClean="0"/>
              <a:t>MoU</a:t>
            </a:r>
            <a:r>
              <a:rPr lang="en-US" sz="1600" dirty="0" smtClean="0"/>
              <a:t>) within ICX has been a recurring problem.</a:t>
            </a:r>
            <a:r>
              <a:rPr lang="en-US" sz="1600" dirty="0" smtClean="0"/>
              <a:t> </a:t>
            </a:r>
          </a:p>
          <a:p>
            <a:r>
              <a:rPr lang="en-US" sz="1600" dirty="0" smtClean="0"/>
              <a:t>The </a:t>
            </a:r>
            <a:r>
              <a:rPr lang="en-US" sz="1600" dirty="0" smtClean="0"/>
              <a:t>“automated” drafting and approvals for these </a:t>
            </a:r>
            <a:r>
              <a:rPr lang="en-US" sz="1600" dirty="0" err="1" smtClean="0"/>
              <a:t>MOUs</a:t>
            </a:r>
            <a:r>
              <a:rPr lang="en-US" sz="1600" dirty="0" smtClean="0"/>
              <a:t> causes significant delay in obtaining the agreements and signatures from both IEEE </a:t>
            </a:r>
            <a:r>
              <a:rPr lang="en-US" sz="1600" dirty="0" err="1" smtClean="0"/>
              <a:t>OUs</a:t>
            </a:r>
            <a:r>
              <a:rPr lang="en-US" sz="1600" dirty="0" smtClean="0"/>
              <a:t> as well as outside non-IEEE organizations</a:t>
            </a:r>
          </a:p>
          <a:p>
            <a:r>
              <a:rPr lang="en-US" sz="1600" dirty="0" smtClean="0"/>
              <a:t>In particular for the Technical Cosponsored (TCS) conferences, there are severe problems with interpretation of the MOU wording in terms of IEEE and non-OU co-sponsorship responsibilities. Specifically, the fact that the </a:t>
            </a:r>
            <a:r>
              <a:rPr lang="en-US" sz="1600" dirty="0" err="1" smtClean="0"/>
              <a:t>MoU</a:t>
            </a:r>
            <a:r>
              <a:rPr lang="en-US" sz="1600" dirty="0" smtClean="0"/>
              <a:t> says it is “non-binding” has caused our technical co-sponsorship parties to ask why it even exists.</a:t>
            </a:r>
          </a:p>
          <a:p>
            <a:endParaRPr lang="en-US" sz="1600" dirty="0"/>
          </a:p>
        </p:txBody>
      </p:sp>
    </p:spTree>
  </p:cSld>
  <p:clrMapOvr>
    <a:masterClrMapping/>
  </p:clrMapOvr>
</p:sld>
</file>

<file path=ppt/theme/theme1.xml><?xml version="1.0" encoding="utf-8"?>
<a:theme xmlns:a="http://schemas.openxmlformats.org/drawingml/2006/main" name="AESS">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AESS</Template>
  <TotalTime>2822</TotalTime>
  <Words>974</Words>
  <Application>Microsoft Macintosh PowerPoint</Application>
  <PresentationFormat>On-screen Show (4:3)</PresentationFormat>
  <Paragraphs>127</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AESS</vt:lpstr>
      <vt:lpstr>VP Conferences Report</vt:lpstr>
      <vt:lpstr>Agenda</vt:lpstr>
      <vt:lpstr>Strategic Plan</vt:lpstr>
      <vt:lpstr>Technically Co-sponsored Conferences</vt:lpstr>
      <vt:lpstr>AESS Financial And Technical  Sponsorship History</vt:lpstr>
      <vt:lpstr>Impact of New TCS Rules</vt:lpstr>
      <vt:lpstr>AESS 2015 Financial Conferences</vt:lpstr>
      <vt:lpstr>2015 Technically Co-sponsored Conferences</vt:lpstr>
      <vt:lpstr> Issue MOU Process</vt:lpstr>
      <vt:lpstr>PLANS/ISISS Merger Status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VP Conferences Report</dc:title>
  <dc:creator>Iram</dc:creator>
  <cp:lastModifiedBy>Mark Davis</cp:lastModifiedBy>
  <cp:revision>62</cp:revision>
  <dcterms:created xsi:type="dcterms:W3CDTF">2015-05-07T11:02:55Z</dcterms:created>
  <dcterms:modified xsi:type="dcterms:W3CDTF">2015-05-07T11:37:10Z</dcterms:modified>
</cp:coreProperties>
</file>