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oleObject" Target="file:///C:\data\Dad\Treasurer%20Data\Treasurer%20Data%202011\Expenses%20Paid%201-22-20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cat>
            <c:strRef>
              <c:f>'Totals 4-12-4011'!$A$4:$A$10</c:f>
              <c:strCache>
                <c:ptCount val="7"/>
                <c:pt idx="0">
                  <c:v>Secretarial services</c:v>
                </c:pt>
                <c:pt idx="1">
                  <c:v>Distinguished Lecturers</c:v>
                </c:pt>
                <c:pt idx="2">
                  <c:v>Adhoc Committee - Paris Meeting</c:v>
                </c:pt>
                <c:pt idx="3">
                  <c:v>Other Committees - BOD Dinner Autotescon 2010</c:v>
                </c:pt>
                <c:pt idx="4">
                  <c:v>Miscellaneous Expenses - Office Supplies</c:v>
                </c:pt>
                <c:pt idx="5">
                  <c:v>Conference Seed Money</c:v>
                </c:pt>
                <c:pt idx="6">
                  <c:v>Presidents Office</c:v>
                </c:pt>
              </c:strCache>
            </c:strRef>
          </c:cat>
          <c:val>
            <c:numRef>
              <c:f>'Totals 4-12-4011'!$B$4:$B$10</c:f>
              <c:numCache>
                <c:formatCode>"$"#,##0.00</c:formatCode>
                <c:ptCount val="7"/>
                <c:pt idx="0">
                  <c:v>88.679999999999993</c:v>
                </c:pt>
                <c:pt idx="1">
                  <c:v>10970.82</c:v>
                </c:pt>
                <c:pt idx="2" formatCode="_(&quot;$&quot;* #,##0.00_);_(&quot;$&quot;* \(#,##0.00\);_(&quot;$&quot;* &quot;-&quot;??_);_(@_)">
                  <c:v>14642.539999999997</c:v>
                </c:pt>
                <c:pt idx="3" formatCode="_(&quot;$&quot;* #,##0.00_);_(&quot;$&quot;* \(#,##0.00\);_(&quot;$&quot;* &quot;-&quot;??_);_(@_)">
                  <c:v>6986.95</c:v>
                </c:pt>
                <c:pt idx="4" formatCode="_(&quot;$&quot;* #,##0.00_);_(&quot;$&quot;* \(#,##0.00\);_(&quot;$&quot;* &quot;-&quot;??_);_(@_)">
                  <c:v>795.57</c:v>
                </c:pt>
                <c:pt idx="5" formatCode="_(&quot;$&quot;* #,##0.00_);_(&quot;$&quot;* \(#,##0.00\);_(&quot;$&quot;* &quot;-&quot;??_);_(@_)">
                  <c:v>140000</c:v>
                </c:pt>
                <c:pt idx="6" formatCode="_(&quot;$&quot;* #,##0.00_);_(&quot;$&quot;* \(#,##0.00\);_(&quot;$&quot;* &quot;-&quot;??_);_(@_)">
                  <c:v>7967.6500000000005</c:v>
                </c:pt>
              </c:numCache>
            </c:numRef>
          </c:val>
        </c:ser>
        <c:axId val="52965760"/>
        <c:axId val="52968448"/>
      </c:barChart>
      <c:catAx>
        <c:axId val="52965760"/>
        <c:scaling>
          <c:orientation val="minMax"/>
        </c:scaling>
        <c:axPos val="b"/>
        <c:tickLblPos val="nextTo"/>
        <c:crossAx val="52968448"/>
        <c:crosses val="autoZero"/>
        <c:auto val="1"/>
        <c:lblAlgn val="ctr"/>
        <c:lblOffset val="100"/>
      </c:catAx>
      <c:valAx>
        <c:axId val="52968448"/>
        <c:scaling>
          <c:orientation val="minMax"/>
        </c:scaling>
        <c:axPos val="l"/>
        <c:majorGridlines/>
        <c:numFmt formatCode="&quot;$&quot;#,##0.00" sourceLinked="1"/>
        <c:tickLblPos val="nextTo"/>
        <c:crossAx val="52965760"/>
        <c:crosses val="autoZero"/>
        <c:crossBetween val="between"/>
      </c:valAx>
    </c:plotArea>
    <c:legend>
      <c:legendPos val="r"/>
      <c:layout/>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FD76B83-0B34-4126-BFE3-B6EDC39250CA}" type="datetimeFigureOut">
              <a:rPr lang="en-US" smtClean="0"/>
              <a:pPr/>
              <a:t>4/13/2011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993FBB7-460D-46D9-8229-F8F3FAF3AD5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D76B83-0B34-4126-BFE3-B6EDC39250CA}" type="datetimeFigureOut">
              <a:rPr lang="en-US" smtClean="0"/>
              <a:pPr/>
              <a:t>4/13/2011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3FBB7-460D-46D9-8229-F8F3FAF3AD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D76B83-0B34-4126-BFE3-B6EDC39250CA}" type="datetimeFigureOut">
              <a:rPr lang="en-US" smtClean="0"/>
              <a:pPr/>
              <a:t>4/13/2011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3FBB7-460D-46D9-8229-F8F3FAF3AD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D76B83-0B34-4126-BFE3-B6EDC39250CA}" type="datetimeFigureOut">
              <a:rPr lang="en-US" smtClean="0"/>
              <a:pPr/>
              <a:t>4/13/2011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3FBB7-460D-46D9-8229-F8F3FAF3AD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FD76B83-0B34-4126-BFE3-B6EDC39250CA}" type="datetimeFigureOut">
              <a:rPr lang="en-US" smtClean="0"/>
              <a:pPr/>
              <a:t>4/13/2011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3FBB7-460D-46D9-8229-F8F3FAF3AD5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D76B83-0B34-4126-BFE3-B6EDC39250CA}" type="datetimeFigureOut">
              <a:rPr lang="en-US" smtClean="0"/>
              <a:pPr/>
              <a:t>4/13/2011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93FBB7-460D-46D9-8229-F8F3FAF3AD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FD76B83-0B34-4126-BFE3-B6EDC39250CA}" type="datetimeFigureOut">
              <a:rPr lang="en-US" smtClean="0"/>
              <a:pPr/>
              <a:t>4/13/2011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93FBB7-460D-46D9-8229-F8F3FAF3AD5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FD76B83-0B34-4126-BFE3-B6EDC39250CA}" type="datetimeFigureOut">
              <a:rPr lang="en-US" smtClean="0"/>
              <a:pPr/>
              <a:t>4/13/2011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93FBB7-460D-46D9-8229-F8F3FAF3AD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D76B83-0B34-4126-BFE3-B6EDC39250CA}" type="datetimeFigureOut">
              <a:rPr lang="en-US" smtClean="0"/>
              <a:pPr/>
              <a:t>4/13/2011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93FBB7-460D-46D9-8229-F8F3FAF3AD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D76B83-0B34-4126-BFE3-B6EDC39250CA}" type="datetimeFigureOut">
              <a:rPr lang="en-US" smtClean="0"/>
              <a:pPr/>
              <a:t>4/13/2011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93FBB7-460D-46D9-8229-F8F3FAF3AD5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FD76B83-0B34-4126-BFE3-B6EDC39250CA}" type="datetimeFigureOut">
              <a:rPr lang="en-US" smtClean="0"/>
              <a:pPr/>
              <a:t>4/13/2011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993FBB7-460D-46D9-8229-F8F3FAF3AD5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FD76B83-0B34-4126-BFE3-B6EDC39250CA}" type="datetimeFigureOut">
              <a:rPr lang="en-US" smtClean="0"/>
              <a:pPr/>
              <a:t>4/13/2011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993FBB7-460D-46D9-8229-F8F3FAF3AD5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TREASURER’S  REPORT</a:t>
            </a:r>
            <a:endParaRPr lang="en-US" dirty="0"/>
          </a:p>
        </p:txBody>
      </p:sp>
      <p:sp>
        <p:nvSpPr>
          <p:cNvPr id="3" name="Subtitle 2"/>
          <p:cNvSpPr>
            <a:spLocks noGrp="1"/>
          </p:cNvSpPr>
          <p:nvPr>
            <p:ph type="subTitle" idx="1"/>
          </p:nvPr>
        </p:nvSpPr>
        <p:spPr/>
        <p:txBody>
          <a:bodyPr>
            <a:normAutofit/>
          </a:bodyPr>
          <a:lstStyle/>
          <a:p>
            <a:r>
              <a:rPr lang="en-US" dirty="0" smtClean="0"/>
              <a:t>José Bolaños</a:t>
            </a:r>
          </a:p>
          <a:p>
            <a:r>
              <a:rPr lang="en-US" dirty="0" smtClean="0"/>
              <a:t>AESS TREASURER</a:t>
            </a:r>
          </a:p>
          <a:p>
            <a:r>
              <a:rPr lang="en-US" dirty="0" smtClean="0"/>
              <a:t>APRIL 15, 2011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AESS TREASURER’S RULES</a:t>
            </a:r>
            <a:endParaRPr lang="en-US" dirty="0"/>
          </a:p>
        </p:txBody>
      </p:sp>
      <p:sp>
        <p:nvSpPr>
          <p:cNvPr id="3" name="Content Placeholder 2"/>
          <p:cNvSpPr>
            <a:spLocks noGrp="1"/>
          </p:cNvSpPr>
          <p:nvPr>
            <p:ph idx="1"/>
          </p:nvPr>
        </p:nvSpPr>
        <p:spPr/>
        <p:txBody>
          <a:bodyPr/>
          <a:lstStyle/>
          <a:p>
            <a:r>
              <a:rPr lang="en-US" dirty="0" smtClean="0"/>
              <a:t>ALL EXPENSE SUBMITTED MUST HAVE EXPENSE REPORT AND RECEIPTS.  </a:t>
            </a:r>
          </a:p>
          <a:p>
            <a:r>
              <a:rPr lang="en-US" dirty="0" smtClean="0"/>
              <a:t>EXPENSE REPORTS MUST BE FILLED OUT PROPERLY</a:t>
            </a:r>
          </a:p>
          <a:p>
            <a:r>
              <a:rPr lang="en-US" dirty="0" smtClean="0"/>
              <a:t>SCANS OF ITEMS ABOVE IS ACCEPTABLE.</a:t>
            </a:r>
          </a:p>
          <a:p>
            <a:r>
              <a:rPr lang="en-US" dirty="0" smtClean="0"/>
              <a:t>IF PAYMENT IS NOT RECEIVED WITHIN 10 DAYS, PLEASE CONTACT ME VIA PHONE OR E-MAIL.</a:t>
            </a:r>
          </a:p>
          <a:p>
            <a:pPr>
              <a:buNone/>
            </a:pP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81912"/>
          </a:xfrm>
        </p:spPr>
        <p:txBody>
          <a:bodyPr>
            <a:normAutofit/>
          </a:bodyPr>
          <a:lstStyle/>
          <a:p>
            <a:r>
              <a:rPr lang="en-US" dirty="0" smtClean="0"/>
              <a:t>IEEE/AESS TRAVEL REIMBURSEMENT GUIDELINES</a:t>
            </a:r>
            <a:endParaRPr lang="en-US" dirty="0"/>
          </a:p>
        </p:txBody>
      </p:sp>
      <p:sp>
        <p:nvSpPr>
          <p:cNvPr id="3" name="Content Placeholder 2"/>
          <p:cNvSpPr>
            <a:spLocks noGrp="1"/>
          </p:cNvSpPr>
          <p:nvPr>
            <p:ph idx="1"/>
          </p:nvPr>
        </p:nvSpPr>
        <p:spPr>
          <a:xfrm>
            <a:off x="533400" y="2514600"/>
            <a:ext cx="8229600" cy="3810000"/>
          </a:xfrm>
        </p:spPr>
        <p:txBody>
          <a:bodyPr/>
          <a:lstStyle/>
          <a:p>
            <a:r>
              <a:rPr lang="en-US" dirty="0" smtClean="0"/>
              <a:t>All persons travelling on IEEE business for whom IEEE pays or reimburses transportation expenses  shall travel economically by booking economy class flights well in advance and shop for low  cost business train fares and low cost car rental rates.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IEEE/AESS TRAVEL REIMBURSEMENT GUIDELINES</a:t>
            </a:r>
            <a:endParaRPr lang="en-US" dirty="0"/>
          </a:p>
        </p:txBody>
      </p:sp>
      <p:sp>
        <p:nvSpPr>
          <p:cNvPr id="3" name="Content Placeholder 2"/>
          <p:cNvSpPr>
            <a:spLocks noGrp="1"/>
          </p:cNvSpPr>
          <p:nvPr>
            <p:ph idx="1"/>
          </p:nvPr>
        </p:nvSpPr>
        <p:spPr/>
        <p:txBody>
          <a:bodyPr/>
          <a:lstStyle/>
          <a:p>
            <a:r>
              <a:rPr lang="en-US" dirty="0" smtClean="0"/>
              <a:t>Individuals will only be reimbursed for  standard business class single hotel rooms.  The itemized hotel bill must be attached as a receipt.</a:t>
            </a:r>
          </a:p>
          <a:p>
            <a:r>
              <a:rPr lang="en-US" dirty="0" smtClean="0"/>
              <a:t>Car rentals – When travelling alone , car rentals should be compact or midsize vehicles.</a:t>
            </a:r>
          </a:p>
          <a:p>
            <a:r>
              <a:rPr lang="en-US" dirty="0" smtClean="0"/>
              <a:t>When private vehicles are used – Mileage will be reimbursed at the current approved rate authorized by the USA IRS.</a:t>
            </a:r>
          </a:p>
          <a:p>
            <a:endParaRPr lang="en-US" dirty="0" smtClean="0"/>
          </a:p>
          <a:p>
            <a:pPr>
              <a:buNone/>
            </a:pP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658112"/>
          </a:xfrm>
        </p:spPr>
        <p:txBody>
          <a:bodyPr>
            <a:normAutofit/>
          </a:bodyPr>
          <a:lstStyle/>
          <a:p>
            <a:r>
              <a:rPr lang="en-US" dirty="0" smtClean="0"/>
              <a:t>IEEE/AESS TRAVEL REIMBURSEMENT GUIDELINES</a:t>
            </a:r>
            <a:endParaRPr lang="en-US" dirty="0"/>
          </a:p>
        </p:txBody>
      </p:sp>
      <p:sp>
        <p:nvSpPr>
          <p:cNvPr id="3" name="Content Placeholder 2"/>
          <p:cNvSpPr>
            <a:spLocks noGrp="1"/>
          </p:cNvSpPr>
          <p:nvPr>
            <p:ph idx="1"/>
          </p:nvPr>
        </p:nvSpPr>
        <p:spPr>
          <a:xfrm>
            <a:off x="457200" y="2667000"/>
            <a:ext cx="8229600" cy="3657600"/>
          </a:xfrm>
        </p:spPr>
        <p:txBody>
          <a:bodyPr/>
          <a:lstStyle/>
          <a:p>
            <a:r>
              <a:rPr lang="en-US" dirty="0" smtClean="0"/>
              <a:t>Receipts must be submitted  for </a:t>
            </a:r>
            <a:r>
              <a:rPr lang="en-US" dirty="0" smtClean="0"/>
              <a:t> any </a:t>
            </a:r>
            <a:r>
              <a:rPr lang="en-US" dirty="0" smtClean="0"/>
              <a:t>single expenditure in excess of $25.00.  Original, photocopies or electronic receipts are acceptable.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TOTAL AESS </a:t>
            </a:r>
            <a:r>
              <a:rPr lang="en-US" dirty="0" smtClean="0"/>
              <a:t>EXPENSES – 4-15-2011</a:t>
            </a:r>
            <a:endParaRPr lang="en-US" dirty="0"/>
          </a:p>
        </p:txBody>
      </p:sp>
      <p:sp>
        <p:nvSpPr>
          <p:cNvPr id="3" name="Content Placeholder 2"/>
          <p:cNvSpPr>
            <a:spLocks noGrp="1"/>
          </p:cNvSpPr>
          <p:nvPr>
            <p:ph idx="1"/>
          </p:nvPr>
        </p:nvSpPr>
        <p:spPr/>
        <p:txBody>
          <a:bodyPr>
            <a:normAutofit lnSpcReduction="10000"/>
          </a:bodyPr>
          <a:lstStyle/>
          <a:p>
            <a:pPr>
              <a:buNone/>
            </a:pPr>
            <a:r>
              <a:rPr lang="en-US" b="1" u="sng" dirty="0" smtClean="0"/>
              <a:t>Activity</a:t>
            </a:r>
            <a:r>
              <a:rPr lang="en-US" dirty="0" smtClean="0"/>
              <a:t> </a:t>
            </a:r>
            <a:r>
              <a:rPr lang="en-US" b="1" u="sng" dirty="0" smtClean="0"/>
              <a:t>Amount</a:t>
            </a:r>
            <a:r>
              <a:rPr lang="en-US" dirty="0" smtClean="0"/>
              <a:t> </a:t>
            </a:r>
          </a:p>
          <a:p>
            <a:r>
              <a:rPr lang="en-US" dirty="0" smtClean="0"/>
              <a:t>Secretarial services $88.68 </a:t>
            </a:r>
          </a:p>
          <a:p>
            <a:r>
              <a:rPr lang="en-US" dirty="0" smtClean="0"/>
              <a:t>Distinguished Lecturers $10,970.82 </a:t>
            </a:r>
          </a:p>
          <a:p>
            <a:r>
              <a:rPr lang="en-US" dirty="0" smtClean="0"/>
              <a:t>Adhoc Committee - Paris Meeting  $14,642.54 </a:t>
            </a:r>
          </a:p>
          <a:p>
            <a:r>
              <a:rPr lang="en-US" dirty="0" smtClean="0"/>
              <a:t>Other Committees - </a:t>
            </a:r>
            <a:r>
              <a:rPr lang="en-US" dirty="0" smtClean="0"/>
              <a:t>BOG </a:t>
            </a:r>
            <a:r>
              <a:rPr lang="en-US" dirty="0" smtClean="0"/>
              <a:t>Dinner Autotescon 2010 $6,986.95 </a:t>
            </a:r>
          </a:p>
          <a:p>
            <a:r>
              <a:rPr lang="en-US" dirty="0" smtClean="0"/>
              <a:t>Miscellaneous Expenses - Office Supplies  $795.57   </a:t>
            </a:r>
          </a:p>
          <a:p>
            <a:r>
              <a:rPr lang="en-US" dirty="0" smtClean="0"/>
              <a:t>Conference Seed Money  $  140,000.00 </a:t>
            </a:r>
          </a:p>
          <a:p>
            <a:r>
              <a:rPr lang="en-US" dirty="0" smtClean="0"/>
              <a:t>Presidents Office  $7,967.65 </a:t>
            </a:r>
          </a:p>
          <a:p>
            <a:r>
              <a:rPr lang="en-US" dirty="0" smtClean="0"/>
              <a:t>TOTAL $181,452.21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EXPENSES – 4-15-2011</a:t>
            </a:r>
            <a:endParaRPr lang="en-US"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TREASURER’S TRAINING</a:t>
            </a:r>
            <a:endParaRPr lang="en-US" dirty="0"/>
          </a:p>
        </p:txBody>
      </p:sp>
      <p:sp>
        <p:nvSpPr>
          <p:cNvPr id="3" name="Content Placeholder 2"/>
          <p:cNvSpPr>
            <a:spLocks noGrp="1"/>
          </p:cNvSpPr>
          <p:nvPr>
            <p:ph idx="1"/>
          </p:nvPr>
        </p:nvSpPr>
        <p:spPr/>
        <p:txBody>
          <a:bodyPr/>
          <a:lstStyle/>
          <a:p>
            <a:r>
              <a:rPr lang="en-US" dirty="0" smtClean="0"/>
              <a:t>ATTENDED TA FINANCE WORKSHOP AND TUTORIAL  MARCH 13, 2011 IN NEW BRUNSWICK</a:t>
            </a:r>
          </a:p>
          <a:p>
            <a:r>
              <a:rPr lang="en-US" dirty="0" smtClean="0"/>
              <a:t>ATTENDED TA WORKSHOP MARCH 14, 2011 IN NEW JERSEY.</a:t>
            </a:r>
          </a:p>
          <a:p>
            <a:r>
              <a:rPr lang="en-US" dirty="0" smtClean="0"/>
              <a:t>RECOMMEND IT TO ANY ONE INVOLVED WITH SOCIETY FINANCES.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207</TotalTime>
  <Words>280</Words>
  <Application>Microsoft Office PowerPoint</Application>
  <PresentationFormat>On-screen Show (4:3)</PresentationFormat>
  <Paragraphs>33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TREASURER’S  REPORT</vt:lpstr>
      <vt:lpstr>AESS TREASURER’S RULES</vt:lpstr>
      <vt:lpstr>IEEE/AESS TRAVEL REIMBURSEMENT GUIDELINES</vt:lpstr>
      <vt:lpstr>IEEE/AESS TRAVEL REIMBURSEMENT GUIDELINES</vt:lpstr>
      <vt:lpstr>IEEE/AESS TRAVEL REIMBURSEMENT GUIDELINES</vt:lpstr>
      <vt:lpstr>TOTAL AESS EXPENSES – 4-15-2011</vt:lpstr>
      <vt:lpstr>TOTAL EXPENSES – 4-15-2011</vt:lpstr>
      <vt:lpstr>TREASURER’S TRAINING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PAGE CHARGES:  UPDATE</dc:title>
  <dc:creator>Jose Bolanos</dc:creator>
  <cp:lastModifiedBy> </cp:lastModifiedBy>
  <cp:revision>21</cp:revision>
  <dcterms:created xsi:type="dcterms:W3CDTF">2010-09-15T20:19:49Z</dcterms:created>
  <dcterms:modified xsi:type="dcterms:W3CDTF">2011-04-14T03:06:19Z</dcterms:modified>
</cp:coreProperties>
</file>