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7" r:id="rId2"/>
    <p:sldId id="322" r:id="rId3"/>
    <p:sldId id="262" r:id="rId4"/>
    <p:sldId id="271" r:id="rId5"/>
    <p:sldId id="278" r:id="rId6"/>
    <p:sldId id="276" r:id="rId7"/>
    <p:sldId id="277" r:id="rId8"/>
    <p:sldId id="275" r:id="rId9"/>
    <p:sldId id="272" r:id="rId10"/>
    <p:sldId id="279" r:id="rId11"/>
    <p:sldId id="318" r:id="rId12"/>
    <p:sldId id="321" r:id="rId13"/>
    <p:sldId id="319" r:id="rId14"/>
    <p:sldId id="320" r:id="rId15"/>
    <p:sldId id="256" r:id="rId16"/>
    <p:sldId id="280" r:id="rId17"/>
    <p:sldId id="296" r:id="rId18"/>
    <p:sldId id="294" r:id="rId19"/>
    <p:sldId id="295" r:id="rId20"/>
    <p:sldId id="301" r:id="rId21"/>
    <p:sldId id="289" r:id="rId22"/>
    <p:sldId id="303" r:id="rId23"/>
    <p:sldId id="308" r:id="rId24"/>
    <p:sldId id="309" r:id="rId25"/>
    <p:sldId id="310" r:id="rId26"/>
    <p:sldId id="260" r:id="rId27"/>
    <p:sldId id="306" r:id="rId28"/>
    <p:sldId id="307" r:id="rId29"/>
    <p:sldId id="311" r:id="rId30"/>
    <p:sldId id="314" r:id="rId31"/>
    <p:sldId id="315" r:id="rId32"/>
    <p:sldId id="261" r:id="rId33"/>
    <p:sldId id="264" r:id="rId34"/>
    <p:sldId id="297" r:id="rId35"/>
    <p:sldId id="298" r:id="rId36"/>
    <p:sldId id="299" r:id="rId37"/>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8" autoAdjust="0"/>
    <p:restoredTop sz="90855" autoAdjust="0"/>
  </p:normalViewPr>
  <p:slideViewPr>
    <p:cSldViewPr snapToGrid="0">
      <p:cViewPr varScale="1">
        <p:scale>
          <a:sx n="62" d="100"/>
          <a:sy n="62" d="100"/>
        </p:scale>
        <p:origin x="936" y="96"/>
      </p:cViewPr>
      <p:guideLst/>
    </p:cSldViewPr>
  </p:slideViewPr>
  <p:notesTextViewPr>
    <p:cViewPr>
      <p:scale>
        <a:sx n="1" d="1"/>
        <a:sy n="1" d="1"/>
      </p:scale>
      <p:origin x="0" y="0"/>
    </p:cViewPr>
  </p:notesTextViewPr>
  <p:sorterViewPr>
    <p:cViewPr varScale="1">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3ACCEB76-641C-4DD0-9DBD-B8C3834194D8}" type="datetimeFigureOut">
              <a:rPr lang="en-US" smtClean="0"/>
              <a:t>4/23/2018</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C11F28B0-7BD2-4F7E-BC23-7A7807714FA9}" type="slidenum">
              <a:rPr lang="en-US" smtClean="0"/>
              <a:t>‹#›</a:t>
            </a:fld>
            <a:endParaRPr lang="en-US"/>
          </a:p>
        </p:txBody>
      </p:sp>
    </p:spTree>
    <p:extLst>
      <p:ext uri="{BB962C8B-B14F-4D97-AF65-F5344CB8AC3E}">
        <p14:creationId xmlns:p14="http://schemas.microsoft.com/office/powerpoint/2010/main" val="1508501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FFF459F7-2185-4241-A2CD-939D6944905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9FA4F2CB-7D54-4E65-92AB-A3B4F66D2E4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2292" name="Slide Number Placeholder 3">
            <a:extLst>
              <a:ext uri="{FF2B5EF4-FFF2-40B4-BE49-F238E27FC236}">
                <a16:creationId xmlns:a16="http://schemas.microsoft.com/office/drawing/2014/main" id="{B3C67124-E065-4A1F-B92C-4FAD815BC04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MS PGothic" panose="020B0600070205080204" pitchFamily="34" charset="-128"/>
              </a:defRPr>
            </a:lvl1pPr>
            <a:lvl2pPr marL="765610" indent="-294465">
              <a:defRPr sz="2500">
                <a:solidFill>
                  <a:schemeClr val="tx1"/>
                </a:solidFill>
                <a:latin typeface="Arial" panose="020B0604020202020204" pitchFamily="34" charset="0"/>
                <a:ea typeface="MS PGothic" panose="020B0600070205080204" pitchFamily="34" charset="-128"/>
              </a:defRPr>
            </a:lvl2pPr>
            <a:lvl3pPr marL="1177862" indent="-235572">
              <a:defRPr sz="2500">
                <a:solidFill>
                  <a:schemeClr val="tx1"/>
                </a:solidFill>
                <a:latin typeface="Arial" panose="020B0604020202020204" pitchFamily="34" charset="0"/>
                <a:ea typeface="MS PGothic" panose="020B0600070205080204" pitchFamily="34" charset="-128"/>
              </a:defRPr>
            </a:lvl3pPr>
            <a:lvl4pPr marL="1649006" indent="-235572">
              <a:defRPr sz="2500">
                <a:solidFill>
                  <a:schemeClr val="tx1"/>
                </a:solidFill>
                <a:latin typeface="Arial" panose="020B0604020202020204" pitchFamily="34" charset="0"/>
                <a:ea typeface="MS PGothic" panose="020B0600070205080204" pitchFamily="34" charset="-128"/>
              </a:defRPr>
            </a:lvl4pPr>
            <a:lvl5pPr marL="2120151" indent="-235572">
              <a:defRPr sz="2500">
                <a:solidFill>
                  <a:schemeClr val="tx1"/>
                </a:solidFill>
                <a:latin typeface="Arial" panose="020B0604020202020204" pitchFamily="34" charset="0"/>
                <a:ea typeface="MS PGothic"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9pPr>
          </a:lstStyle>
          <a:p>
            <a:fld id="{5C4E1D9F-8C84-4CB1-B86A-1E3C14C9C14A}" type="slidenum">
              <a:rPr lang="en-US" altLang="en-US" sz="1200"/>
              <a:pPr/>
              <a:t>14</a:t>
            </a:fld>
            <a:endParaRPr lang="en-US" altLang="en-US" sz="1200"/>
          </a:p>
        </p:txBody>
      </p:sp>
    </p:spTree>
    <p:extLst>
      <p:ext uri="{BB962C8B-B14F-4D97-AF65-F5344CB8AC3E}">
        <p14:creationId xmlns:p14="http://schemas.microsoft.com/office/powerpoint/2010/main" val="2424320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F362D4-5DD5-1441-A093-8EF5773AF7CF}" type="slidenum">
              <a:rPr lang="en-US" smtClean="0"/>
              <a:t>15</a:t>
            </a:fld>
            <a:endParaRPr lang="en-US"/>
          </a:p>
        </p:txBody>
      </p:sp>
    </p:spTree>
    <p:extLst>
      <p:ext uri="{BB962C8B-B14F-4D97-AF65-F5344CB8AC3E}">
        <p14:creationId xmlns:p14="http://schemas.microsoft.com/office/powerpoint/2010/main" val="2885259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8CF25704-65C4-441C-A666-FFC15642560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0E0162D-4F23-4499-8ECD-78B997D8C3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solidFill>
                  <a:srgbClr val="00B050"/>
                </a:solidFill>
                <a:latin typeface="Lucida Sans Unicode" panose="020B0602030504020204" pitchFamily="34" charset="0"/>
              </a:rPr>
              <a:t>Blasch and Walsh, Erik Thienissen, Aloke Roy (DASC34, DASC35 TPCs) William Claycomb, Gordon Thomas  (ICCST chairs in 2016 and 17)</a:t>
            </a:r>
          </a:p>
          <a:p>
            <a:r>
              <a:rPr lang="en-US" altLang="en-US">
                <a:solidFill>
                  <a:srgbClr val="00B050"/>
                </a:solidFill>
                <a:latin typeface="Lucida Sans Unicode" panose="020B0602030504020204" pitchFamily="34" charset="0"/>
              </a:rPr>
              <a:t>Others volunteer and participate in conference sessions (I have them sign in).</a:t>
            </a:r>
            <a:endParaRPr lang="en-US" altLang="en-US"/>
          </a:p>
        </p:txBody>
      </p:sp>
      <p:sp>
        <p:nvSpPr>
          <p:cNvPr id="15364" name="Slide Number Placeholder 3">
            <a:extLst>
              <a:ext uri="{FF2B5EF4-FFF2-40B4-BE49-F238E27FC236}">
                <a16:creationId xmlns:a16="http://schemas.microsoft.com/office/drawing/2014/main" id="{2C172050-5F90-46DE-A9FB-D811DF9B8C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MS PGothic" panose="020B0600070205080204" pitchFamily="34" charset="-128"/>
              </a:defRPr>
            </a:lvl1pPr>
            <a:lvl2pPr marL="765610" indent="-294465">
              <a:defRPr sz="2500">
                <a:solidFill>
                  <a:schemeClr val="tx1"/>
                </a:solidFill>
                <a:latin typeface="Arial" panose="020B0604020202020204" pitchFamily="34" charset="0"/>
                <a:ea typeface="MS PGothic" panose="020B0600070205080204" pitchFamily="34" charset="-128"/>
              </a:defRPr>
            </a:lvl2pPr>
            <a:lvl3pPr marL="1177862" indent="-235572">
              <a:defRPr sz="2500">
                <a:solidFill>
                  <a:schemeClr val="tx1"/>
                </a:solidFill>
                <a:latin typeface="Arial" panose="020B0604020202020204" pitchFamily="34" charset="0"/>
                <a:ea typeface="MS PGothic" panose="020B0600070205080204" pitchFamily="34" charset="-128"/>
              </a:defRPr>
            </a:lvl3pPr>
            <a:lvl4pPr marL="1649006" indent="-235572">
              <a:defRPr sz="2500">
                <a:solidFill>
                  <a:schemeClr val="tx1"/>
                </a:solidFill>
                <a:latin typeface="Arial" panose="020B0604020202020204" pitchFamily="34" charset="0"/>
                <a:ea typeface="MS PGothic" panose="020B0600070205080204" pitchFamily="34" charset="-128"/>
              </a:defRPr>
            </a:lvl4pPr>
            <a:lvl5pPr marL="2120151" indent="-235572">
              <a:defRPr sz="2500">
                <a:solidFill>
                  <a:schemeClr val="tx1"/>
                </a:solidFill>
                <a:latin typeface="Arial" panose="020B0604020202020204" pitchFamily="34" charset="0"/>
                <a:ea typeface="MS PGothic"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9pPr>
          </a:lstStyle>
          <a:p>
            <a:fld id="{A582EA8F-E7C0-41B9-AC79-59C78618B46A}" type="slidenum">
              <a:rPr lang="en-US" altLang="en-US" sz="1200"/>
              <a:pPr/>
              <a:t>24</a:t>
            </a:fld>
            <a:endParaRPr lang="en-US" altLang="en-US" sz="1200"/>
          </a:p>
        </p:txBody>
      </p:sp>
    </p:spTree>
    <p:extLst>
      <p:ext uri="{BB962C8B-B14F-4D97-AF65-F5344CB8AC3E}">
        <p14:creationId xmlns:p14="http://schemas.microsoft.com/office/powerpoint/2010/main" val="3569697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15DF228C-83B1-4623-87AF-BDFFB43130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39E5A937-FE7C-4A8D-B547-002B22A4B27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17412" name="Slide Number Placeholder 3">
            <a:extLst>
              <a:ext uri="{FF2B5EF4-FFF2-40B4-BE49-F238E27FC236}">
                <a16:creationId xmlns:a16="http://schemas.microsoft.com/office/drawing/2014/main" id="{881782EE-FEAA-464D-B354-F49B281E157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MS PGothic" panose="020B0600070205080204" pitchFamily="34" charset="-128"/>
              </a:defRPr>
            </a:lvl1pPr>
            <a:lvl2pPr marL="765610" indent="-294465">
              <a:defRPr sz="2500">
                <a:solidFill>
                  <a:schemeClr val="tx1"/>
                </a:solidFill>
                <a:latin typeface="Arial" panose="020B0604020202020204" pitchFamily="34" charset="0"/>
                <a:ea typeface="MS PGothic" panose="020B0600070205080204" pitchFamily="34" charset="-128"/>
              </a:defRPr>
            </a:lvl2pPr>
            <a:lvl3pPr marL="1177862" indent="-235572">
              <a:defRPr sz="2500">
                <a:solidFill>
                  <a:schemeClr val="tx1"/>
                </a:solidFill>
                <a:latin typeface="Arial" panose="020B0604020202020204" pitchFamily="34" charset="0"/>
                <a:ea typeface="MS PGothic" panose="020B0600070205080204" pitchFamily="34" charset="-128"/>
              </a:defRPr>
            </a:lvl3pPr>
            <a:lvl4pPr marL="1649006" indent="-235572">
              <a:defRPr sz="2500">
                <a:solidFill>
                  <a:schemeClr val="tx1"/>
                </a:solidFill>
                <a:latin typeface="Arial" panose="020B0604020202020204" pitchFamily="34" charset="0"/>
                <a:ea typeface="MS PGothic" panose="020B0600070205080204" pitchFamily="34" charset="-128"/>
              </a:defRPr>
            </a:lvl4pPr>
            <a:lvl5pPr marL="2120151" indent="-235572">
              <a:defRPr sz="2500">
                <a:solidFill>
                  <a:schemeClr val="tx1"/>
                </a:solidFill>
                <a:latin typeface="Arial" panose="020B0604020202020204" pitchFamily="34" charset="0"/>
                <a:ea typeface="MS PGothic"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9pPr>
          </a:lstStyle>
          <a:p>
            <a:fld id="{FBFE5058-7440-4709-9C47-4E99DBDE0A93}" type="slidenum">
              <a:rPr lang="en-US" altLang="en-US" sz="1200"/>
              <a:pPr/>
              <a:t>25</a:t>
            </a:fld>
            <a:endParaRPr lang="en-US" altLang="en-US" sz="1200"/>
          </a:p>
        </p:txBody>
      </p:sp>
    </p:spTree>
    <p:extLst>
      <p:ext uri="{BB962C8B-B14F-4D97-AF65-F5344CB8AC3E}">
        <p14:creationId xmlns:p14="http://schemas.microsoft.com/office/powerpoint/2010/main" val="488894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C5B7BD59-B31A-420A-8CD2-919093E398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37686CED-E606-44CA-B235-CFEE0A22D1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5364" name="Slide Number Placeholder 3">
            <a:extLst>
              <a:ext uri="{FF2B5EF4-FFF2-40B4-BE49-F238E27FC236}">
                <a16:creationId xmlns:a16="http://schemas.microsoft.com/office/drawing/2014/main" id="{A37F4343-CF00-463A-B62A-1A79CE1D7F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MS PGothic" panose="020B0600070205080204" pitchFamily="34" charset="-128"/>
              </a:defRPr>
            </a:lvl1pPr>
            <a:lvl2pPr marL="765610" indent="-294465">
              <a:defRPr sz="2500">
                <a:solidFill>
                  <a:schemeClr val="tx1"/>
                </a:solidFill>
                <a:latin typeface="Arial" panose="020B0604020202020204" pitchFamily="34" charset="0"/>
                <a:ea typeface="MS PGothic" panose="020B0600070205080204" pitchFamily="34" charset="-128"/>
              </a:defRPr>
            </a:lvl2pPr>
            <a:lvl3pPr marL="1177862" indent="-235572">
              <a:defRPr sz="2500">
                <a:solidFill>
                  <a:schemeClr val="tx1"/>
                </a:solidFill>
                <a:latin typeface="Arial" panose="020B0604020202020204" pitchFamily="34" charset="0"/>
                <a:ea typeface="MS PGothic" panose="020B0600070205080204" pitchFamily="34" charset="-128"/>
              </a:defRPr>
            </a:lvl3pPr>
            <a:lvl4pPr marL="1649006" indent="-235572">
              <a:defRPr sz="2500">
                <a:solidFill>
                  <a:schemeClr val="tx1"/>
                </a:solidFill>
                <a:latin typeface="Arial" panose="020B0604020202020204" pitchFamily="34" charset="0"/>
                <a:ea typeface="MS PGothic" panose="020B0600070205080204" pitchFamily="34" charset="-128"/>
              </a:defRPr>
            </a:lvl4pPr>
            <a:lvl5pPr marL="2120151" indent="-235572">
              <a:defRPr sz="2500">
                <a:solidFill>
                  <a:schemeClr val="tx1"/>
                </a:solidFill>
                <a:latin typeface="Arial" panose="020B0604020202020204" pitchFamily="34" charset="0"/>
                <a:ea typeface="MS PGothic"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9pPr>
          </a:lstStyle>
          <a:p>
            <a:fld id="{06E99539-9C85-4C75-99D8-9727CE725DFA}" type="slidenum">
              <a:rPr lang="en-US" altLang="en-US" sz="1200"/>
              <a:pPr/>
              <a:t>33</a:t>
            </a:fld>
            <a:endParaRPr lang="en-US" altLang="en-US" sz="1200"/>
          </a:p>
        </p:txBody>
      </p:sp>
    </p:spTree>
    <p:extLst>
      <p:ext uri="{BB962C8B-B14F-4D97-AF65-F5344CB8AC3E}">
        <p14:creationId xmlns:p14="http://schemas.microsoft.com/office/powerpoint/2010/main" val="2233933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08EECBB-D5D9-42F0-BF6C-0E66FDF5E0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4F8FB974-D18F-4D19-9BA2-1731C6274F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17412" name="Slide Number Placeholder 3">
            <a:extLst>
              <a:ext uri="{FF2B5EF4-FFF2-40B4-BE49-F238E27FC236}">
                <a16:creationId xmlns:a16="http://schemas.microsoft.com/office/drawing/2014/main" id="{9A54963F-7D0B-4B32-A038-22BA62889B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MS PGothic" panose="020B0600070205080204" pitchFamily="34" charset="-128"/>
              </a:defRPr>
            </a:lvl1pPr>
            <a:lvl2pPr marL="765610" indent="-294465">
              <a:defRPr sz="2500">
                <a:solidFill>
                  <a:schemeClr val="tx1"/>
                </a:solidFill>
                <a:latin typeface="Arial" panose="020B0604020202020204" pitchFamily="34" charset="0"/>
                <a:ea typeface="MS PGothic" panose="020B0600070205080204" pitchFamily="34" charset="-128"/>
              </a:defRPr>
            </a:lvl2pPr>
            <a:lvl3pPr marL="1177862" indent="-235572">
              <a:defRPr sz="2500">
                <a:solidFill>
                  <a:schemeClr val="tx1"/>
                </a:solidFill>
                <a:latin typeface="Arial" panose="020B0604020202020204" pitchFamily="34" charset="0"/>
                <a:ea typeface="MS PGothic" panose="020B0600070205080204" pitchFamily="34" charset="-128"/>
              </a:defRPr>
            </a:lvl3pPr>
            <a:lvl4pPr marL="1649006" indent="-235572">
              <a:defRPr sz="2500">
                <a:solidFill>
                  <a:schemeClr val="tx1"/>
                </a:solidFill>
                <a:latin typeface="Arial" panose="020B0604020202020204" pitchFamily="34" charset="0"/>
                <a:ea typeface="MS PGothic" panose="020B0600070205080204" pitchFamily="34" charset="-128"/>
              </a:defRPr>
            </a:lvl4pPr>
            <a:lvl5pPr marL="2120151" indent="-235572">
              <a:defRPr sz="2500">
                <a:solidFill>
                  <a:schemeClr val="tx1"/>
                </a:solidFill>
                <a:latin typeface="Arial" panose="020B0604020202020204" pitchFamily="34" charset="0"/>
                <a:ea typeface="MS PGothic"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MS PGothic" panose="020B0600070205080204" pitchFamily="34" charset="-128"/>
              </a:defRPr>
            </a:lvl9pPr>
          </a:lstStyle>
          <a:p>
            <a:fld id="{F48B1B8D-F743-4094-A9E4-9F59A28C883F}" type="slidenum">
              <a:rPr lang="en-US" altLang="en-US" sz="1200"/>
              <a:pPr/>
              <a:t>34</a:t>
            </a:fld>
            <a:endParaRPr lang="en-US" altLang="en-US" sz="1200"/>
          </a:p>
        </p:txBody>
      </p:sp>
    </p:spTree>
    <p:extLst>
      <p:ext uri="{BB962C8B-B14F-4D97-AF65-F5344CB8AC3E}">
        <p14:creationId xmlns:p14="http://schemas.microsoft.com/office/powerpoint/2010/main" val="1250107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6" descr="IEEE_TAG_BLU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363200" y="6019800"/>
            <a:ext cx="1524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1727200" y="822325"/>
            <a:ext cx="9550400" cy="1143000"/>
          </a:xfrm>
        </p:spPr>
        <p:txBody>
          <a:bodyPr/>
          <a:lstStyle>
            <a:lvl1pPr>
              <a:lnSpc>
                <a:spcPct val="90000"/>
              </a:lnSpc>
              <a:defRPr sz="4400">
                <a:solidFill>
                  <a:schemeClr val="bg1"/>
                </a:solidFill>
              </a:defRPr>
            </a:lvl1pPr>
          </a:lstStyle>
          <a:p>
            <a:r>
              <a:rPr lang="en-US"/>
              <a:t>Click to edit Master title style</a:t>
            </a:r>
            <a:endParaRPr lang="en-US" dirty="0"/>
          </a:p>
        </p:txBody>
      </p:sp>
      <p:sp>
        <p:nvSpPr>
          <p:cNvPr id="3075" name="Rectangle 3"/>
          <p:cNvSpPr>
            <a:spLocks noGrp="1" noChangeArrowheads="1"/>
          </p:cNvSpPr>
          <p:nvPr>
            <p:ph type="subTitle" idx="1"/>
          </p:nvPr>
        </p:nvSpPr>
        <p:spPr>
          <a:xfrm>
            <a:off x="1695452" y="3962400"/>
            <a:ext cx="5226049" cy="1752600"/>
          </a:xfrm>
        </p:spPr>
        <p:txBody>
          <a:bodyPr/>
          <a:lstStyle>
            <a:lvl1pPr marL="0" indent="0">
              <a:lnSpc>
                <a:spcPct val="90000"/>
              </a:lnSpc>
              <a:buFont typeface="Wingdings" pitchFamily="28" charset="2"/>
              <a:buNone/>
              <a:defRPr sz="2200" b="1">
                <a:solidFill>
                  <a:schemeClr val="tx2"/>
                </a:solidFill>
              </a:defRPr>
            </a:lvl1pPr>
          </a:lstStyle>
          <a:p>
            <a:r>
              <a:rPr lang="en-US"/>
              <a:t>Click to edit Master subtitle style</a:t>
            </a:r>
            <a:endParaRPr lang="en-US" dirty="0"/>
          </a:p>
        </p:txBody>
      </p:sp>
    </p:spTree>
    <p:extLst>
      <p:ext uri="{BB962C8B-B14F-4D97-AF65-F5344CB8AC3E}">
        <p14:creationId xmlns:p14="http://schemas.microsoft.com/office/powerpoint/2010/main" val="449690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buFontTx/>
              <a:buBlip>
                <a:blip r:embed="rId2"/>
              </a:buBlip>
              <a:defRPr/>
            </a:lvl1pPr>
            <a:lvl2pPr>
              <a:buClr>
                <a:schemeClr val="tx1">
                  <a:lumMod val="65000"/>
                  <a:lumOff val="35000"/>
                </a:schemeClr>
              </a:buClr>
              <a:defRPr/>
            </a:lvl2pPr>
            <a:lvl3pPr>
              <a:buClr>
                <a:schemeClr val="tx1">
                  <a:lumMod val="65000"/>
                  <a:lumOff val="35000"/>
                </a:schemeClr>
              </a:buClr>
              <a:defRPr/>
            </a:lvl3pPr>
            <a:lvl4pPr>
              <a:buClr>
                <a:schemeClr val="tx1">
                  <a:lumMod val="65000"/>
                  <a:lumOff val="35000"/>
                </a:schemeClr>
              </a:buClr>
              <a:defRPr/>
            </a:lvl4pPr>
            <a:lvl5pPr>
              <a:buClr>
                <a:schemeClr val="tx1">
                  <a:lumMod val="65000"/>
                  <a:lumOff val="35000"/>
                </a:schemeClr>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9"/>
          <p:cNvSpPr>
            <a:spLocks noGrp="1"/>
          </p:cNvSpPr>
          <p:nvPr>
            <p:ph type="dt" sz="half" idx="10"/>
          </p:nvPr>
        </p:nvSpPr>
        <p:spPr/>
        <p:txBody>
          <a:bodyPr/>
          <a:lstStyle>
            <a:lvl1pPr>
              <a:defRPr/>
            </a:lvl1pPr>
          </a:lstStyle>
          <a:p>
            <a:pPr>
              <a:defRPr/>
            </a:pPr>
            <a:fld id="{AB7A597F-CBF0-4311-AB67-D7586631CC99}" type="datetime1">
              <a:rPr lang="en-US" altLang="en-US"/>
              <a:pPr>
                <a:defRPr/>
              </a:pPr>
              <a:t>4/23/2018</a:t>
            </a:fld>
            <a:endParaRPr lang="en-US" altLang="en-US" dirty="0"/>
          </a:p>
        </p:txBody>
      </p:sp>
      <p:sp>
        <p:nvSpPr>
          <p:cNvPr id="5" name="Slide Number Placeholder 10"/>
          <p:cNvSpPr>
            <a:spLocks noGrp="1"/>
          </p:cNvSpPr>
          <p:nvPr>
            <p:ph type="sldNum" sz="quarter" idx="11"/>
          </p:nvPr>
        </p:nvSpPr>
        <p:spPr/>
        <p:txBody>
          <a:bodyPr/>
          <a:lstStyle>
            <a:lvl1pPr>
              <a:defRPr/>
            </a:lvl1pPr>
          </a:lstStyle>
          <a:p>
            <a:pPr>
              <a:defRPr/>
            </a:pPr>
            <a:fld id="{BCDB7B01-FAFA-4F2A-A2E6-5BC6DA5F7D96}" type="slidenum">
              <a:rPr lang="en-US" altLang="en-US"/>
              <a:pPr>
                <a:defRPr/>
              </a:pPr>
              <a:t>‹#›</a:t>
            </a:fld>
            <a:endParaRPr lang="en-US" altLang="en-US" dirty="0"/>
          </a:p>
        </p:txBody>
      </p:sp>
    </p:spTree>
    <p:extLst>
      <p:ext uri="{BB962C8B-B14F-4D97-AF65-F5344CB8AC3E}">
        <p14:creationId xmlns:p14="http://schemas.microsoft.com/office/powerpoint/2010/main" val="791297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idx="1"/>
          </p:nvPr>
        </p:nvSpPr>
        <p:spPr>
          <a:xfrm>
            <a:off x="914400" y="1981200"/>
            <a:ext cx="103632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9"/>
          <p:cNvSpPr>
            <a:spLocks noGrp="1"/>
          </p:cNvSpPr>
          <p:nvPr>
            <p:ph type="dt" sz="half" idx="10"/>
          </p:nvPr>
        </p:nvSpPr>
        <p:spPr/>
        <p:txBody>
          <a:bodyPr/>
          <a:lstStyle>
            <a:lvl1pPr>
              <a:defRPr/>
            </a:lvl1pPr>
          </a:lstStyle>
          <a:p>
            <a:pPr>
              <a:defRPr/>
            </a:pPr>
            <a:fld id="{0C7CEA48-2193-43C4-9A2D-DE1B0310A91E}" type="datetime1">
              <a:rPr lang="en-US" altLang="en-US"/>
              <a:pPr>
                <a:defRPr/>
              </a:pPr>
              <a:t>4/23/2018</a:t>
            </a:fld>
            <a:endParaRPr lang="en-US" altLang="en-US" dirty="0"/>
          </a:p>
        </p:txBody>
      </p:sp>
      <p:sp>
        <p:nvSpPr>
          <p:cNvPr id="5" name="Slide Number Placeholder 10"/>
          <p:cNvSpPr>
            <a:spLocks noGrp="1"/>
          </p:cNvSpPr>
          <p:nvPr>
            <p:ph type="sldNum" sz="quarter" idx="11"/>
          </p:nvPr>
        </p:nvSpPr>
        <p:spPr/>
        <p:txBody>
          <a:bodyPr/>
          <a:lstStyle>
            <a:lvl1pPr>
              <a:defRPr/>
            </a:lvl1pPr>
          </a:lstStyle>
          <a:p>
            <a:pPr>
              <a:defRPr/>
            </a:pPr>
            <a:fld id="{85668CE4-FB7B-48C9-A185-C8925FBDC3F0}" type="slidenum">
              <a:rPr lang="en-US" altLang="en-US"/>
              <a:pPr>
                <a:defRPr/>
              </a:pPr>
              <a:t>‹#›</a:t>
            </a:fld>
            <a:endParaRPr lang="en-US" altLang="en-US" dirty="0"/>
          </a:p>
        </p:txBody>
      </p:sp>
    </p:spTree>
    <p:extLst>
      <p:ext uri="{BB962C8B-B14F-4D97-AF65-F5344CB8AC3E}">
        <p14:creationId xmlns:p14="http://schemas.microsoft.com/office/powerpoint/2010/main" val="2545930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9"/>
          <p:cNvSpPr>
            <a:spLocks noGrp="1"/>
          </p:cNvSpPr>
          <p:nvPr>
            <p:ph type="dt" sz="half" idx="10"/>
          </p:nvPr>
        </p:nvSpPr>
        <p:spPr/>
        <p:txBody>
          <a:bodyPr/>
          <a:lstStyle>
            <a:lvl1pPr>
              <a:defRPr/>
            </a:lvl1pPr>
          </a:lstStyle>
          <a:p>
            <a:pPr>
              <a:defRPr/>
            </a:pPr>
            <a:fld id="{58F4F48E-3CD4-4F80-8EFC-ABDDB5BA071C}" type="datetime1">
              <a:rPr lang="en-US" altLang="en-US"/>
              <a:pPr>
                <a:defRPr/>
              </a:pPr>
              <a:t>4/23/2018</a:t>
            </a:fld>
            <a:endParaRPr lang="en-US" altLang="en-US" dirty="0"/>
          </a:p>
        </p:txBody>
      </p:sp>
      <p:sp>
        <p:nvSpPr>
          <p:cNvPr id="5" name="Slide Number Placeholder 10"/>
          <p:cNvSpPr>
            <a:spLocks noGrp="1"/>
          </p:cNvSpPr>
          <p:nvPr>
            <p:ph type="sldNum" sz="quarter" idx="11"/>
          </p:nvPr>
        </p:nvSpPr>
        <p:spPr/>
        <p:txBody>
          <a:bodyPr/>
          <a:lstStyle>
            <a:lvl1pPr>
              <a:defRPr/>
            </a:lvl1pPr>
          </a:lstStyle>
          <a:p>
            <a:pPr>
              <a:defRPr/>
            </a:pPr>
            <a:fld id="{EA627971-3107-4EA1-B0E8-98B3E1B9C387}" type="slidenum">
              <a:rPr lang="en-US" altLang="en-US"/>
              <a:pPr>
                <a:defRPr/>
              </a:pPr>
              <a:t>‹#›</a:t>
            </a:fld>
            <a:endParaRPr lang="en-US" altLang="en-US" dirty="0"/>
          </a:p>
        </p:txBody>
      </p:sp>
    </p:spTree>
    <p:extLst>
      <p:ext uri="{BB962C8B-B14F-4D97-AF65-F5344CB8AC3E}">
        <p14:creationId xmlns:p14="http://schemas.microsoft.com/office/powerpoint/2010/main" val="2954164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682D4C24-1638-47EF-9115-65F670308D76}" type="datetime1">
              <a:rPr lang="en-US" altLang="en-US"/>
              <a:pPr>
                <a:defRPr/>
              </a:pPr>
              <a:t>4/23/2018</a:t>
            </a:fld>
            <a:endParaRPr lang="en-US" altLang="en-US" dirty="0"/>
          </a:p>
        </p:txBody>
      </p:sp>
      <p:sp>
        <p:nvSpPr>
          <p:cNvPr id="6" name="Slide Number Placeholder 10"/>
          <p:cNvSpPr>
            <a:spLocks noGrp="1"/>
          </p:cNvSpPr>
          <p:nvPr>
            <p:ph type="sldNum" sz="quarter" idx="11"/>
          </p:nvPr>
        </p:nvSpPr>
        <p:spPr/>
        <p:txBody>
          <a:bodyPr/>
          <a:lstStyle>
            <a:lvl1pPr>
              <a:defRPr/>
            </a:lvl1pPr>
          </a:lstStyle>
          <a:p>
            <a:pPr>
              <a:defRPr/>
            </a:pPr>
            <a:fld id="{724731A5-4D67-4809-AF36-B095642E02C6}" type="slidenum">
              <a:rPr lang="en-US" altLang="en-US"/>
              <a:pPr>
                <a:defRPr/>
              </a:pPr>
              <a:t>‹#›</a:t>
            </a:fld>
            <a:endParaRPr lang="en-US" altLang="en-US" dirty="0"/>
          </a:p>
        </p:txBody>
      </p:sp>
    </p:spTree>
    <p:extLst>
      <p:ext uri="{BB962C8B-B14F-4D97-AF65-F5344CB8AC3E}">
        <p14:creationId xmlns:p14="http://schemas.microsoft.com/office/powerpoint/2010/main" val="1193304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370DEE5B-B3C0-4E68-B3F9-4DB8D07290FE}" type="datetime1">
              <a:rPr lang="en-US" altLang="en-US"/>
              <a:pPr>
                <a:defRPr/>
              </a:pPr>
              <a:t>4/23/2018</a:t>
            </a:fld>
            <a:endParaRPr lang="en-US" altLang="en-US" dirty="0"/>
          </a:p>
        </p:txBody>
      </p:sp>
      <p:sp>
        <p:nvSpPr>
          <p:cNvPr id="8" name="Slide Number Placeholder 10"/>
          <p:cNvSpPr>
            <a:spLocks noGrp="1"/>
          </p:cNvSpPr>
          <p:nvPr>
            <p:ph type="sldNum" sz="quarter" idx="11"/>
          </p:nvPr>
        </p:nvSpPr>
        <p:spPr/>
        <p:txBody>
          <a:bodyPr/>
          <a:lstStyle>
            <a:lvl1pPr>
              <a:defRPr/>
            </a:lvl1pPr>
          </a:lstStyle>
          <a:p>
            <a:pPr>
              <a:defRPr/>
            </a:pPr>
            <a:fld id="{0E05282C-D254-4C61-8CFA-C64C4AC426FE}" type="slidenum">
              <a:rPr lang="en-US" altLang="en-US"/>
              <a:pPr>
                <a:defRPr/>
              </a:pPr>
              <a:t>‹#›</a:t>
            </a:fld>
            <a:endParaRPr lang="en-US" altLang="en-US" dirty="0"/>
          </a:p>
        </p:txBody>
      </p:sp>
    </p:spTree>
    <p:extLst>
      <p:ext uri="{BB962C8B-B14F-4D97-AF65-F5344CB8AC3E}">
        <p14:creationId xmlns:p14="http://schemas.microsoft.com/office/powerpoint/2010/main" val="3695936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F6C3DC68-3F6E-480F-AFB4-E4FFB1DB83E0}" type="datetime1">
              <a:rPr lang="en-US" altLang="en-US"/>
              <a:pPr>
                <a:defRPr/>
              </a:pPr>
              <a:t>4/23/2018</a:t>
            </a:fld>
            <a:endParaRPr lang="en-US" altLang="en-US" dirty="0"/>
          </a:p>
        </p:txBody>
      </p:sp>
      <p:sp>
        <p:nvSpPr>
          <p:cNvPr id="4" name="Slide Number Placeholder 10"/>
          <p:cNvSpPr>
            <a:spLocks noGrp="1"/>
          </p:cNvSpPr>
          <p:nvPr>
            <p:ph type="sldNum" sz="quarter" idx="11"/>
          </p:nvPr>
        </p:nvSpPr>
        <p:spPr/>
        <p:txBody>
          <a:bodyPr/>
          <a:lstStyle>
            <a:lvl1pPr>
              <a:defRPr/>
            </a:lvl1pPr>
          </a:lstStyle>
          <a:p>
            <a:pPr>
              <a:defRPr/>
            </a:pPr>
            <a:fld id="{4E361160-5F70-4DFB-B7AE-D8F436FD1654}" type="slidenum">
              <a:rPr lang="en-US" altLang="en-US"/>
              <a:pPr>
                <a:defRPr/>
              </a:pPr>
              <a:t>‹#›</a:t>
            </a:fld>
            <a:endParaRPr lang="en-US" altLang="en-US" dirty="0"/>
          </a:p>
        </p:txBody>
      </p:sp>
    </p:spTree>
    <p:extLst>
      <p:ext uri="{BB962C8B-B14F-4D97-AF65-F5344CB8AC3E}">
        <p14:creationId xmlns:p14="http://schemas.microsoft.com/office/powerpoint/2010/main" val="2265495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60E07684-7287-403E-B4B1-41F84CFEEC23}" type="datetime1">
              <a:rPr lang="en-US" altLang="en-US"/>
              <a:pPr>
                <a:defRPr/>
              </a:pPr>
              <a:t>4/23/2018</a:t>
            </a:fld>
            <a:endParaRPr lang="en-US" altLang="en-US" dirty="0"/>
          </a:p>
        </p:txBody>
      </p:sp>
      <p:sp>
        <p:nvSpPr>
          <p:cNvPr id="3" name="Slide Number Placeholder 10"/>
          <p:cNvSpPr>
            <a:spLocks noGrp="1"/>
          </p:cNvSpPr>
          <p:nvPr>
            <p:ph type="sldNum" sz="quarter" idx="11"/>
          </p:nvPr>
        </p:nvSpPr>
        <p:spPr/>
        <p:txBody>
          <a:bodyPr/>
          <a:lstStyle>
            <a:lvl1pPr>
              <a:defRPr/>
            </a:lvl1pPr>
          </a:lstStyle>
          <a:p>
            <a:pPr>
              <a:defRPr/>
            </a:pPr>
            <a:fld id="{F0B3DCA0-3D38-47A6-8157-E5D88D867577}" type="slidenum">
              <a:rPr lang="en-US" altLang="en-US"/>
              <a:pPr>
                <a:defRPr/>
              </a:pPr>
              <a:t>‹#›</a:t>
            </a:fld>
            <a:endParaRPr lang="en-US" altLang="en-US" dirty="0"/>
          </a:p>
        </p:txBody>
      </p:sp>
    </p:spTree>
    <p:extLst>
      <p:ext uri="{BB962C8B-B14F-4D97-AF65-F5344CB8AC3E}">
        <p14:creationId xmlns:p14="http://schemas.microsoft.com/office/powerpoint/2010/main" val="3807363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9"/>
          <p:cNvSpPr>
            <a:spLocks noGrp="1"/>
          </p:cNvSpPr>
          <p:nvPr>
            <p:ph type="dt" sz="half" idx="10"/>
          </p:nvPr>
        </p:nvSpPr>
        <p:spPr/>
        <p:txBody>
          <a:bodyPr/>
          <a:lstStyle>
            <a:lvl1pPr>
              <a:defRPr/>
            </a:lvl1pPr>
          </a:lstStyle>
          <a:p>
            <a:pPr>
              <a:defRPr/>
            </a:pPr>
            <a:fld id="{F1017DC2-C165-493D-A386-5DF5A5211FCE}" type="datetime1">
              <a:rPr lang="en-US" altLang="en-US"/>
              <a:pPr>
                <a:defRPr/>
              </a:pPr>
              <a:t>4/23/2018</a:t>
            </a:fld>
            <a:endParaRPr lang="en-US" altLang="en-US" dirty="0"/>
          </a:p>
        </p:txBody>
      </p:sp>
      <p:sp>
        <p:nvSpPr>
          <p:cNvPr id="6" name="Slide Number Placeholder 10"/>
          <p:cNvSpPr>
            <a:spLocks noGrp="1"/>
          </p:cNvSpPr>
          <p:nvPr>
            <p:ph type="sldNum" sz="quarter" idx="11"/>
          </p:nvPr>
        </p:nvSpPr>
        <p:spPr/>
        <p:txBody>
          <a:bodyPr/>
          <a:lstStyle>
            <a:lvl1pPr>
              <a:defRPr/>
            </a:lvl1pPr>
          </a:lstStyle>
          <a:p>
            <a:pPr>
              <a:defRPr/>
            </a:pPr>
            <a:fld id="{B7F929BA-5AFD-4956-BE2E-6D1EB21E7E93}" type="slidenum">
              <a:rPr lang="en-US" altLang="en-US"/>
              <a:pPr>
                <a:defRPr/>
              </a:pPr>
              <a:t>‹#›</a:t>
            </a:fld>
            <a:endParaRPr lang="en-US" altLang="en-US" dirty="0"/>
          </a:p>
        </p:txBody>
      </p:sp>
    </p:spTree>
    <p:extLst>
      <p:ext uri="{BB962C8B-B14F-4D97-AF65-F5344CB8AC3E}">
        <p14:creationId xmlns:p14="http://schemas.microsoft.com/office/powerpoint/2010/main" val="3698278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9"/>
          <p:cNvSpPr>
            <a:spLocks noGrp="1"/>
          </p:cNvSpPr>
          <p:nvPr>
            <p:ph type="dt" sz="half" idx="10"/>
          </p:nvPr>
        </p:nvSpPr>
        <p:spPr/>
        <p:txBody>
          <a:bodyPr/>
          <a:lstStyle>
            <a:lvl1pPr>
              <a:defRPr/>
            </a:lvl1pPr>
          </a:lstStyle>
          <a:p>
            <a:pPr>
              <a:defRPr/>
            </a:pPr>
            <a:fld id="{E5565785-DE75-4F3F-837C-7B89BEFF1B31}" type="datetime1">
              <a:rPr lang="en-US" altLang="en-US"/>
              <a:pPr>
                <a:defRPr/>
              </a:pPr>
              <a:t>4/23/2018</a:t>
            </a:fld>
            <a:endParaRPr lang="en-US" altLang="en-US" dirty="0"/>
          </a:p>
        </p:txBody>
      </p:sp>
      <p:sp>
        <p:nvSpPr>
          <p:cNvPr id="6" name="Slide Number Placeholder 10"/>
          <p:cNvSpPr>
            <a:spLocks noGrp="1"/>
          </p:cNvSpPr>
          <p:nvPr>
            <p:ph type="sldNum" sz="quarter" idx="11"/>
          </p:nvPr>
        </p:nvSpPr>
        <p:spPr/>
        <p:txBody>
          <a:bodyPr/>
          <a:lstStyle>
            <a:lvl1pPr>
              <a:defRPr/>
            </a:lvl1pPr>
          </a:lstStyle>
          <a:p>
            <a:pPr>
              <a:defRPr/>
            </a:pPr>
            <a:fld id="{C8D36088-74B7-4B4B-B693-EF816DCD1013}" type="slidenum">
              <a:rPr lang="en-US" altLang="en-US"/>
              <a:pPr>
                <a:defRPr/>
              </a:pPr>
              <a:t>‹#›</a:t>
            </a:fld>
            <a:endParaRPr lang="en-US" altLang="en-US" dirty="0"/>
          </a:p>
        </p:txBody>
      </p:sp>
    </p:spTree>
    <p:extLst>
      <p:ext uri="{BB962C8B-B14F-4D97-AF65-F5344CB8AC3E}">
        <p14:creationId xmlns:p14="http://schemas.microsoft.com/office/powerpoint/2010/main" val="983424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9"/>
          <p:cNvSpPr>
            <a:spLocks noGrp="1"/>
          </p:cNvSpPr>
          <p:nvPr>
            <p:ph type="dt" sz="half" idx="10"/>
          </p:nvPr>
        </p:nvSpPr>
        <p:spPr/>
        <p:txBody>
          <a:bodyPr/>
          <a:lstStyle>
            <a:lvl1pPr>
              <a:defRPr/>
            </a:lvl1pPr>
          </a:lstStyle>
          <a:p>
            <a:pPr>
              <a:defRPr/>
            </a:pPr>
            <a:fld id="{4B031175-6812-4748-BAEE-61C0277B6440}" type="datetime1">
              <a:rPr lang="en-US" altLang="en-US"/>
              <a:pPr>
                <a:defRPr/>
              </a:pPr>
              <a:t>4/23/2018</a:t>
            </a:fld>
            <a:endParaRPr lang="en-US" altLang="en-US" dirty="0"/>
          </a:p>
        </p:txBody>
      </p:sp>
      <p:sp>
        <p:nvSpPr>
          <p:cNvPr id="5" name="Slide Number Placeholder 10"/>
          <p:cNvSpPr>
            <a:spLocks noGrp="1"/>
          </p:cNvSpPr>
          <p:nvPr>
            <p:ph type="sldNum" sz="quarter" idx="11"/>
          </p:nvPr>
        </p:nvSpPr>
        <p:spPr/>
        <p:txBody>
          <a:bodyPr/>
          <a:lstStyle>
            <a:lvl1pPr>
              <a:defRPr/>
            </a:lvl1pPr>
          </a:lstStyle>
          <a:p>
            <a:pPr>
              <a:defRPr/>
            </a:pPr>
            <a:fld id="{19FDDAA6-3073-46EC-8123-7387D54FB525}" type="slidenum">
              <a:rPr lang="en-US" altLang="en-US"/>
              <a:pPr>
                <a:defRPr/>
              </a:pPr>
              <a:t>‹#›</a:t>
            </a:fld>
            <a:endParaRPr lang="en-US" altLang="en-US" dirty="0"/>
          </a:p>
        </p:txBody>
      </p:sp>
    </p:spTree>
    <p:extLst>
      <p:ext uri="{BB962C8B-B14F-4D97-AF65-F5344CB8AC3E}">
        <p14:creationId xmlns:p14="http://schemas.microsoft.com/office/powerpoint/2010/main" val="990993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BF13B32-8DBD-4DAD-871E-DC8579EDF8F8}" type="datetime1">
              <a:rPr lang="en-US" altLang="en-US"/>
              <a:pPr>
                <a:defRPr/>
              </a:pPr>
              <a:t>4/23/2018</a:t>
            </a:fld>
            <a:endParaRPr lang="en-US" altLang="en-US" dirty="0"/>
          </a:p>
        </p:txBody>
      </p:sp>
      <p:sp>
        <p:nvSpPr>
          <p:cNvPr id="5" name="Slide Number Placeholder 10"/>
          <p:cNvSpPr>
            <a:spLocks noGrp="1"/>
          </p:cNvSpPr>
          <p:nvPr>
            <p:ph type="sldNum" sz="quarter" idx="11"/>
          </p:nvPr>
        </p:nvSpPr>
        <p:spPr/>
        <p:txBody>
          <a:bodyPr/>
          <a:lstStyle>
            <a:lvl1pPr>
              <a:defRPr/>
            </a:lvl1pPr>
          </a:lstStyle>
          <a:p>
            <a:pPr>
              <a:defRPr/>
            </a:pPr>
            <a:fld id="{7E64F916-E247-4E9A-92B8-48BAD0AC8A5E}" type="slidenum">
              <a:rPr lang="en-US" altLang="en-US"/>
              <a:pPr>
                <a:defRPr/>
              </a:pPr>
              <a:t>‹#›</a:t>
            </a:fld>
            <a:endParaRPr lang="en-US" altLang="en-US" dirty="0"/>
          </a:p>
        </p:txBody>
      </p:sp>
    </p:spTree>
    <p:extLst>
      <p:ext uri="{BB962C8B-B14F-4D97-AF65-F5344CB8AC3E}">
        <p14:creationId xmlns:p14="http://schemas.microsoft.com/office/powerpoint/2010/main" val="2128851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01700" y="609600"/>
            <a:ext cx="10464800" cy="1143000"/>
          </a:xfrm>
        </p:spPr>
        <p:txBody>
          <a:bodyPr/>
          <a:lstStyle/>
          <a:p>
            <a:r>
              <a:rPr lang="en-US"/>
              <a:t>Click to edit Master title style</a:t>
            </a:r>
          </a:p>
        </p:txBody>
      </p:sp>
      <p:sp>
        <p:nvSpPr>
          <p:cNvPr id="3" name="Text Placeholder 2"/>
          <p:cNvSpPr>
            <a:spLocks noGrp="1"/>
          </p:cNvSpPr>
          <p:nvPr>
            <p:ph type="body" sz="half" idx="1"/>
          </p:nvPr>
        </p:nvSpPr>
        <p:spPr>
          <a:xfrm>
            <a:off x="901700" y="2000250"/>
            <a:ext cx="51308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235700" y="200025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235700" y="413385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4771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889000" y="590550"/>
            <a:ext cx="10464800" cy="1143000"/>
          </a:xfrm>
        </p:spPr>
        <p:txBody>
          <a:bodyPr/>
          <a:lstStyle/>
          <a:p>
            <a:r>
              <a:rPr lang="en-US"/>
              <a:t>Click to edit Master title style</a:t>
            </a:r>
            <a:endParaRPr lang="en-US" dirty="0"/>
          </a:p>
        </p:txBody>
      </p:sp>
      <p:sp>
        <p:nvSpPr>
          <p:cNvPr id="3" name="Content Placeholder 2"/>
          <p:cNvSpPr>
            <a:spLocks noGrp="1"/>
          </p:cNvSpPr>
          <p:nvPr>
            <p:ph sz="quarter" idx="1"/>
          </p:nvPr>
        </p:nvSpPr>
        <p:spPr>
          <a:xfrm>
            <a:off x="812800" y="198120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quarter" idx="2"/>
          </p:nvPr>
        </p:nvSpPr>
        <p:spPr>
          <a:xfrm>
            <a:off x="6146800" y="198120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812800" y="411480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46800" y="411480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80209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590550"/>
            <a:ext cx="10464800" cy="1143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27100" y="1981200"/>
            <a:ext cx="51308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quarter" idx="2"/>
          </p:nvPr>
        </p:nvSpPr>
        <p:spPr>
          <a:xfrm>
            <a:off x="6261100" y="198120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261100" y="4114800"/>
            <a:ext cx="51308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9444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01700" y="609600"/>
            <a:ext cx="10464800" cy="1143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0" y="1981200"/>
            <a:ext cx="51308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46800" y="1981200"/>
            <a:ext cx="51308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28383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Presentation Title Slide Opt 1 Tagline">
    <p:spTree>
      <p:nvGrpSpPr>
        <p:cNvPr id="1" name=""/>
        <p:cNvGrpSpPr/>
        <p:nvPr/>
      </p:nvGrpSpPr>
      <p:grpSpPr>
        <a:xfrm>
          <a:off x="0" y="0"/>
          <a:ext cx="0" cy="0"/>
          <a:chOff x="0" y="0"/>
          <a:chExt cx="0" cy="0"/>
        </a:xfrm>
      </p:grpSpPr>
      <p:pic>
        <p:nvPicPr>
          <p:cNvPr id="55" name="Picture 5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1667" y="0"/>
            <a:ext cx="12223667" cy="6858000"/>
          </a:xfrm>
          <a:prstGeom prst="rect">
            <a:avLst/>
          </a:prstGeom>
        </p:spPr>
      </p:pic>
      <p:sp>
        <p:nvSpPr>
          <p:cNvPr id="2" name="Title 1"/>
          <p:cNvSpPr>
            <a:spLocks noGrp="1"/>
          </p:cNvSpPr>
          <p:nvPr>
            <p:ph type="ctrTitle" hasCustomPrompt="1"/>
          </p:nvPr>
        </p:nvSpPr>
        <p:spPr>
          <a:xfrm>
            <a:off x="914400" y="4184081"/>
            <a:ext cx="10363200" cy="697311"/>
          </a:xfrm>
        </p:spPr>
        <p:txBody>
          <a:bodyPr anchor="b">
            <a:normAutofit/>
          </a:bodyPr>
          <a:lstStyle>
            <a:lvl1pPr algn="l">
              <a:defRPr sz="4400" i="0">
                <a:solidFill>
                  <a:srgbClr val="0066A1"/>
                </a:solidFill>
              </a:defRPr>
            </a:lvl1pPr>
          </a:lstStyle>
          <a:p>
            <a:r>
              <a:rPr lang="en-US" dirty="0"/>
              <a:t>Presentation Title</a:t>
            </a:r>
          </a:p>
        </p:txBody>
      </p:sp>
      <p:sp>
        <p:nvSpPr>
          <p:cNvPr id="3" name="Subtitle 2"/>
          <p:cNvSpPr>
            <a:spLocks noGrp="1"/>
          </p:cNvSpPr>
          <p:nvPr>
            <p:ph type="subTitle" idx="1" hasCustomPrompt="1"/>
          </p:nvPr>
        </p:nvSpPr>
        <p:spPr>
          <a:xfrm>
            <a:off x="914400" y="4973467"/>
            <a:ext cx="10363200" cy="1275747"/>
          </a:xfrm>
        </p:spPr>
        <p:txBody>
          <a:bodyPr>
            <a:normAutofit/>
          </a:bodyPr>
          <a:lstStyle>
            <a:lvl1pPr marL="0" indent="0" algn="l">
              <a:buNone/>
              <a:defRPr sz="2800" b="1" i="1">
                <a:solidFill>
                  <a:schemeClr val="tx1">
                    <a:lumMod val="50000"/>
                    <a:lumOff val="50000"/>
                  </a:schemeClr>
                </a:solidFill>
                <a:latin typeface="Calibri" charset="0"/>
                <a:ea typeface="Calibri" charset="0"/>
                <a:cs typeface="Calibri"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Subhead</a:t>
            </a:r>
          </a:p>
        </p:txBody>
      </p:sp>
      <p:sp>
        <p:nvSpPr>
          <p:cNvPr id="10" name="Slide Number Placeholder 9"/>
          <p:cNvSpPr>
            <a:spLocks noGrp="1"/>
          </p:cNvSpPr>
          <p:nvPr>
            <p:ph type="sldNum" sz="quarter" idx="18"/>
          </p:nvPr>
        </p:nvSpPr>
        <p:spPr/>
        <p:txBody>
          <a:bodyPr/>
          <a:lstStyle>
            <a:lvl1pPr>
              <a:defRPr>
                <a:solidFill>
                  <a:srgbClr val="0066A1"/>
                </a:solidFill>
              </a:defRPr>
            </a:lvl1pPr>
          </a:lstStyle>
          <a:p>
            <a:fld id="{3DD97BEB-BAEF-0344-9D5C-EC73E478698A}" type="slidenum">
              <a:rPr lang="en-US" smtClean="0"/>
              <a:pPr/>
              <a:t>‹#›</a:t>
            </a:fld>
            <a:endParaRPr lang="en-US"/>
          </a:p>
        </p:txBody>
      </p:sp>
      <p:pic>
        <p:nvPicPr>
          <p:cNvPr id="17" name="Picture 16"/>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10800000" flipH="1">
            <a:off x="0" y="6003833"/>
            <a:ext cx="12192000" cy="854167"/>
          </a:xfrm>
          <a:prstGeom prst="rect">
            <a:avLst/>
          </a:prstGeom>
        </p:spPr>
      </p:pic>
      <p:pic>
        <p:nvPicPr>
          <p:cNvPr id="18" name="Picture 1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flipH="1">
            <a:off x="0" y="-27990"/>
            <a:ext cx="12192000" cy="854167"/>
          </a:xfrm>
          <a:prstGeom prst="rect">
            <a:avLst/>
          </a:prstGeom>
        </p:spPr>
      </p:pic>
      <p:pic>
        <p:nvPicPr>
          <p:cNvPr id="25" name="Picture 24"/>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2192" y="826176"/>
            <a:ext cx="1942592" cy="3218688"/>
          </a:xfrm>
          <a:prstGeom prst="rect">
            <a:avLst/>
          </a:prstGeom>
        </p:spPr>
      </p:pic>
      <p:pic>
        <p:nvPicPr>
          <p:cNvPr id="26" name="Picture 25"/>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958755" y="826176"/>
            <a:ext cx="2592832" cy="3218688"/>
          </a:xfrm>
          <a:prstGeom prst="rect">
            <a:avLst/>
          </a:prstGeom>
        </p:spPr>
      </p:pic>
      <p:pic>
        <p:nvPicPr>
          <p:cNvPr id="27" name="Picture 26"/>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4549508" y="826176"/>
            <a:ext cx="3153664" cy="3218688"/>
          </a:xfrm>
          <a:prstGeom prst="rect">
            <a:avLst/>
          </a:prstGeom>
        </p:spPr>
      </p:pic>
      <p:pic>
        <p:nvPicPr>
          <p:cNvPr id="28" name="Picture 27"/>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7688995" y="826176"/>
            <a:ext cx="2609088" cy="3218688"/>
          </a:xfrm>
          <a:prstGeom prst="rect">
            <a:avLst/>
          </a:prstGeom>
        </p:spPr>
      </p:pic>
      <p:pic>
        <p:nvPicPr>
          <p:cNvPr id="29" name="Picture 28"/>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0295888" y="826176"/>
            <a:ext cx="1999488" cy="3218688"/>
          </a:xfrm>
          <a:prstGeom prst="rect">
            <a:avLst/>
          </a:prstGeom>
        </p:spPr>
      </p:pic>
      <p:pic>
        <p:nvPicPr>
          <p:cNvPr id="16" name="Picture 15"/>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0151947" y="5508531"/>
            <a:ext cx="1628452" cy="908904"/>
          </a:xfrm>
          <a:prstGeom prst="rect">
            <a:avLst/>
          </a:prstGeom>
        </p:spPr>
      </p:pic>
    </p:spTree>
    <p:extLst>
      <p:ext uri="{BB962C8B-B14F-4D97-AF65-F5344CB8AC3E}">
        <p14:creationId xmlns:p14="http://schemas.microsoft.com/office/powerpoint/2010/main" val="1893977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Only Blank">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Topic</a:t>
            </a:r>
          </a:p>
        </p:txBody>
      </p:sp>
      <p:sp>
        <p:nvSpPr>
          <p:cNvPr id="10" name="Text Placeholder 9"/>
          <p:cNvSpPr>
            <a:spLocks noGrp="1"/>
          </p:cNvSpPr>
          <p:nvPr>
            <p:ph type="body" sz="quarter" idx="13"/>
          </p:nvPr>
        </p:nvSpPr>
        <p:spPr>
          <a:xfrm>
            <a:off x="838200" y="1825626"/>
            <a:ext cx="10515600" cy="3943351"/>
          </a:xfrm>
        </p:spPr>
        <p:txBody>
          <a:bodyPr/>
          <a:lstStyle>
            <a:lvl1pPr marL="228594" indent="-228594">
              <a:buFont typeface="Arial" panose="020B0604020202020204" pitchFamily="34" charset="0"/>
              <a:buChar char="•"/>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11"/>
          <p:cNvSpPr>
            <a:spLocks noGrp="1"/>
          </p:cNvSpPr>
          <p:nvPr>
            <p:ph type="sldNum" sz="quarter" idx="14"/>
          </p:nvPr>
        </p:nvSpPr>
        <p:spPr/>
        <p:txBody>
          <a:bodyPr/>
          <a:lstStyle/>
          <a:p>
            <a:fld id="{3DD97BEB-BAEF-0344-9D5C-EC73E478698A}" type="slidenum">
              <a:rPr lang="en-US" smtClean="0"/>
              <a:pPr/>
              <a:t>‹#›</a:t>
            </a:fld>
            <a:endParaRPr lang="en-US"/>
          </a:p>
        </p:txBody>
      </p:sp>
      <p:sp>
        <p:nvSpPr>
          <p:cNvPr id="4" name="Text Placeholder 3"/>
          <p:cNvSpPr>
            <a:spLocks noGrp="1"/>
          </p:cNvSpPr>
          <p:nvPr>
            <p:ph type="body" sz="quarter" idx="15" hasCustomPrompt="1"/>
          </p:nvPr>
        </p:nvSpPr>
        <p:spPr>
          <a:xfrm>
            <a:off x="838200" y="1106197"/>
            <a:ext cx="10515600" cy="356843"/>
          </a:xfrm>
        </p:spPr>
        <p:txBody>
          <a:bodyPr>
            <a:normAutofit/>
          </a:bodyPr>
          <a:lstStyle>
            <a:lvl1pPr marL="0" indent="0">
              <a:buNone/>
              <a:defRPr sz="2400" b="1" i="1">
                <a:solidFill>
                  <a:schemeClr val="tx1">
                    <a:lumMod val="50000"/>
                    <a:lumOff val="50000"/>
                  </a:schemeClr>
                </a:solidFill>
              </a:defRPr>
            </a:lvl1pPr>
          </a:lstStyle>
          <a:p>
            <a:pPr lvl="0"/>
            <a:r>
              <a:rPr lang="en-US" dirty="0"/>
              <a:t>Subhead</a:t>
            </a:r>
          </a:p>
        </p:txBody>
      </p:sp>
    </p:spTree>
    <p:extLst>
      <p:ext uri="{BB962C8B-B14F-4D97-AF65-F5344CB8AC3E}">
        <p14:creationId xmlns:p14="http://schemas.microsoft.com/office/powerpoint/2010/main" val="3435467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p:cNvSpPr>
            <a:spLocks noGrp="1"/>
          </p:cNvSpPr>
          <p:nvPr>
            <p:ph type="dt" sz="half" idx="2"/>
          </p:nvPr>
        </p:nvSpPr>
        <p:spPr>
          <a:xfrm>
            <a:off x="1625600" y="6172201"/>
            <a:ext cx="4165600"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latin typeface="Arial" pitchFamily="34" charset="0"/>
              </a:defRPr>
            </a:lvl1pPr>
          </a:lstStyle>
          <a:p>
            <a:pPr>
              <a:defRPr/>
            </a:pPr>
            <a:fld id="{A942E9DE-FB48-4C24-82DF-81DED1F18BCD}" type="datetime1">
              <a:rPr lang="en-US" altLang="en-US"/>
              <a:pPr>
                <a:defRPr/>
              </a:pPr>
              <a:t>4/23/2018</a:t>
            </a:fld>
            <a:endParaRPr lang="en-US" altLang="en-US" dirty="0"/>
          </a:p>
        </p:txBody>
      </p:sp>
      <p:sp>
        <p:nvSpPr>
          <p:cNvPr id="11" name="Slide Number Placeholder 10"/>
          <p:cNvSpPr>
            <a:spLocks noGrp="1"/>
          </p:cNvSpPr>
          <p:nvPr>
            <p:ph type="sldNum" sz="quarter" idx="4"/>
          </p:nvPr>
        </p:nvSpPr>
        <p:spPr>
          <a:xfrm>
            <a:off x="711200" y="6172201"/>
            <a:ext cx="914400"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latin typeface="Arial" pitchFamily="34" charset="0"/>
              </a:defRPr>
            </a:lvl1pPr>
          </a:lstStyle>
          <a:p>
            <a:pPr>
              <a:defRPr/>
            </a:pPr>
            <a:fld id="{015A7A1C-9B47-4114-915A-9B5716EF1950}" type="slidenum">
              <a:rPr lang="en-US" altLang="en-US"/>
              <a:pPr>
                <a:defRPr/>
              </a:pPr>
              <a:t>‹#›</a:t>
            </a:fld>
            <a:endParaRPr lang="en-US" altLang="en-US" dirty="0"/>
          </a:p>
        </p:txBody>
      </p:sp>
      <p:pic>
        <p:nvPicPr>
          <p:cNvPr id="1030" name="Picture 7" descr="IEEE_TAG_BLUE.png"/>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10668000" y="5924551"/>
            <a:ext cx="12192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02259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hdr="0" ftr="0"/>
  <p:txStyles>
    <p:titleStyle>
      <a:lvl1pPr algn="l" rtl="0" eaLnBrk="0" fontAlgn="base" hangingPunct="0">
        <a:spcBef>
          <a:spcPct val="0"/>
        </a:spcBef>
        <a:spcAft>
          <a:spcPct val="0"/>
        </a:spcAft>
        <a:defRPr sz="3200" b="1">
          <a:solidFill>
            <a:schemeClr val="tx2"/>
          </a:solidFill>
          <a:latin typeface="+mj-lt"/>
          <a:ea typeface="MS PGothic" pitchFamily="34" charset="-128"/>
          <a:cs typeface="MS PGothic" charset="0"/>
        </a:defRPr>
      </a:lvl1pPr>
      <a:lvl2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2pPr>
      <a:lvl3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3pPr>
      <a:lvl4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4pPr>
      <a:lvl5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5pPr>
      <a:lvl6pPr marL="4572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6pPr>
      <a:lvl7pPr marL="9144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7pPr>
      <a:lvl8pPr marL="13716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8pPr>
      <a:lvl9pPr marL="18288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9pPr>
    </p:titleStyle>
    <p:bodyStyle>
      <a:lvl1pPr marL="342900" indent="-342900" algn="l" rtl="0" eaLnBrk="0" fontAlgn="base" hangingPunct="0">
        <a:spcBef>
          <a:spcPct val="20000"/>
        </a:spcBef>
        <a:spcAft>
          <a:spcPct val="0"/>
        </a:spcAft>
        <a:buClr>
          <a:schemeClr val="bg2"/>
        </a:buClr>
        <a:buSzPct val="80000"/>
        <a:buBlip>
          <a:blip r:embed="rId22"/>
        </a:buBlip>
        <a:defRPr sz="28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Clr>
          <a:srgbClr val="595959"/>
        </a:buClr>
        <a:buChar char="–"/>
        <a:defRPr sz="26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Clr>
          <a:srgbClr val="595959"/>
        </a:buClr>
        <a:buFont typeface="Wingdings" pitchFamily="2" charset="2"/>
        <a:buChar char="§"/>
        <a:defRPr sz="2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Clr>
          <a:srgbClr val="595959"/>
        </a:buClr>
        <a:buChar char="–"/>
        <a:defRPr sz="20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Clr>
          <a:srgbClr val="595959"/>
        </a:buClr>
        <a:buFont typeface="Wingdings" pitchFamily="2" charset="2"/>
        <a:buChar char="§"/>
        <a:defRPr sz="2000">
          <a:solidFill>
            <a:schemeClr val="tx1"/>
          </a:solidFill>
          <a:latin typeface="+mn-lt"/>
          <a:ea typeface="MS PGothic" pitchFamily="34" charset="-128"/>
          <a:cs typeface="MS PGothic" charset="0"/>
        </a:defRPr>
      </a:lvl5pPr>
      <a:lvl6pPr marL="25146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6pPr>
      <a:lvl7pPr marL="29718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7pPr>
      <a:lvl8pPr marL="34290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8pPr>
      <a:lvl9pPr marL="38862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socci@ieee.org" TargetMode="External"/><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BFFf3FkHCZc" TargetMode="External"/><Relationship Id="rId2" Type="http://schemas.openxmlformats.org/officeDocument/2006/relationships/hyperlink" Target="https://youtu.be/74qOw49YKuc" TargetMode="External"/><Relationship Id="rId1" Type="http://schemas.openxmlformats.org/officeDocument/2006/relationships/slideLayout" Target="../slideLayouts/slideLayout18.xml"/><Relationship Id="rId6" Type="http://schemas.openxmlformats.org/officeDocument/2006/relationships/image" Target="../media/image14.jpeg"/><Relationship Id="rId5" Type="http://schemas.openxmlformats.org/officeDocument/2006/relationships/hyperlink" Target="https://youtu.be/mJdwM-wgozA" TargetMode="External"/><Relationship Id="rId4" Type="http://schemas.openxmlformats.org/officeDocument/2006/relationships/hyperlink" Target="https://youtu.be/n7unx0Ifb5U"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txBox="1">
            <a:spLocks/>
          </p:cNvSpPr>
          <p:nvPr/>
        </p:nvSpPr>
        <p:spPr bwMode="auto">
          <a:xfrm>
            <a:off x="1524000" y="3669793"/>
            <a:ext cx="10668000" cy="2121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rtl="0" eaLnBrk="0" fontAlgn="base" hangingPunct="0">
              <a:lnSpc>
                <a:spcPct val="90000"/>
              </a:lnSpc>
              <a:spcBef>
                <a:spcPct val="0"/>
              </a:spcBef>
              <a:spcAft>
                <a:spcPct val="0"/>
              </a:spcAft>
              <a:defRPr sz="4400" b="1">
                <a:solidFill>
                  <a:schemeClr val="bg1"/>
                </a:solidFill>
                <a:latin typeface="+mj-lt"/>
                <a:ea typeface="MS PGothic" pitchFamily="34" charset="-128"/>
                <a:cs typeface="MS PGothic" charset="0"/>
              </a:defRPr>
            </a:lvl1pPr>
            <a:lvl2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2pPr>
            <a:lvl3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3pPr>
            <a:lvl4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4pPr>
            <a:lvl5pPr algn="l" rtl="0" eaLnBrk="0" fontAlgn="base" hangingPunct="0">
              <a:spcBef>
                <a:spcPct val="0"/>
              </a:spcBef>
              <a:spcAft>
                <a:spcPct val="0"/>
              </a:spcAft>
              <a:defRPr sz="3200" b="1">
                <a:solidFill>
                  <a:schemeClr val="tx2"/>
                </a:solidFill>
                <a:latin typeface="Verdana" pitchFamily="-112" charset="0"/>
                <a:ea typeface="MS PGothic" pitchFamily="34" charset="-128"/>
                <a:cs typeface="MS PGothic" charset="0"/>
              </a:defRPr>
            </a:lvl5pPr>
            <a:lvl6pPr marL="4572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6pPr>
            <a:lvl7pPr marL="9144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7pPr>
            <a:lvl8pPr marL="13716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8pPr>
            <a:lvl9pPr marL="1828800" algn="l" rtl="0" eaLnBrk="1" fontAlgn="base" hangingPunct="1">
              <a:spcBef>
                <a:spcPct val="0"/>
              </a:spcBef>
              <a:spcAft>
                <a:spcPct val="0"/>
              </a:spcAft>
              <a:defRPr sz="3600" b="1">
                <a:solidFill>
                  <a:schemeClr val="tx2"/>
                </a:solidFill>
                <a:latin typeface="Arial" pitchFamily="28" charset="0"/>
                <a:ea typeface="ＭＳ Ｐゴシック" pitchFamily="28" charset="-128"/>
                <a:cs typeface="ＭＳ Ｐゴシック" pitchFamily="28" charset="-128"/>
              </a:defRPr>
            </a:lvl9pPr>
          </a:lstStyle>
          <a:p>
            <a:pPr eaLnBrk="1" hangingPunct="1">
              <a:lnSpc>
                <a:spcPct val="150000"/>
              </a:lnSpc>
              <a:defRPr/>
            </a:pPr>
            <a:r>
              <a:rPr lang="en-US" altLang="en-US" sz="2400" kern="0" dirty="0">
                <a:solidFill>
                  <a:srgbClr val="FF0000"/>
                </a:solidFill>
                <a:latin typeface="Verdana"/>
              </a:rPr>
              <a:t>Technical Operations Smart Objectives</a:t>
            </a:r>
          </a:p>
          <a:p>
            <a:pPr eaLnBrk="1" hangingPunct="1">
              <a:lnSpc>
                <a:spcPct val="150000"/>
              </a:lnSpc>
              <a:defRPr/>
            </a:pPr>
            <a:r>
              <a:rPr lang="en-US" altLang="en-US" sz="2400" kern="0" dirty="0">
                <a:solidFill>
                  <a:srgbClr val="FF0000"/>
                </a:solidFill>
                <a:latin typeface="Verdana"/>
              </a:rPr>
              <a:t>VP: George Schmidt</a:t>
            </a:r>
          </a:p>
          <a:p>
            <a:pPr eaLnBrk="1" hangingPunct="1">
              <a:lnSpc>
                <a:spcPct val="150000"/>
              </a:lnSpc>
              <a:defRPr/>
            </a:pPr>
            <a:r>
              <a:rPr lang="en-US" altLang="en-US" sz="2400" kern="0" dirty="0">
                <a:solidFill>
                  <a:srgbClr val="FF0000"/>
                </a:solidFill>
                <a:latin typeface="Verdana"/>
              </a:rPr>
              <a:t>Committee: M. </a:t>
            </a:r>
            <a:r>
              <a:rPr lang="en-US" altLang="en-US" sz="2400" kern="0" dirty="0" err="1">
                <a:solidFill>
                  <a:srgbClr val="FF0000"/>
                </a:solidFill>
                <a:latin typeface="Verdana"/>
              </a:rPr>
              <a:t>Braasch</a:t>
            </a:r>
            <a:r>
              <a:rPr lang="en-US" altLang="en-US" sz="2400" kern="0" dirty="0">
                <a:solidFill>
                  <a:srgbClr val="FF0000"/>
                </a:solidFill>
                <a:latin typeface="Verdana"/>
              </a:rPr>
              <a:t>, S. </a:t>
            </a:r>
            <a:r>
              <a:rPr lang="en-US" altLang="en-US" sz="2400" kern="0" dirty="0" err="1">
                <a:solidFill>
                  <a:srgbClr val="FF0000"/>
                </a:solidFill>
                <a:latin typeface="Verdana"/>
              </a:rPr>
              <a:t>Coraluppi</a:t>
            </a:r>
            <a:r>
              <a:rPr lang="en-US" altLang="en-US" sz="2400" kern="0" dirty="0">
                <a:solidFill>
                  <a:srgbClr val="FF0000"/>
                </a:solidFill>
                <a:latin typeface="Verdana"/>
              </a:rPr>
              <a:t>, H. Griffiths, L. </a:t>
            </a:r>
            <a:r>
              <a:rPr lang="en-US" altLang="en-US" sz="2400" kern="0" dirty="0" err="1">
                <a:solidFill>
                  <a:srgbClr val="FF0000"/>
                </a:solidFill>
                <a:latin typeface="Verdana"/>
              </a:rPr>
              <a:t>Ligthart</a:t>
            </a:r>
            <a:endParaRPr lang="en-US" altLang="en-US" sz="2400" kern="0" dirty="0">
              <a:solidFill>
                <a:srgbClr val="FF0000"/>
              </a:solidFill>
              <a:latin typeface="Verdana"/>
            </a:endParaRPr>
          </a:p>
          <a:p>
            <a:pPr eaLnBrk="1" hangingPunct="1">
              <a:lnSpc>
                <a:spcPct val="150000"/>
              </a:lnSpc>
              <a:defRPr/>
            </a:pPr>
            <a:r>
              <a:rPr lang="en-US" altLang="en-US" sz="2000" kern="0" dirty="0">
                <a:solidFill>
                  <a:srgbClr val="FF0000"/>
                </a:solidFill>
                <a:latin typeface="Verdana"/>
              </a:rPr>
              <a:t>(Appendix contains 26 slides from the 7 Panels)</a:t>
            </a:r>
          </a:p>
          <a:p>
            <a:pPr eaLnBrk="1" hangingPunct="1">
              <a:lnSpc>
                <a:spcPct val="150000"/>
              </a:lnSpc>
              <a:defRPr/>
            </a:pPr>
            <a:r>
              <a:rPr lang="en-US" altLang="en-US" sz="2000" kern="0" dirty="0">
                <a:solidFill>
                  <a:srgbClr val="005582"/>
                </a:solidFill>
                <a:latin typeface="Verdana"/>
              </a:rPr>
              <a:t>April 27, 2018</a:t>
            </a:r>
          </a:p>
          <a:p>
            <a:pPr eaLnBrk="1" hangingPunct="1">
              <a:lnSpc>
                <a:spcPct val="150000"/>
              </a:lnSpc>
              <a:defRPr/>
            </a:pPr>
            <a:r>
              <a:rPr lang="en-US" altLang="en-US" sz="2000" kern="0" dirty="0">
                <a:solidFill>
                  <a:srgbClr val="005582"/>
                </a:solidFill>
                <a:latin typeface="Verdana"/>
              </a:rPr>
              <a:t>Renaissance Oklahoma City</a:t>
            </a:r>
          </a:p>
        </p:txBody>
      </p:sp>
      <p:sp>
        <p:nvSpPr>
          <p:cNvPr id="11269" name="Rectangle 4"/>
          <p:cNvSpPr>
            <a:spLocks noChangeArrowheads="1"/>
          </p:cNvSpPr>
          <p:nvPr/>
        </p:nvSpPr>
        <p:spPr bwMode="auto">
          <a:xfrm>
            <a:off x="1524001" y="-230832"/>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lr>
                <a:schemeClr val="bg2"/>
              </a:buClr>
              <a:buSzPct val="80000"/>
              <a:buBlip>
                <a:blip r:embed="rId2"/>
              </a:buBlip>
              <a:defRPr sz="2800">
                <a:solidFill>
                  <a:schemeClr val="tx1"/>
                </a:solidFill>
                <a:latin typeface="Verdana" pitchFamily="34" charset="0"/>
                <a:ea typeface="MS PGothic" pitchFamily="34" charset="-128"/>
              </a:defRPr>
            </a:lvl1pPr>
            <a:lvl2pPr marL="742950" indent="-285750">
              <a:spcBef>
                <a:spcPct val="20000"/>
              </a:spcBef>
              <a:buClr>
                <a:srgbClr val="595959"/>
              </a:buClr>
              <a:buChar char="–"/>
              <a:defRPr sz="2600">
                <a:solidFill>
                  <a:schemeClr val="tx1"/>
                </a:solidFill>
                <a:latin typeface="Verdana" pitchFamily="34" charset="0"/>
                <a:ea typeface="MS PGothic" pitchFamily="34" charset="-128"/>
              </a:defRPr>
            </a:lvl2pPr>
            <a:lvl3pPr marL="1143000" indent="-228600">
              <a:spcBef>
                <a:spcPct val="20000"/>
              </a:spcBef>
              <a:buClr>
                <a:srgbClr val="595959"/>
              </a:buClr>
              <a:buFont typeface="Wingdings" pitchFamily="2" charset="2"/>
              <a:buChar char="§"/>
              <a:defRPr sz="2200">
                <a:solidFill>
                  <a:schemeClr val="tx1"/>
                </a:solidFill>
                <a:latin typeface="Verdana" pitchFamily="34" charset="0"/>
                <a:ea typeface="MS PGothic" pitchFamily="34" charset="-128"/>
              </a:defRPr>
            </a:lvl3pPr>
            <a:lvl4pPr marL="1600200" indent="-228600">
              <a:spcBef>
                <a:spcPct val="20000"/>
              </a:spcBef>
              <a:buClr>
                <a:srgbClr val="595959"/>
              </a:buClr>
              <a:buChar char="–"/>
              <a:defRPr sz="2000">
                <a:solidFill>
                  <a:schemeClr val="tx1"/>
                </a:solidFill>
                <a:latin typeface="Verdana" pitchFamily="34" charset="0"/>
                <a:ea typeface="MS PGothic" pitchFamily="34" charset="-128"/>
              </a:defRPr>
            </a:lvl4pPr>
            <a:lvl5pPr marL="2057400" indent="-228600">
              <a:spcBef>
                <a:spcPct val="20000"/>
              </a:spcBef>
              <a:buClr>
                <a:srgbClr val="595959"/>
              </a:buClr>
              <a:buFont typeface="Wingdings" pitchFamily="2" charset="2"/>
              <a:buChar char="§"/>
              <a:defRPr sz="2000">
                <a:solidFill>
                  <a:schemeClr val="tx1"/>
                </a:solidFill>
                <a:latin typeface="Verdana" pitchFamily="34" charset="0"/>
                <a:ea typeface="MS PGothic" pitchFamily="34" charset="-128"/>
              </a:defRPr>
            </a:lvl5pPr>
            <a:lvl6pPr marL="25146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6pPr>
            <a:lvl7pPr marL="29718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7pPr>
            <a:lvl8pPr marL="34290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8pPr>
            <a:lvl9pPr marL="38862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9pPr>
          </a:lstStyle>
          <a:p>
            <a:pPr eaLnBrk="0" fontAlgn="base" hangingPunct="0">
              <a:spcBef>
                <a:spcPct val="0"/>
              </a:spcBef>
              <a:spcAft>
                <a:spcPct val="0"/>
              </a:spcAft>
              <a:buClrTx/>
              <a:buSzTx/>
              <a:buNone/>
            </a:pPr>
            <a:endParaRPr lang="en-AU" altLang="en-US" sz="2400">
              <a:solidFill>
                <a:srgbClr val="000000"/>
              </a:solidFill>
              <a:latin typeface="Arial" charset="0"/>
            </a:endParaRPr>
          </a:p>
        </p:txBody>
      </p:sp>
      <p:sp>
        <p:nvSpPr>
          <p:cNvPr id="9" name="Subtitle 6"/>
          <p:cNvSpPr>
            <a:spLocks noGrp="1"/>
          </p:cNvSpPr>
          <p:nvPr>
            <p:ph type="subTitle" idx="1"/>
          </p:nvPr>
        </p:nvSpPr>
        <p:spPr>
          <a:xfrm>
            <a:off x="1524000" y="80006"/>
            <a:ext cx="9144000" cy="3589787"/>
          </a:xfrm>
        </p:spPr>
        <p:txBody>
          <a:bodyPr/>
          <a:lstStyle/>
          <a:p>
            <a:pPr algn="ctr">
              <a:lnSpc>
                <a:spcPct val="150000"/>
              </a:lnSpc>
              <a:buFont typeface="Wingdings" pitchFamily="2" charset="2"/>
              <a:buNone/>
              <a:defRPr/>
            </a:pPr>
            <a:endParaRPr lang="en-US" altLang="en-US" sz="1800" dirty="0">
              <a:solidFill>
                <a:schemeClr val="bg1"/>
              </a:solidFill>
              <a:cs typeface="Times New Roman" pitchFamily="18" charset="0"/>
            </a:endParaRPr>
          </a:p>
          <a:p>
            <a:pPr algn="ctr">
              <a:lnSpc>
                <a:spcPct val="100000"/>
              </a:lnSpc>
              <a:buFont typeface="Wingdings" pitchFamily="2" charset="2"/>
              <a:buNone/>
              <a:defRPr/>
            </a:pPr>
            <a:br>
              <a:rPr lang="en-AU" altLang="en-US" sz="2400" dirty="0">
                <a:solidFill>
                  <a:srgbClr val="FFC000"/>
                </a:solidFill>
                <a:ea typeface="Calibri" pitchFamily="34" charset="0"/>
                <a:cs typeface="Times New Roman" pitchFamily="18" charset="0"/>
              </a:rPr>
            </a:br>
            <a:endParaRPr lang="en-AU" altLang="en-US" sz="2400" dirty="0">
              <a:solidFill>
                <a:srgbClr val="FFC000"/>
              </a:solidFill>
              <a:ea typeface="Calibri" pitchFamily="34" charset="0"/>
              <a:cs typeface="Times New Roman" pitchFamily="18" charset="0"/>
            </a:endParaRPr>
          </a:p>
          <a:p>
            <a:pPr algn="ctr">
              <a:lnSpc>
                <a:spcPct val="100000"/>
              </a:lnSpc>
              <a:buFont typeface="Wingdings" pitchFamily="2" charset="2"/>
              <a:buNone/>
              <a:defRPr/>
            </a:pPr>
            <a:endParaRPr lang="en-AU" altLang="en-US" sz="2400" dirty="0">
              <a:solidFill>
                <a:srgbClr val="FFC000"/>
              </a:solidFill>
              <a:ea typeface="Calibri" pitchFamily="34" charset="0"/>
              <a:cs typeface="Times New Roman" pitchFamily="18" charset="0"/>
            </a:endParaRPr>
          </a:p>
          <a:p>
            <a:pPr algn="ctr">
              <a:lnSpc>
                <a:spcPct val="100000"/>
              </a:lnSpc>
              <a:buFont typeface="Wingdings" pitchFamily="2" charset="2"/>
              <a:buNone/>
              <a:defRPr/>
            </a:pPr>
            <a:endParaRPr lang="en-AU" altLang="en-US" sz="2400" dirty="0">
              <a:solidFill>
                <a:srgbClr val="FFC000"/>
              </a:solidFill>
              <a:ea typeface="Calibri" pitchFamily="34" charset="0"/>
              <a:cs typeface="Times New Roman" pitchFamily="18" charset="0"/>
            </a:endParaRPr>
          </a:p>
          <a:p>
            <a:pPr algn="ctr">
              <a:lnSpc>
                <a:spcPct val="100000"/>
              </a:lnSpc>
              <a:buFont typeface="Wingdings" pitchFamily="2" charset="2"/>
              <a:buNone/>
              <a:defRPr/>
            </a:pPr>
            <a:r>
              <a:rPr lang="en-AU" altLang="en-US" sz="2400" dirty="0">
                <a:solidFill>
                  <a:srgbClr val="FFC000"/>
                </a:solidFill>
                <a:ea typeface="Calibri" pitchFamily="34" charset="0"/>
                <a:cs typeface="Times New Roman" pitchFamily="18" charset="0"/>
              </a:rPr>
              <a:t>  </a:t>
            </a:r>
          </a:p>
          <a:p>
            <a:pPr algn="ctr">
              <a:lnSpc>
                <a:spcPct val="150000"/>
              </a:lnSpc>
              <a:buFont typeface="Wingdings" pitchFamily="2" charset="2"/>
              <a:buNone/>
              <a:defRPr/>
            </a:pPr>
            <a:endParaRPr lang="en-AU" altLang="en-US" sz="1800" dirty="0">
              <a:solidFill>
                <a:schemeClr val="bg1"/>
              </a:solidFill>
              <a:ea typeface="Calibri" pitchFamily="34" charset="0"/>
              <a:cs typeface="Times New Roman" pitchFamily="18" charset="0"/>
            </a:endParaRPr>
          </a:p>
        </p:txBody>
      </p:sp>
      <p:pic>
        <p:nvPicPr>
          <p:cNvPr id="6" name="Picture 5">
            <a:extLst>
              <a:ext uri="{FF2B5EF4-FFF2-40B4-BE49-F238E27FC236}">
                <a16:creationId xmlns:a16="http://schemas.microsoft.com/office/drawing/2014/main" id="{15E01E3C-D873-400E-9DB3-C65236100143}"/>
              </a:ext>
            </a:extLst>
          </p:cNvPr>
          <p:cNvPicPr>
            <a:picLocks noChangeAspect="1"/>
          </p:cNvPicPr>
          <p:nvPr/>
        </p:nvPicPr>
        <p:blipFill>
          <a:blip r:embed="rId3"/>
          <a:stretch>
            <a:fillRect/>
          </a:stretch>
        </p:blipFill>
        <p:spPr>
          <a:xfrm>
            <a:off x="3296818" y="455206"/>
            <a:ext cx="5330890" cy="3088468"/>
          </a:xfrm>
          <a:prstGeom prst="rect">
            <a:avLst/>
          </a:prstGeom>
        </p:spPr>
      </p:pic>
    </p:spTree>
    <p:extLst>
      <p:ext uri="{BB962C8B-B14F-4D97-AF65-F5344CB8AC3E}">
        <p14:creationId xmlns:p14="http://schemas.microsoft.com/office/powerpoint/2010/main" val="3818266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2519931-0EC6-4E73-A2F4-AC3CA3B3F018}"/>
              </a:ext>
            </a:extLst>
          </p:cNvPr>
          <p:cNvSpPr>
            <a:spLocks noGrp="1"/>
          </p:cNvSpPr>
          <p:nvPr>
            <p:ph type="title"/>
          </p:nvPr>
        </p:nvSpPr>
        <p:spPr/>
        <p:txBody>
          <a:bodyPr/>
          <a:lstStyle/>
          <a:p>
            <a:r>
              <a:rPr lang="en-US" dirty="0"/>
              <a:t>Technical Operations</a:t>
            </a:r>
            <a:br>
              <a:rPr lang="en-US" dirty="0"/>
            </a:br>
            <a:r>
              <a:rPr lang="en-US" dirty="0"/>
              <a:t>3-Year Goals</a:t>
            </a:r>
            <a:br>
              <a:rPr lang="en-US" dirty="0"/>
            </a:br>
            <a:endParaRPr lang="en-US" dirty="0"/>
          </a:p>
        </p:txBody>
      </p:sp>
      <p:sp>
        <p:nvSpPr>
          <p:cNvPr id="7" name="Content Placeholder 6">
            <a:extLst>
              <a:ext uri="{FF2B5EF4-FFF2-40B4-BE49-F238E27FC236}">
                <a16:creationId xmlns:a16="http://schemas.microsoft.com/office/drawing/2014/main" id="{5348351A-470F-4A8E-BF21-BB09D9CB1106}"/>
              </a:ext>
            </a:extLst>
          </p:cNvPr>
          <p:cNvSpPr>
            <a:spLocks noGrp="1"/>
          </p:cNvSpPr>
          <p:nvPr>
            <p:ph idx="1"/>
          </p:nvPr>
        </p:nvSpPr>
        <p:spPr>
          <a:xfrm>
            <a:off x="1482436" y="1752600"/>
            <a:ext cx="8980292" cy="4474029"/>
          </a:xfrm>
        </p:spPr>
        <p:txBody>
          <a:bodyPr/>
          <a:lstStyle/>
          <a:p>
            <a:r>
              <a:rPr lang="en-US" sz="1800" dirty="0"/>
              <a:t>1. Review all technical panels for relevance, activity and leadership. Seek revitalization of those technical panels that may be dormant or lagging, and drop those whose relevance or currency has expired</a:t>
            </a:r>
          </a:p>
          <a:p>
            <a:r>
              <a:rPr lang="en-US" sz="1800" dirty="0"/>
              <a:t>2. Identify topics and potential leaders for new areas within our fields-of-interest where technical collaboration would be beneficial</a:t>
            </a:r>
          </a:p>
          <a:p>
            <a:r>
              <a:rPr lang="en-US" sz="1800" dirty="0"/>
              <a:t>3. In collaboration with Conferences, identify and recruit AESS members from technical panels to participate in organizing AESS conferences</a:t>
            </a:r>
          </a:p>
          <a:p>
            <a:r>
              <a:rPr lang="en-US" sz="1800" dirty="0"/>
              <a:t>4. In collaboration with Member Services, promote interaction between technical panels and local AESS chapters to increase AESS member participation in these activities</a:t>
            </a:r>
          </a:p>
          <a:p>
            <a:r>
              <a:rPr lang="en-US" sz="1800" dirty="0"/>
              <a:t>5. Develop guidance in the form of best panel practices from initial proposal through operation and recognize outstanding technical panels</a:t>
            </a:r>
          </a:p>
          <a:p>
            <a:r>
              <a:rPr lang="en-US" sz="1800" dirty="0"/>
              <a:t>6. Finish analysis relative to Panel and DL distribution and collaborate with Education for implementation</a:t>
            </a:r>
          </a:p>
        </p:txBody>
      </p:sp>
      <p:pic>
        <p:nvPicPr>
          <p:cNvPr id="8" name="Picture 7">
            <a:extLst>
              <a:ext uri="{FF2B5EF4-FFF2-40B4-BE49-F238E27FC236}">
                <a16:creationId xmlns:a16="http://schemas.microsoft.com/office/drawing/2014/main" id="{906396C3-47F4-4ACB-A10F-EC664D36B345}"/>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3229363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F660A-E57E-45A4-8F24-AA213BC96F61}"/>
              </a:ext>
            </a:extLst>
          </p:cNvPr>
          <p:cNvSpPr>
            <a:spLocks noGrp="1"/>
          </p:cNvSpPr>
          <p:nvPr>
            <p:ph type="title"/>
          </p:nvPr>
        </p:nvSpPr>
        <p:spPr/>
        <p:txBody>
          <a:bodyPr/>
          <a:lstStyle/>
          <a:p>
            <a:r>
              <a:rPr lang="en-US" dirty="0"/>
              <a:t>2018 Technical Operations Objective </a:t>
            </a:r>
            <a:br>
              <a:rPr lang="en-US" dirty="0"/>
            </a:br>
            <a:endParaRPr lang="en-US" sz="2400" dirty="0">
              <a:solidFill>
                <a:srgbClr val="FF0000"/>
              </a:solidFill>
            </a:endParaRPr>
          </a:p>
        </p:txBody>
      </p:sp>
      <p:sp>
        <p:nvSpPr>
          <p:cNvPr id="3" name="Content Placeholder 2">
            <a:extLst>
              <a:ext uri="{FF2B5EF4-FFF2-40B4-BE49-F238E27FC236}">
                <a16:creationId xmlns:a16="http://schemas.microsoft.com/office/drawing/2014/main" id="{6B5BD088-0CED-424A-A238-4959E4EC3E24}"/>
              </a:ext>
            </a:extLst>
          </p:cNvPr>
          <p:cNvSpPr>
            <a:spLocks noGrp="1"/>
          </p:cNvSpPr>
          <p:nvPr>
            <p:ph idx="1"/>
          </p:nvPr>
        </p:nvSpPr>
        <p:spPr>
          <a:xfrm>
            <a:off x="914399" y="1503336"/>
            <a:ext cx="11113478" cy="4592664"/>
          </a:xfrm>
        </p:spPr>
        <p:txBody>
          <a:bodyPr/>
          <a:lstStyle/>
          <a:p>
            <a:pPr marL="0" indent="0">
              <a:buNone/>
            </a:pPr>
            <a:r>
              <a:rPr lang="en-US" sz="4000" b="1" dirty="0"/>
              <a:t>S</a:t>
            </a:r>
            <a:r>
              <a:rPr lang="en-US" sz="2400" dirty="0"/>
              <a:t> – Continue review of all Panels</a:t>
            </a:r>
          </a:p>
          <a:p>
            <a:pPr marL="0" indent="0">
              <a:buNone/>
            </a:pPr>
            <a:r>
              <a:rPr lang="en-US" sz="4000" b="1" dirty="0"/>
              <a:t>M</a:t>
            </a:r>
            <a:r>
              <a:rPr lang="en-US" sz="2400" dirty="0"/>
              <a:t> – Jan: Reviewed Panel Chair inputs and provided feedback</a:t>
            </a:r>
          </a:p>
          <a:p>
            <a:pPr marL="0" indent="0">
              <a:buNone/>
            </a:pPr>
            <a:r>
              <a:rPr lang="en-US" sz="2400" dirty="0"/>
              <a:t>        April: Revised inputs rec’d, will provide feedback May  </a:t>
            </a:r>
          </a:p>
          <a:p>
            <a:pPr marL="0" indent="0">
              <a:buNone/>
            </a:pPr>
            <a:r>
              <a:rPr lang="en-US" sz="2400" dirty="0"/>
              <a:t>        Sept. Review  Chair BoG inputs and provide feedback in Oct</a:t>
            </a:r>
          </a:p>
          <a:p>
            <a:pPr marL="0" indent="0">
              <a:buNone/>
            </a:pPr>
            <a:r>
              <a:rPr lang="en-US" sz="4000" b="1" dirty="0"/>
              <a:t>A</a:t>
            </a:r>
            <a:r>
              <a:rPr lang="en-US" sz="2400" dirty="0"/>
              <a:t> – Assigned to: Technical Operations Committee</a:t>
            </a:r>
          </a:p>
          <a:p>
            <a:pPr marL="0" indent="0">
              <a:buNone/>
            </a:pPr>
            <a:r>
              <a:rPr lang="en-US" sz="4000" b="1" dirty="0"/>
              <a:t>R</a:t>
            </a:r>
            <a:r>
              <a:rPr lang="en-US" sz="2400" dirty="0"/>
              <a:t> – Relevant to which goal(s)? 1, 3, 4, 5, 6</a:t>
            </a:r>
          </a:p>
          <a:p>
            <a:pPr marL="0" indent="0">
              <a:buNone/>
            </a:pPr>
            <a:r>
              <a:rPr lang="en-US" sz="4000" b="1" dirty="0"/>
              <a:t>T</a:t>
            </a:r>
            <a:r>
              <a:rPr lang="en-US" sz="2400" dirty="0"/>
              <a:t> – Time period for performance:  Continues all of 2018 </a:t>
            </a:r>
          </a:p>
        </p:txBody>
      </p:sp>
      <p:sp>
        <p:nvSpPr>
          <p:cNvPr id="4" name="Date Placeholder 3">
            <a:extLst>
              <a:ext uri="{FF2B5EF4-FFF2-40B4-BE49-F238E27FC236}">
                <a16:creationId xmlns:a16="http://schemas.microsoft.com/office/drawing/2014/main" id="{3775ED53-1AD4-4AF7-97AB-76FDDEBAB479}"/>
              </a:ext>
            </a:extLst>
          </p:cNvPr>
          <p:cNvSpPr>
            <a:spLocks noGrp="1"/>
          </p:cNvSpPr>
          <p:nvPr>
            <p:ph type="dt" sz="half" idx="10"/>
          </p:nvPr>
        </p:nvSpPr>
        <p:spPr/>
        <p:txBody>
          <a:bodyPr/>
          <a:lstStyle/>
          <a:p>
            <a:pPr eaLnBrk="0" fontAlgn="base" hangingPunct="0">
              <a:spcBef>
                <a:spcPct val="0"/>
              </a:spcBef>
              <a:spcAft>
                <a:spcPct val="0"/>
              </a:spcAft>
              <a:defRPr/>
            </a:pPr>
            <a:fld id="{AB7A597F-CBF0-4311-AB67-D7586631CC99}" type="datetime1">
              <a:rPr lang="en-US" altLang="en-US">
                <a:ea typeface="MS PGothic" pitchFamily="34" charset="-128"/>
              </a:rPr>
              <a:pPr eaLnBrk="0" fontAlgn="base" hangingPunct="0">
                <a:spcBef>
                  <a:spcPct val="0"/>
                </a:spcBef>
                <a:spcAft>
                  <a:spcPct val="0"/>
                </a:spcAft>
                <a:defRPr/>
              </a:pPr>
              <a:t>4/23/2018</a:t>
            </a:fld>
            <a:endParaRPr lang="en-US" altLang="en-US" dirty="0">
              <a:ea typeface="MS PGothic" pitchFamily="34" charset="-128"/>
            </a:endParaRPr>
          </a:p>
        </p:txBody>
      </p:sp>
      <p:sp>
        <p:nvSpPr>
          <p:cNvPr id="5" name="Slide Number Placeholder 4">
            <a:extLst>
              <a:ext uri="{FF2B5EF4-FFF2-40B4-BE49-F238E27FC236}">
                <a16:creationId xmlns:a16="http://schemas.microsoft.com/office/drawing/2014/main" id="{2B1AACBA-C3C0-43BB-9392-0262847D1E4A}"/>
              </a:ext>
            </a:extLst>
          </p:cNvPr>
          <p:cNvSpPr>
            <a:spLocks noGrp="1"/>
          </p:cNvSpPr>
          <p:nvPr>
            <p:ph type="sldNum" sz="quarter" idx="11"/>
          </p:nvPr>
        </p:nvSpPr>
        <p:spPr/>
        <p:txBody>
          <a:bodyPr/>
          <a:lstStyle/>
          <a:p>
            <a:pPr eaLnBrk="0" fontAlgn="base" hangingPunct="0">
              <a:spcBef>
                <a:spcPct val="0"/>
              </a:spcBef>
              <a:spcAft>
                <a:spcPct val="0"/>
              </a:spcAft>
              <a:defRPr/>
            </a:pPr>
            <a:fld id="{BCDB7B01-FAFA-4F2A-A2E6-5BC6DA5F7D96}" type="slidenum">
              <a:rPr lang="en-US" altLang="en-US">
                <a:ea typeface="MS PGothic" pitchFamily="34" charset="-128"/>
              </a:rPr>
              <a:pPr eaLnBrk="0" fontAlgn="base" hangingPunct="0">
                <a:spcBef>
                  <a:spcPct val="0"/>
                </a:spcBef>
                <a:spcAft>
                  <a:spcPct val="0"/>
                </a:spcAft>
                <a:defRPr/>
              </a:pPr>
              <a:t>3</a:t>
            </a:fld>
            <a:endParaRPr lang="en-US" altLang="en-US" dirty="0">
              <a:ea typeface="MS PGothic" pitchFamily="34" charset="-128"/>
            </a:endParaRPr>
          </a:p>
        </p:txBody>
      </p:sp>
      <p:pic>
        <p:nvPicPr>
          <p:cNvPr id="6" name="Picture 5">
            <a:extLst>
              <a:ext uri="{FF2B5EF4-FFF2-40B4-BE49-F238E27FC236}">
                <a16:creationId xmlns:a16="http://schemas.microsoft.com/office/drawing/2014/main" id="{C90371F3-F102-4482-8B56-D4A3F67D26FE}"/>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3062951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F660A-E57E-45A4-8F24-AA213BC96F61}"/>
              </a:ext>
            </a:extLst>
          </p:cNvPr>
          <p:cNvSpPr>
            <a:spLocks noGrp="1"/>
          </p:cNvSpPr>
          <p:nvPr>
            <p:ph type="title"/>
          </p:nvPr>
        </p:nvSpPr>
        <p:spPr/>
        <p:txBody>
          <a:bodyPr/>
          <a:lstStyle/>
          <a:p>
            <a:r>
              <a:rPr lang="en-US" dirty="0"/>
              <a:t>2018 Technical Operations Objective </a:t>
            </a:r>
            <a:br>
              <a:rPr lang="en-US" dirty="0"/>
            </a:br>
            <a:endParaRPr lang="en-US" sz="2400" dirty="0">
              <a:solidFill>
                <a:srgbClr val="FF0000"/>
              </a:solidFill>
            </a:endParaRPr>
          </a:p>
        </p:txBody>
      </p:sp>
      <p:sp>
        <p:nvSpPr>
          <p:cNvPr id="3" name="Content Placeholder 2">
            <a:extLst>
              <a:ext uri="{FF2B5EF4-FFF2-40B4-BE49-F238E27FC236}">
                <a16:creationId xmlns:a16="http://schemas.microsoft.com/office/drawing/2014/main" id="{6B5BD088-0CED-424A-A238-4959E4EC3E24}"/>
              </a:ext>
            </a:extLst>
          </p:cNvPr>
          <p:cNvSpPr>
            <a:spLocks noGrp="1"/>
          </p:cNvSpPr>
          <p:nvPr>
            <p:ph idx="1"/>
          </p:nvPr>
        </p:nvSpPr>
        <p:spPr/>
        <p:txBody>
          <a:bodyPr/>
          <a:lstStyle/>
          <a:p>
            <a:pPr marL="0" indent="0">
              <a:buNone/>
            </a:pPr>
            <a:r>
              <a:rPr lang="en-US" sz="4000" b="1" dirty="0"/>
              <a:t>S</a:t>
            </a:r>
            <a:r>
              <a:rPr lang="en-US" sz="2400" dirty="0"/>
              <a:t> – Develop a plan for a new IEEE Conference on UAV Technologies and Applications that would involve all Panels</a:t>
            </a:r>
          </a:p>
          <a:p>
            <a:pPr marL="0" indent="0">
              <a:buNone/>
            </a:pPr>
            <a:r>
              <a:rPr lang="en-US" sz="4000" b="1" dirty="0"/>
              <a:t>M</a:t>
            </a:r>
            <a:r>
              <a:rPr lang="en-US" sz="2400" b="1" dirty="0"/>
              <a:t> </a:t>
            </a:r>
            <a:r>
              <a:rPr lang="en-US" sz="2400" dirty="0"/>
              <a:t>– Sept: Preliminary personnel/task assignments</a:t>
            </a:r>
          </a:p>
          <a:p>
            <a:pPr marL="0" indent="0">
              <a:buNone/>
            </a:pPr>
            <a:r>
              <a:rPr lang="en-US" sz="4000" b="1" dirty="0"/>
              <a:t>A</a:t>
            </a:r>
            <a:r>
              <a:rPr lang="en-US" sz="2400" dirty="0"/>
              <a:t> – Assigned to: Schmidt, </a:t>
            </a:r>
            <a:r>
              <a:rPr lang="en-US" sz="2400" dirty="0" err="1"/>
              <a:t>Socci</a:t>
            </a:r>
            <a:r>
              <a:rPr lang="en-US" sz="2400" dirty="0"/>
              <a:t>, Davis</a:t>
            </a:r>
          </a:p>
          <a:p>
            <a:pPr marL="0" indent="0">
              <a:buNone/>
            </a:pPr>
            <a:r>
              <a:rPr lang="en-US" sz="4000" b="1" dirty="0"/>
              <a:t>R</a:t>
            </a:r>
            <a:r>
              <a:rPr lang="en-US" sz="2400" dirty="0"/>
              <a:t> – Relevant to which goal(s)? 2, 3</a:t>
            </a:r>
          </a:p>
          <a:p>
            <a:pPr marL="0" indent="0">
              <a:buNone/>
            </a:pPr>
            <a:r>
              <a:rPr lang="en-US" sz="4000" b="1" dirty="0"/>
              <a:t>T</a:t>
            </a:r>
            <a:r>
              <a:rPr lang="en-US" sz="2400" dirty="0"/>
              <a:t> – Time period for performance: From May onwards</a:t>
            </a:r>
          </a:p>
        </p:txBody>
      </p:sp>
      <p:sp>
        <p:nvSpPr>
          <p:cNvPr id="4" name="Date Placeholder 3">
            <a:extLst>
              <a:ext uri="{FF2B5EF4-FFF2-40B4-BE49-F238E27FC236}">
                <a16:creationId xmlns:a16="http://schemas.microsoft.com/office/drawing/2014/main" id="{3775ED53-1AD4-4AF7-97AB-76FDDEBAB479}"/>
              </a:ext>
            </a:extLst>
          </p:cNvPr>
          <p:cNvSpPr>
            <a:spLocks noGrp="1"/>
          </p:cNvSpPr>
          <p:nvPr>
            <p:ph type="dt" sz="half" idx="10"/>
          </p:nvPr>
        </p:nvSpPr>
        <p:spPr/>
        <p:txBody>
          <a:bodyPr/>
          <a:lstStyle/>
          <a:p>
            <a:pPr eaLnBrk="0" fontAlgn="base" hangingPunct="0">
              <a:spcBef>
                <a:spcPct val="0"/>
              </a:spcBef>
              <a:spcAft>
                <a:spcPct val="0"/>
              </a:spcAft>
              <a:defRPr/>
            </a:pPr>
            <a:fld id="{AB7A597F-CBF0-4311-AB67-D7586631CC99}" type="datetime1">
              <a:rPr lang="en-US" altLang="en-US">
                <a:ea typeface="MS PGothic" pitchFamily="34" charset="-128"/>
              </a:rPr>
              <a:pPr eaLnBrk="0" fontAlgn="base" hangingPunct="0">
                <a:spcBef>
                  <a:spcPct val="0"/>
                </a:spcBef>
                <a:spcAft>
                  <a:spcPct val="0"/>
                </a:spcAft>
                <a:defRPr/>
              </a:pPr>
              <a:t>4/23/2018</a:t>
            </a:fld>
            <a:endParaRPr lang="en-US" altLang="en-US" dirty="0">
              <a:ea typeface="MS PGothic" pitchFamily="34" charset="-128"/>
            </a:endParaRPr>
          </a:p>
        </p:txBody>
      </p:sp>
      <p:sp>
        <p:nvSpPr>
          <p:cNvPr id="5" name="Slide Number Placeholder 4">
            <a:extLst>
              <a:ext uri="{FF2B5EF4-FFF2-40B4-BE49-F238E27FC236}">
                <a16:creationId xmlns:a16="http://schemas.microsoft.com/office/drawing/2014/main" id="{2B1AACBA-C3C0-43BB-9392-0262847D1E4A}"/>
              </a:ext>
            </a:extLst>
          </p:cNvPr>
          <p:cNvSpPr>
            <a:spLocks noGrp="1"/>
          </p:cNvSpPr>
          <p:nvPr>
            <p:ph type="sldNum" sz="quarter" idx="11"/>
          </p:nvPr>
        </p:nvSpPr>
        <p:spPr/>
        <p:txBody>
          <a:bodyPr/>
          <a:lstStyle/>
          <a:p>
            <a:pPr eaLnBrk="0" fontAlgn="base" hangingPunct="0">
              <a:spcBef>
                <a:spcPct val="0"/>
              </a:spcBef>
              <a:spcAft>
                <a:spcPct val="0"/>
              </a:spcAft>
              <a:defRPr/>
            </a:pPr>
            <a:fld id="{BCDB7B01-FAFA-4F2A-A2E6-5BC6DA5F7D96}" type="slidenum">
              <a:rPr lang="en-US" altLang="en-US">
                <a:ea typeface="MS PGothic" pitchFamily="34" charset="-128"/>
              </a:rPr>
              <a:pPr eaLnBrk="0" fontAlgn="base" hangingPunct="0">
                <a:spcBef>
                  <a:spcPct val="0"/>
                </a:spcBef>
                <a:spcAft>
                  <a:spcPct val="0"/>
                </a:spcAft>
                <a:defRPr/>
              </a:pPr>
              <a:t>4</a:t>
            </a:fld>
            <a:endParaRPr lang="en-US" altLang="en-US" dirty="0">
              <a:ea typeface="MS PGothic" pitchFamily="34" charset="-128"/>
            </a:endParaRPr>
          </a:p>
        </p:txBody>
      </p:sp>
      <p:pic>
        <p:nvPicPr>
          <p:cNvPr id="6" name="Picture 5">
            <a:extLst>
              <a:ext uri="{FF2B5EF4-FFF2-40B4-BE49-F238E27FC236}">
                <a16:creationId xmlns:a16="http://schemas.microsoft.com/office/drawing/2014/main" id="{C90371F3-F102-4482-8B56-D4A3F67D26FE}"/>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4016214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F660A-E57E-45A4-8F24-AA213BC96F61}"/>
              </a:ext>
            </a:extLst>
          </p:cNvPr>
          <p:cNvSpPr>
            <a:spLocks noGrp="1"/>
          </p:cNvSpPr>
          <p:nvPr>
            <p:ph type="title"/>
          </p:nvPr>
        </p:nvSpPr>
        <p:spPr/>
        <p:txBody>
          <a:bodyPr/>
          <a:lstStyle/>
          <a:p>
            <a:r>
              <a:rPr lang="en-US" dirty="0"/>
              <a:t>2018 Technical Operations Objective </a:t>
            </a:r>
            <a:br>
              <a:rPr lang="en-US" dirty="0"/>
            </a:br>
            <a:endParaRPr lang="en-US" sz="2400" dirty="0">
              <a:solidFill>
                <a:srgbClr val="FF0000"/>
              </a:solidFill>
            </a:endParaRPr>
          </a:p>
        </p:txBody>
      </p:sp>
      <p:sp>
        <p:nvSpPr>
          <p:cNvPr id="3" name="Content Placeholder 2">
            <a:extLst>
              <a:ext uri="{FF2B5EF4-FFF2-40B4-BE49-F238E27FC236}">
                <a16:creationId xmlns:a16="http://schemas.microsoft.com/office/drawing/2014/main" id="{6B5BD088-0CED-424A-A238-4959E4EC3E24}"/>
              </a:ext>
            </a:extLst>
          </p:cNvPr>
          <p:cNvSpPr>
            <a:spLocks noGrp="1"/>
          </p:cNvSpPr>
          <p:nvPr>
            <p:ph idx="1"/>
          </p:nvPr>
        </p:nvSpPr>
        <p:spPr>
          <a:xfrm>
            <a:off x="914399" y="1752600"/>
            <a:ext cx="10949355" cy="4343400"/>
          </a:xfrm>
        </p:spPr>
        <p:txBody>
          <a:bodyPr/>
          <a:lstStyle/>
          <a:p>
            <a:pPr marL="0" indent="0">
              <a:buNone/>
            </a:pPr>
            <a:r>
              <a:rPr lang="en-US" sz="4000" b="1" dirty="0"/>
              <a:t>S</a:t>
            </a:r>
            <a:r>
              <a:rPr lang="en-US" sz="2400" dirty="0"/>
              <a:t> – Develop an annual publication from each Panel that is a current Technology Assessment and Forecast for that area</a:t>
            </a:r>
          </a:p>
          <a:p>
            <a:pPr marL="0" indent="0">
              <a:buNone/>
            </a:pPr>
            <a:r>
              <a:rPr lang="en-US" sz="4000" b="1" dirty="0"/>
              <a:t>M</a:t>
            </a:r>
            <a:r>
              <a:rPr lang="en-US" sz="2400" dirty="0"/>
              <a:t> – May: Coordinate with Publications on Format/Content. June: Issue call for authors via Panel Chairs. Oct: First submissions</a:t>
            </a:r>
          </a:p>
          <a:p>
            <a:pPr marL="0" indent="0">
              <a:buNone/>
            </a:pPr>
            <a:r>
              <a:rPr lang="en-US" sz="4000" b="1" dirty="0"/>
              <a:t>A</a:t>
            </a:r>
            <a:r>
              <a:rPr lang="en-US" sz="2400" dirty="0"/>
              <a:t> – Assigned to: Schmidt, Willett</a:t>
            </a:r>
          </a:p>
          <a:p>
            <a:pPr marL="0" indent="0">
              <a:buNone/>
            </a:pPr>
            <a:r>
              <a:rPr lang="en-US" sz="4000" b="1" dirty="0"/>
              <a:t>R</a:t>
            </a:r>
            <a:r>
              <a:rPr lang="en-US" sz="2400" dirty="0"/>
              <a:t> – Relevant to which goal(s)? 1,2</a:t>
            </a:r>
          </a:p>
          <a:p>
            <a:pPr marL="0" indent="0">
              <a:buNone/>
            </a:pPr>
            <a:r>
              <a:rPr lang="en-US" sz="4000" b="1" dirty="0"/>
              <a:t>T</a:t>
            </a:r>
            <a:r>
              <a:rPr lang="en-US" sz="2400" dirty="0"/>
              <a:t> – Time period for performance: Continuous from May 2018</a:t>
            </a:r>
          </a:p>
        </p:txBody>
      </p:sp>
      <p:sp>
        <p:nvSpPr>
          <p:cNvPr id="4" name="Date Placeholder 3">
            <a:extLst>
              <a:ext uri="{FF2B5EF4-FFF2-40B4-BE49-F238E27FC236}">
                <a16:creationId xmlns:a16="http://schemas.microsoft.com/office/drawing/2014/main" id="{3775ED53-1AD4-4AF7-97AB-76FDDEBAB479}"/>
              </a:ext>
            </a:extLst>
          </p:cNvPr>
          <p:cNvSpPr>
            <a:spLocks noGrp="1"/>
          </p:cNvSpPr>
          <p:nvPr>
            <p:ph type="dt" sz="half" idx="10"/>
          </p:nvPr>
        </p:nvSpPr>
        <p:spPr/>
        <p:txBody>
          <a:bodyPr/>
          <a:lstStyle/>
          <a:p>
            <a:pPr eaLnBrk="0" fontAlgn="base" hangingPunct="0">
              <a:spcBef>
                <a:spcPct val="0"/>
              </a:spcBef>
              <a:spcAft>
                <a:spcPct val="0"/>
              </a:spcAft>
              <a:defRPr/>
            </a:pPr>
            <a:fld id="{AB7A597F-CBF0-4311-AB67-D7586631CC99}" type="datetime1">
              <a:rPr lang="en-US" altLang="en-US">
                <a:ea typeface="MS PGothic" pitchFamily="34" charset="-128"/>
              </a:rPr>
              <a:pPr eaLnBrk="0" fontAlgn="base" hangingPunct="0">
                <a:spcBef>
                  <a:spcPct val="0"/>
                </a:spcBef>
                <a:spcAft>
                  <a:spcPct val="0"/>
                </a:spcAft>
                <a:defRPr/>
              </a:pPr>
              <a:t>4/23/2018</a:t>
            </a:fld>
            <a:endParaRPr lang="en-US" altLang="en-US" dirty="0">
              <a:ea typeface="MS PGothic" pitchFamily="34" charset="-128"/>
            </a:endParaRPr>
          </a:p>
        </p:txBody>
      </p:sp>
      <p:sp>
        <p:nvSpPr>
          <p:cNvPr id="5" name="Slide Number Placeholder 4">
            <a:extLst>
              <a:ext uri="{FF2B5EF4-FFF2-40B4-BE49-F238E27FC236}">
                <a16:creationId xmlns:a16="http://schemas.microsoft.com/office/drawing/2014/main" id="{2B1AACBA-C3C0-43BB-9392-0262847D1E4A}"/>
              </a:ext>
            </a:extLst>
          </p:cNvPr>
          <p:cNvSpPr>
            <a:spLocks noGrp="1"/>
          </p:cNvSpPr>
          <p:nvPr>
            <p:ph type="sldNum" sz="quarter" idx="11"/>
          </p:nvPr>
        </p:nvSpPr>
        <p:spPr/>
        <p:txBody>
          <a:bodyPr/>
          <a:lstStyle/>
          <a:p>
            <a:pPr eaLnBrk="0" fontAlgn="base" hangingPunct="0">
              <a:spcBef>
                <a:spcPct val="0"/>
              </a:spcBef>
              <a:spcAft>
                <a:spcPct val="0"/>
              </a:spcAft>
              <a:defRPr/>
            </a:pPr>
            <a:fld id="{BCDB7B01-FAFA-4F2A-A2E6-5BC6DA5F7D96}" type="slidenum">
              <a:rPr lang="en-US" altLang="en-US">
                <a:ea typeface="MS PGothic" pitchFamily="34" charset="-128"/>
              </a:rPr>
              <a:pPr eaLnBrk="0" fontAlgn="base" hangingPunct="0">
                <a:spcBef>
                  <a:spcPct val="0"/>
                </a:spcBef>
                <a:spcAft>
                  <a:spcPct val="0"/>
                </a:spcAft>
                <a:defRPr/>
              </a:pPr>
              <a:t>5</a:t>
            </a:fld>
            <a:endParaRPr lang="en-US" altLang="en-US" dirty="0">
              <a:ea typeface="MS PGothic" pitchFamily="34" charset="-128"/>
            </a:endParaRPr>
          </a:p>
        </p:txBody>
      </p:sp>
      <p:pic>
        <p:nvPicPr>
          <p:cNvPr id="6" name="Picture 5">
            <a:extLst>
              <a:ext uri="{FF2B5EF4-FFF2-40B4-BE49-F238E27FC236}">
                <a16:creationId xmlns:a16="http://schemas.microsoft.com/office/drawing/2014/main" id="{C90371F3-F102-4482-8B56-D4A3F67D26FE}"/>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2391420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F660A-E57E-45A4-8F24-AA213BC96F61}"/>
              </a:ext>
            </a:extLst>
          </p:cNvPr>
          <p:cNvSpPr>
            <a:spLocks noGrp="1"/>
          </p:cNvSpPr>
          <p:nvPr>
            <p:ph type="title"/>
          </p:nvPr>
        </p:nvSpPr>
        <p:spPr/>
        <p:txBody>
          <a:bodyPr/>
          <a:lstStyle/>
          <a:p>
            <a:r>
              <a:rPr lang="en-US" dirty="0"/>
              <a:t>2018 Technical Operations Objective </a:t>
            </a:r>
            <a:br>
              <a:rPr lang="en-US" dirty="0"/>
            </a:br>
            <a:endParaRPr lang="en-US" sz="2400" dirty="0">
              <a:solidFill>
                <a:srgbClr val="FF0000"/>
              </a:solidFill>
            </a:endParaRPr>
          </a:p>
        </p:txBody>
      </p:sp>
      <p:sp>
        <p:nvSpPr>
          <p:cNvPr id="3" name="Content Placeholder 2">
            <a:extLst>
              <a:ext uri="{FF2B5EF4-FFF2-40B4-BE49-F238E27FC236}">
                <a16:creationId xmlns:a16="http://schemas.microsoft.com/office/drawing/2014/main" id="{6B5BD088-0CED-424A-A238-4959E4EC3E24}"/>
              </a:ext>
            </a:extLst>
          </p:cNvPr>
          <p:cNvSpPr>
            <a:spLocks noGrp="1"/>
          </p:cNvSpPr>
          <p:nvPr>
            <p:ph idx="1"/>
          </p:nvPr>
        </p:nvSpPr>
        <p:spPr/>
        <p:txBody>
          <a:bodyPr/>
          <a:lstStyle/>
          <a:p>
            <a:pPr marL="0" indent="0">
              <a:buNone/>
            </a:pPr>
            <a:r>
              <a:rPr lang="en-US" sz="4000" b="1" dirty="0"/>
              <a:t>S</a:t>
            </a:r>
            <a:r>
              <a:rPr lang="en-US" sz="2400" dirty="0"/>
              <a:t> – Develop a Panel best practices document covering the period from initial Panel proposal through actual Panel operations</a:t>
            </a:r>
          </a:p>
          <a:p>
            <a:pPr marL="0" indent="0">
              <a:buNone/>
            </a:pPr>
            <a:r>
              <a:rPr lang="en-US" sz="4000" b="1" dirty="0"/>
              <a:t>M</a:t>
            </a:r>
            <a:r>
              <a:rPr lang="en-US" sz="2400" dirty="0"/>
              <a:t> – Performance metric for measuring progress</a:t>
            </a:r>
          </a:p>
          <a:p>
            <a:pPr marL="0" indent="0">
              <a:buNone/>
            </a:pPr>
            <a:r>
              <a:rPr lang="en-US" sz="4000" b="1" dirty="0"/>
              <a:t>A</a:t>
            </a:r>
            <a:r>
              <a:rPr lang="en-US" sz="2400" dirty="0"/>
              <a:t> – Assigned to: Schmidt, </a:t>
            </a:r>
            <a:r>
              <a:rPr lang="en-US" sz="2400" dirty="0" err="1"/>
              <a:t>Griffths</a:t>
            </a:r>
            <a:r>
              <a:rPr lang="en-US" sz="2400" dirty="0"/>
              <a:t>, </a:t>
            </a:r>
            <a:r>
              <a:rPr lang="en-US" sz="2400" dirty="0" err="1"/>
              <a:t>Ligthart</a:t>
            </a:r>
            <a:endParaRPr lang="en-US" sz="2400" dirty="0"/>
          </a:p>
          <a:p>
            <a:pPr marL="0" indent="0">
              <a:buNone/>
            </a:pPr>
            <a:r>
              <a:rPr lang="en-US" sz="4000" b="1" dirty="0"/>
              <a:t>R</a:t>
            </a:r>
            <a:r>
              <a:rPr lang="en-US" sz="2400" dirty="0"/>
              <a:t> – Relevant to which goal(s) and how? 1,5</a:t>
            </a:r>
          </a:p>
          <a:p>
            <a:pPr marL="0" indent="0">
              <a:buNone/>
            </a:pPr>
            <a:r>
              <a:rPr lang="en-US" sz="4000" b="1" dirty="0"/>
              <a:t>T</a:t>
            </a:r>
            <a:r>
              <a:rPr lang="en-US" sz="2400" dirty="0"/>
              <a:t> – Time period for performance: April-Nov 2018</a:t>
            </a:r>
          </a:p>
        </p:txBody>
      </p:sp>
      <p:sp>
        <p:nvSpPr>
          <p:cNvPr id="4" name="Date Placeholder 3">
            <a:extLst>
              <a:ext uri="{FF2B5EF4-FFF2-40B4-BE49-F238E27FC236}">
                <a16:creationId xmlns:a16="http://schemas.microsoft.com/office/drawing/2014/main" id="{3775ED53-1AD4-4AF7-97AB-76FDDEBAB479}"/>
              </a:ext>
            </a:extLst>
          </p:cNvPr>
          <p:cNvSpPr>
            <a:spLocks noGrp="1"/>
          </p:cNvSpPr>
          <p:nvPr>
            <p:ph type="dt" sz="half" idx="10"/>
          </p:nvPr>
        </p:nvSpPr>
        <p:spPr/>
        <p:txBody>
          <a:bodyPr/>
          <a:lstStyle/>
          <a:p>
            <a:pPr eaLnBrk="0" fontAlgn="base" hangingPunct="0">
              <a:spcBef>
                <a:spcPct val="0"/>
              </a:spcBef>
              <a:spcAft>
                <a:spcPct val="0"/>
              </a:spcAft>
              <a:defRPr/>
            </a:pPr>
            <a:fld id="{AB7A597F-CBF0-4311-AB67-D7586631CC99}" type="datetime1">
              <a:rPr lang="en-US" altLang="en-US">
                <a:ea typeface="MS PGothic" pitchFamily="34" charset="-128"/>
              </a:rPr>
              <a:pPr eaLnBrk="0" fontAlgn="base" hangingPunct="0">
                <a:spcBef>
                  <a:spcPct val="0"/>
                </a:spcBef>
                <a:spcAft>
                  <a:spcPct val="0"/>
                </a:spcAft>
                <a:defRPr/>
              </a:pPr>
              <a:t>4/23/2018</a:t>
            </a:fld>
            <a:endParaRPr lang="en-US" altLang="en-US" dirty="0">
              <a:ea typeface="MS PGothic" pitchFamily="34" charset="-128"/>
            </a:endParaRPr>
          </a:p>
        </p:txBody>
      </p:sp>
      <p:sp>
        <p:nvSpPr>
          <p:cNvPr id="5" name="Slide Number Placeholder 4">
            <a:extLst>
              <a:ext uri="{FF2B5EF4-FFF2-40B4-BE49-F238E27FC236}">
                <a16:creationId xmlns:a16="http://schemas.microsoft.com/office/drawing/2014/main" id="{2B1AACBA-C3C0-43BB-9392-0262847D1E4A}"/>
              </a:ext>
            </a:extLst>
          </p:cNvPr>
          <p:cNvSpPr>
            <a:spLocks noGrp="1"/>
          </p:cNvSpPr>
          <p:nvPr>
            <p:ph type="sldNum" sz="quarter" idx="11"/>
          </p:nvPr>
        </p:nvSpPr>
        <p:spPr/>
        <p:txBody>
          <a:bodyPr/>
          <a:lstStyle/>
          <a:p>
            <a:pPr eaLnBrk="0" fontAlgn="base" hangingPunct="0">
              <a:spcBef>
                <a:spcPct val="0"/>
              </a:spcBef>
              <a:spcAft>
                <a:spcPct val="0"/>
              </a:spcAft>
              <a:defRPr/>
            </a:pPr>
            <a:fld id="{BCDB7B01-FAFA-4F2A-A2E6-5BC6DA5F7D96}" type="slidenum">
              <a:rPr lang="en-US" altLang="en-US">
                <a:ea typeface="MS PGothic" pitchFamily="34" charset="-128"/>
              </a:rPr>
              <a:pPr eaLnBrk="0" fontAlgn="base" hangingPunct="0">
                <a:spcBef>
                  <a:spcPct val="0"/>
                </a:spcBef>
                <a:spcAft>
                  <a:spcPct val="0"/>
                </a:spcAft>
                <a:defRPr/>
              </a:pPr>
              <a:t>6</a:t>
            </a:fld>
            <a:endParaRPr lang="en-US" altLang="en-US" dirty="0">
              <a:ea typeface="MS PGothic" pitchFamily="34" charset="-128"/>
            </a:endParaRPr>
          </a:p>
        </p:txBody>
      </p:sp>
      <p:pic>
        <p:nvPicPr>
          <p:cNvPr id="6" name="Picture 5">
            <a:extLst>
              <a:ext uri="{FF2B5EF4-FFF2-40B4-BE49-F238E27FC236}">
                <a16:creationId xmlns:a16="http://schemas.microsoft.com/office/drawing/2014/main" id="{C90371F3-F102-4482-8B56-D4A3F67D26FE}"/>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1431527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F660A-E57E-45A4-8F24-AA213BC96F61}"/>
              </a:ext>
            </a:extLst>
          </p:cNvPr>
          <p:cNvSpPr>
            <a:spLocks noGrp="1"/>
          </p:cNvSpPr>
          <p:nvPr>
            <p:ph type="title"/>
          </p:nvPr>
        </p:nvSpPr>
        <p:spPr/>
        <p:txBody>
          <a:bodyPr/>
          <a:lstStyle/>
          <a:p>
            <a:r>
              <a:rPr lang="en-US" dirty="0"/>
              <a:t>2018Technical Operations Objective </a:t>
            </a:r>
            <a:br>
              <a:rPr lang="en-US" dirty="0"/>
            </a:br>
            <a:endParaRPr lang="en-US" sz="2400" dirty="0">
              <a:solidFill>
                <a:srgbClr val="FF0000"/>
              </a:solidFill>
            </a:endParaRPr>
          </a:p>
        </p:txBody>
      </p:sp>
      <p:sp>
        <p:nvSpPr>
          <p:cNvPr id="3" name="Content Placeholder 2">
            <a:extLst>
              <a:ext uri="{FF2B5EF4-FFF2-40B4-BE49-F238E27FC236}">
                <a16:creationId xmlns:a16="http://schemas.microsoft.com/office/drawing/2014/main" id="{6B5BD088-0CED-424A-A238-4959E4EC3E24}"/>
              </a:ext>
            </a:extLst>
          </p:cNvPr>
          <p:cNvSpPr>
            <a:spLocks noGrp="1"/>
          </p:cNvSpPr>
          <p:nvPr>
            <p:ph idx="1"/>
          </p:nvPr>
        </p:nvSpPr>
        <p:spPr>
          <a:xfrm>
            <a:off x="914400" y="1477108"/>
            <a:ext cx="10363200" cy="5060218"/>
          </a:xfrm>
        </p:spPr>
        <p:txBody>
          <a:bodyPr/>
          <a:lstStyle/>
          <a:p>
            <a:pPr marL="0" indent="0">
              <a:buNone/>
            </a:pPr>
            <a:r>
              <a:rPr lang="en-US" sz="4000" b="1" dirty="0"/>
              <a:t>S</a:t>
            </a:r>
            <a:r>
              <a:rPr lang="en-US" sz="2400" dirty="0"/>
              <a:t> – Prepare a list of 2018 Panel Meetings, dates, and locations     to see the geographical overlays with chapter locations for possible meetings with both groups</a:t>
            </a:r>
          </a:p>
          <a:p>
            <a:pPr marL="0" indent="0">
              <a:buNone/>
            </a:pPr>
            <a:r>
              <a:rPr lang="en-US" sz="4000" b="1" dirty="0"/>
              <a:t>M</a:t>
            </a:r>
            <a:r>
              <a:rPr lang="en-US" sz="2400" dirty="0"/>
              <a:t> – Performance metric for measuring progress: List completed</a:t>
            </a:r>
          </a:p>
          <a:p>
            <a:pPr marL="0" indent="0">
              <a:buNone/>
            </a:pPr>
            <a:r>
              <a:rPr lang="en-US" sz="4000" b="1" dirty="0"/>
              <a:t>A</a:t>
            </a:r>
            <a:r>
              <a:rPr lang="en-US" sz="2400" dirty="0"/>
              <a:t> – Assigned to: Schmidt</a:t>
            </a:r>
          </a:p>
          <a:p>
            <a:pPr marL="0" indent="0">
              <a:buNone/>
            </a:pPr>
            <a:r>
              <a:rPr lang="en-US" sz="4000" b="1" dirty="0"/>
              <a:t>R</a:t>
            </a:r>
            <a:r>
              <a:rPr lang="en-US" sz="2400" dirty="0"/>
              <a:t> – Relevant to which goal(s) and how? 4</a:t>
            </a:r>
          </a:p>
          <a:p>
            <a:pPr marL="0" indent="0">
              <a:buNone/>
            </a:pPr>
            <a:r>
              <a:rPr lang="en-US" sz="4000" b="1" dirty="0"/>
              <a:t>T</a:t>
            </a:r>
            <a:r>
              <a:rPr lang="en-US" sz="2400" dirty="0"/>
              <a:t> – Time period for performance: Jan-April 2018</a:t>
            </a:r>
          </a:p>
        </p:txBody>
      </p:sp>
      <p:sp>
        <p:nvSpPr>
          <p:cNvPr id="4" name="Date Placeholder 3">
            <a:extLst>
              <a:ext uri="{FF2B5EF4-FFF2-40B4-BE49-F238E27FC236}">
                <a16:creationId xmlns:a16="http://schemas.microsoft.com/office/drawing/2014/main" id="{3775ED53-1AD4-4AF7-97AB-76FDDEBAB479}"/>
              </a:ext>
            </a:extLst>
          </p:cNvPr>
          <p:cNvSpPr>
            <a:spLocks noGrp="1"/>
          </p:cNvSpPr>
          <p:nvPr>
            <p:ph type="dt" sz="half" idx="10"/>
          </p:nvPr>
        </p:nvSpPr>
        <p:spPr/>
        <p:txBody>
          <a:bodyPr/>
          <a:lstStyle/>
          <a:p>
            <a:pPr eaLnBrk="0" fontAlgn="base" hangingPunct="0">
              <a:spcBef>
                <a:spcPct val="0"/>
              </a:spcBef>
              <a:spcAft>
                <a:spcPct val="0"/>
              </a:spcAft>
              <a:defRPr/>
            </a:pPr>
            <a:fld id="{AB7A597F-CBF0-4311-AB67-D7586631CC99}" type="datetime1">
              <a:rPr lang="en-US" altLang="en-US">
                <a:ea typeface="MS PGothic" pitchFamily="34" charset="-128"/>
              </a:rPr>
              <a:pPr eaLnBrk="0" fontAlgn="base" hangingPunct="0">
                <a:spcBef>
                  <a:spcPct val="0"/>
                </a:spcBef>
                <a:spcAft>
                  <a:spcPct val="0"/>
                </a:spcAft>
                <a:defRPr/>
              </a:pPr>
              <a:t>4/23/2018</a:t>
            </a:fld>
            <a:endParaRPr lang="en-US" altLang="en-US" dirty="0">
              <a:ea typeface="MS PGothic" pitchFamily="34" charset="-128"/>
            </a:endParaRPr>
          </a:p>
        </p:txBody>
      </p:sp>
      <p:sp>
        <p:nvSpPr>
          <p:cNvPr id="5" name="Slide Number Placeholder 4">
            <a:extLst>
              <a:ext uri="{FF2B5EF4-FFF2-40B4-BE49-F238E27FC236}">
                <a16:creationId xmlns:a16="http://schemas.microsoft.com/office/drawing/2014/main" id="{2B1AACBA-C3C0-43BB-9392-0262847D1E4A}"/>
              </a:ext>
            </a:extLst>
          </p:cNvPr>
          <p:cNvSpPr>
            <a:spLocks noGrp="1"/>
          </p:cNvSpPr>
          <p:nvPr>
            <p:ph type="sldNum" sz="quarter" idx="11"/>
          </p:nvPr>
        </p:nvSpPr>
        <p:spPr/>
        <p:txBody>
          <a:bodyPr/>
          <a:lstStyle/>
          <a:p>
            <a:pPr eaLnBrk="0" fontAlgn="base" hangingPunct="0">
              <a:spcBef>
                <a:spcPct val="0"/>
              </a:spcBef>
              <a:spcAft>
                <a:spcPct val="0"/>
              </a:spcAft>
              <a:defRPr/>
            </a:pPr>
            <a:fld id="{BCDB7B01-FAFA-4F2A-A2E6-5BC6DA5F7D96}" type="slidenum">
              <a:rPr lang="en-US" altLang="en-US">
                <a:ea typeface="MS PGothic" pitchFamily="34" charset="-128"/>
              </a:rPr>
              <a:pPr eaLnBrk="0" fontAlgn="base" hangingPunct="0">
                <a:spcBef>
                  <a:spcPct val="0"/>
                </a:spcBef>
                <a:spcAft>
                  <a:spcPct val="0"/>
                </a:spcAft>
                <a:defRPr/>
              </a:pPr>
              <a:t>7</a:t>
            </a:fld>
            <a:endParaRPr lang="en-US" altLang="en-US" dirty="0">
              <a:ea typeface="MS PGothic" pitchFamily="34" charset="-128"/>
            </a:endParaRPr>
          </a:p>
        </p:txBody>
      </p:sp>
      <p:pic>
        <p:nvPicPr>
          <p:cNvPr id="6" name="Picture 5">
            <a:extLst>
              <a:ext uri="{FF2B5EF4-FFF2-40B4-BE49-F238E27FC236}">
                <a16:creationId xmlns:a16="http://schemas.microsoft.com/office/drawing/2014/main" id="{C90371F3-F102-4482-8B56-D4A3F67D26FE}"/>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2516674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F660A-E57E-45A4-8F24-AA213BC96F61}"/>
              </a:ext>
            </a:extLst>
          </p:cNvPr>
          <p:cNvSpPr>
            <a:spLocks noGrp="1"/>
          </p:cNvSpPr>
          <p:nvPr>
            <p:ph type="title"/>
          </p:nvPr>
        </p:nvSpPr>
        <p:spPr/>
        <p:txBody>
          <a:bodyPr/>
          <a:lstStyle/>
          <a:p>
            <a:r>
              <a:rPr lang="en-US" dirty="0"/>
              <a:t>2018Technical Operations Objective </a:t>
            </a:r>
            <a:br>
              <a:rPr lang="en-US" dirty="0"/>
            </a:br>
            <a:endParaRPr lang="en-US" sz="2400" dirty="0">
              <a:solidFill>
                <a:srgbClr val="FF0000"/>
              </a:solidFill>
            </a:endParaRPr>
          </a:p>
        </p:txBody>
      </p:sp>
      <p:sp>
        <p:nvSpPr>
          <p:cNvPr id="3" name="Content Placeholder 2">
            <a:extLst>
              <a:ext uri="{FF2B5EF4-FFF2-40B4-BE49-F238E27FC236}">
                <a16:creationId xmlns:a16="http://schemas.microsoft.com/office/drawing/2014/main" id="{6B5BD088-0CED-424A-A238-4959E4EC3E24}"/>
              </a:ext>
            </a:extLst>
          </p:cNvPr>
          <p:cNvSpPr>
            <a:spLocks noGrp="1"/>
          </p:cNvSpPr>
          <p:nvPr>
            <p:ph idx="1"/>
          </p:nvPr>
        </p:nvSpPr>
        <p:spPr>
          <a:xfrm>
            <a:off x="914400" y="1524000"/>
            <a:ext cx="10363200" cy="4572000"/>
          </a:xfrm>
        </p:spPr>
        <p:txBody>
          <a:bodyPr/>
          <a:lstStyle/>
          <a:p>
            <a:pPr marL="0" indent="0">
              <a:buNone/>
            </a:pPr>
            <a:r>
              <a:rPr lang="en-US" sz="4000" b="1" dirty="0"/>
              <a:t>S</a:t>
            </a:r>
            <a:r>
              <a:rPr lang="en-US" sz="2400" dirty="0"/>
              <a:t> – Complete GAP analysis relative to DLs and Panels and work with Education to include recommendations for DLs and for DLs to be members of Panels</a:t>
            </a:r>
          </a:p>
          <a:p>
            <a:pPr marL="0" indent="0">
              <a:buNone/>
            </a:pPr>
            <a:r>
              <a:rPr lang="en-US" sz="4000" b="1" dirty="0"/>
              <a:t>M</a:t>
            </a:r>
            <a:r>
              <a:rPr lang="en-US" sz="2400" dirty="0"/>
              <a:t> – At the end of the year, compare the number of DLs with technical interests associated with a Panel and actually on the Panel</a:t>
            </a:r>
          </a:p>
          <a:p>
            <a:pPr marL="0" indent="0">
              <a:buNone/>
            </a:pPr>
            <a:r>
              <a:rPr lang="en-US" sz="4000" b="1" dirty="0"/>
              <a:t>A</a:t>
            </a:r>
            <a:r>
              <a:rPr lang="en-US" sz="2400" dirty="0"/>
              <a:t> – Assigned to: Schmidt, Kramer</a:t>
            </a:r>
          </a:p>
          <a:p>
            <a:pPr marL="0" indent="0">
              <a:buNone/>
            </a:pPr>
            <a:r>
              <a:rPr lang="en-US" sz="4000" b="1" dirty="0"/>
              <a:t>R</a:t>
            </a:r>
            <a:r>
              <a:rPr lang="en-US" sz="2400" dirty="0"/>
              <a:t> – Relevant to which goal(s) and how? 2, 4, 6</a:t>
            </a:r>
          </a:p>
          <a:p>
            <a:pPr marL="0" indent="0">
              <a:buNone/>
            </a:pPr>
            <a:r>
              <a:rPr lang="en-US" sz="4000" b="1" dirty="0"/>
              <a:t>T</a:t>
            </a:r>
            <a:r>
              <a:rPr lang="en-US" sz="2400" dirty="0"/>
              <a:t> – Time period for performance: Fall 2018</a:t>
            </a:r>
          </a:p>
        </p:txBody>
      </p:sp>
      <p:sp>
        <p:nvSpPr>
          <p:cNvPr id="4" name="Date Placeholder 3">
            <a:extLst>
              <a:ext uri="{FF2B5EF4-FFF2-40B4-BE49-F238E27FC236}">
                <a16:creationId xmlns:a16="http://schemas.microsoft.com/office/drawing/2014/main" id="{3775ED53-1AD4-4AF7-97AB-76FDDEBAB479}"/>
              </a:ext>
            </a:extLst>
          </p:cNvPr>
          <p:cNvSpPr>
            <a:spLocks noGrp="1"/>
          </p:cNvSpPr>
          <p:nvPr>
            <p:ph type="dt" sz="half" idx="10"/>
          </p:nvPr>
        </p:nvSpPr>
        <p:spPr/>
        <p:txBody>
          <a:bodyPr/>
          <a:lstStyle/>
          <a:p>
            <a:pPr eaLnBrk="0" fontAlgn="base" hangingPunct="0">
              <a:spcBef>
                <a:spcPct val="0"/>
              </a:spcBef>
              <a:spcAft>
                <a:spcPct val="0"/>
              </a:spcAft>
              <a:defRPr/>
            </a:pPr>
            <a:fld id="{AB7A597F-CBF0-4311-AB67-D7586631CC99}" type="datetime1">
              <a:rPr lang="en-US" altLang="en-US">
                <a:ea typeface="MS PGothic" pitchFamily="34" charset="-128"/>
              </a:rPr>
              <a:pPr eaLnBrk="0" fontAlgn="base" hangingPunct="0">
                <a:spcBef>
                  <a:spcPct val="0"/>
                </a:spcBef>
                <a:spcAft>
                  <a:spcPct val="0"/>
                </a:spcAft>
                <a:defRPr/>
              </a:pPr>
              <a:t>4/23/2018</a:t>
            </a:fld>
            <a:endParaRPr lang="en-US" altLang="en-US" dirty="0">
              <a:ea typeface="MS PGothic" pitchFamily="34" charset="-128"/>
            </a:endParaRPr>
          </a:p>
        </p:txBody>
      </p:sp>
      <p:sp>
        <p:nvSpPr>
          <p:cNvPr id="5" name="Slide Number Placeholder 4">
            <a:extLst>
              <a:ext uri="{FF2B5EF4-FFF2-40B4-BE49-F238E27FC236}">
                <a16:creationId xmlns:a16="http://schemas.microsoft.com/office/drawing/2014/main" id="{2B1AACBA-C3C0-43BB-9392-0262847D1E4A}"/>
              </a:ext>
            </a:extLst>
          </p:cNvPr>
          <p:cNvSpPr>
            <a:spLocks noGrp="1"/>
          </p:cNvSpPr>
          <p:nvPr>
            <p:ph type="sldNum" sz="quarter" idx="11"/>
          </p:nvPr>
        </p:nvSpPr>
        <p:spPr/>
        <p:txBody>
          <a:bodyPr/>
          <a:lstStyle/>
          <a:p>
            <a:pPr eaLnBrk="0" fontAlgn="base" hangingPunct="0">
              <a:spcBef>
                <a:spcPct val="0"/>
              </a:spcBef>
              <a:spcAft>
                <a:spcPct val="0"/>
              </a:spcAft>
              <a:defRPr/>
            </a:pPr>
            <a:fld id="{BCDB7B01-FAFA-4F2A-A2E6-5BC6DA5F7D96}" type="slidenum">
              <a:rPr lang="en-US" altLang="en-US">
                <a:ea typeface="MS PGothic" pitchFamily="34" charset="-128"/>
              </a:rPr>
              <a:pPr eaLnBrk="0" fontAlgn="base" hangingPunct="0">
                <a:spcBef>
                  <a:spcPct val="0"/>
                </a:spcBef>
                <a:spcAft>
                  <a:spcPct val="0"/>
                </a:spcAft>
                <a:defRPr/>
              </a:pPr>
              <a:t>8</a:t>
            </a:fld>
            <a:endParaRPr lang="en-US" altLang="en-US" dirty="0">
              <a:ea typeface="MS PGothic" pitchFamily="34" charset="-128"/>
            </a:endParaRPr>
          </a:p>
        </p:txBody>
      </p:sp>
      <p:pic>
        <p:nvPicPr>
          <p:cNvPr id="6" name="Picture 5">
            <a:extLst>
              <a:ext uri="{FF2B5EF4-FFF2-40B4-BE49-F238E27FC236}">
                <a16:creationId xmlns:a16="http://schemas.microsoft.com/office/drawing/2014/main" id="{C90371F3-F102-4482-8B56-D4A3F67D26FE}"/>
              </a:ext>
            </a:extLst>
          </p:cNvPr>
          <p:cNvPicPr>
            <a:picLocks noChangeAspect="1"/>
          </p:cNvPicPr>
          <p:nvPr/>
        </p:nvPicPr>
        <p:blipFill>
          <a:blip r:embed="rId2"/>
          <a:stretch>
            <a:fillRect/>
          </a:stretch>
        </p:blipFill>
        <p:spPr>
          <a:xfrm>
            <a:off x="9538803" y="314088"/>
            <a:ext cx="1020145" cy="591024"/>
          </a:xfrm>
          <a:prstGeom prst="rect">
            <a:avLst/>
          </a:prstGeom>
        </p:spPr>
      </p:pic>
    </p:spTree>
    <p:extLst>
      <p:ext uri="{BB962C8B-B14F-4D97-AF65-F5344CB8AC3E}">
        <p14:creationId xmlns:p14="http://schemas.microsoft.com/office/powerpoint/2010/main" val="3724174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9FFDA-FC4F-4FB6-BE30-A4C895444832}"/>
              </a:ext>
            </a:extLst>
          </p:cNvPr>
          <p:cNvSpPr>
            <a:spLocks noGrp="1"/>
          </p:cNvSpPr>
          <p:nvPr>
            <p:ph type="title"/>
          </p:nvPr>
        </p:nvSpPr>
        <p:spPr>
          <a:xfrm>
            <a:off x="914400" y="609600"/>
            <a:ext cx="10363200" cy="656492"/>
          </a:xfrm>
        </p:spPr>
        <p:txBody>
          <a:bodyPr/>
          <a:lstStyle/>
          <a:p>
            <a:r>
              <a:rPr lang="en-US" dirty="0"/>
              <a:t>Motions</a:t>
            </a:r>
            <a:br>
              <a:rPr lang="en-US" dirty="0"/>
            </a:br>
            <a:br>
              <a:rPr lang="en-US" dirty="0"/>
            </a:br>
            <a:r>
              <a:rPr lang="en-US" dirty="0"/>
              <a:t>    </a:t>
            </a:r>
          </a:p>
        </p:txBody>
      </p:sp>
      <p:sp>
        <p:nvSpPr>
          <p:cNvPr id="3" name="Content Placeholder 2">
            <a:extLst>
              <a:ext uri="{FF2B5EF4-FFF2-40B4-BE49-F238E27FC236}">
                <a16:creationId xmlns:a16="http://schemas.microsoft.com/office/drawing/2014/main" id="{8C8CB4BF-1DD6-4E0E-9F62-F977BEFB3E5C}"/>
              </a:ext>
            </a:extLst>
          </p:cNvPr>
          <p:cNvSpPr>
            <a:spLocks noGrp="1"/>
          </p:cNvSpPr>
          <p:nvPr>
            <p:ph idx="1"/>
          </p:nvPr>
        </p:nvSpPr>
        <p:spPr>
          <a:xfrm>
            <a:off x="914400" y="1266092"/>
            <a:ext cx="10363200" cy="4829907"/>
          </a:xfrm>
        </p:spPr>
        <p:txBody>
          <a:bodyPr/>
          <a:lstStyle/>
          <a:p>
            <a:pPr marL="0" indent="0">
              <a:buNone/>
            </a:pPr>
            <a:r>
              <a:rPr lang="en-US" dirty="0"/>
              <a:t>. </a:t>
            </a:r>
          </a:p>
          <a:p>
            <a:r>
              <a:rPr lang="en-US" dirty="0"/>
              <a:t>That the Board cancel the Aerospace Systems Integration Engineering Panel and the Target Tracking Systems Panel</a:t>
            </a:r>
          </a:p>
          <a:p>
            <a:endParaRPr lang="en-US" dirty="0"/>
          </a:p>
          <a:p>
            <a:r>
              <a:rPr lang="en-US" dirty="0"/>
              <a:t>That the Board is in favor of each Panel producing an annual Technology Assessment and Forecast that AESS members can use is assessing the current state of the art and future technology requirements. </a:t>
            </a:r>
          </a:p>
          <a:p>
            <a:endParaRPr lang="en-US" dirty="0"/>
          </a:p>
        </p:txBody>
      </p:sp>
      <p:sp>
        <p:nvSpPr>
          <p:cNvPr id="4" name="Date Placeholder 3">
            <a:extLst>
              <a:ext uri="{FF2B5EF4-FFF2-40B4-BE49-F238E27FC236}">
                <a16:creationId xmlns:a16="http://schemas.microsoft.com/office/drawing/2014/main" id="{D9C1C201-D12D-48F2-BC64-C301C75441C1}"/>
              </a:ext>
            </a:extLst>
          </p:cNvPr>
          <p:cNvSpPr>
            <a:spLocks noGrp="1"/>
          </p:cNvSpPr>
          <p:nvPr>
            <p:ph type="dt" sz="half" idx="10"/>
          </p:nvPr>
        </p:nvSpPr>
        <p:spPr/>
        <p:txBody>
          <a:bodyPr/>
          <a:lstStyle/>
          <a:p>
            <a:pPr>
              <a:defRPr/>
            </a:pPr>
            <a:fld id="{AB7A597F-CBF0-4311-AB67-D7586631CC99}" type="datetime1">
              <a:rPr lang="en-US" altLang="en-US" smtClean="0"/>
              <a:pPr>
                <a:defRPr/>
              </a:pPr>
              <a:t>4/23/2018</a:t>
            </a:fld>
            <a:endParaRPr lang="en-US" altLang="en-US" dirty="0"/>
          </a:p>
        </p:txBody>
      </p:sp>
      <p:sp>
        <p:nvSpPr>
          <p:cNvPr id="5" name="Slide Number Placeholder 4">
            <a:extLst>
              <a:ext uri="{FF2B5EF4-FFF2-40B4-BE49-F238E27FC236}">
                <a16:creationId xmlns:a16="http://schemas.microsoft.com/office/drawing/2014/main" id="{56FA4FB4-0E45-49B1-8892-B165977799CC}"/>
              </a:ext>
            </a:extLst>
          </p:cNvPr>
          <p:cNvSpPr>
            <a:spLocks noGrp="1"/>
          </p:cNvSpPr>
          <p:nvPr>
            <p:ph type="sldNum" sz="quarter" idx="11"/>
          </p:nvPr>
        </p:nvSpPr>
        <p:spPr/>
        <p:txBody>
          <a:bodyPr/>
          <a:lstStyle/>
          <a:p>
            <a:pPr>
              <a:defRPr/>
            </a:pPr>
            <a:fld id="{BCDB7B01-FAFA-4F2A-A2E6-5BC6DA5F7D96}" type="slidenum">
              <a:rPr lang="en-US" altLang="en-US" smtClean="0"/>
              <a:pPr>
                <a:defRPr/>
              </a:pPr>
              <a:t>9</a:t>
            </a:fld>
            <a:endParaRPr lang="en-US" altLang="en-US" dirty="0"/>
          </a:p>
        </p:txBody>
      </p:sp>
    </p:spTree>
    <p:extLst>
      <p:ext uri="{BB962C8B-B14F-4D97-AF65-F5344CB8AC3E}">
        <p14:creationId xmlns:p14="http://schemas.microsoft.com/office/powerpoint/2010/main" val="3432677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46E0B-C054-4929-91EE-806E0E9ADDF5}"/>
              </a:ext>
            </a:extLst>
          </p:cNvPr>
          <p:cNvSpPr>
            <a:spLocks noGrp="1"/>
          </p:cNvSpPr>
          <p:nvPr>
            <p:ph type="title"/>
          </p:nvPr>
        </p:nvSpPr>
        <p:spPr/>
        <p:txBody>
          <a:bodyPr/>
          <a:lstStyle/>
          <a:p>
            <a:r>
              <a:rPr lang="en-US" dirty="0"/>
              <a:t>Appendix</a:t>
            </a:r>
          </a:p>
        </p:txBody>
      </p:sp>
      <p:sp>
        <p:nvSpPr>
          <p:cNvPr id="3" name="Content Placeholder 2">
            <a:extLst>
              <a:ext uri="{FF2B5EF4-FFF2-40B4-BE49-F238E27FC236}">
                <a16:creationId xmlns:a16="http://schemas.microsoft.com/office/drawing/2014/main" id="{A323B877-3BDB-4FEB-9857-11085414F175}"/>
              </a:ext>
            </a:extLst>
          </p:cNvPr>
          <p:cNvSpPr>
            <a:spLocks noGrp="1"/>
          </p:cNvSpPr>
          <p:nvPr>
            <p:ph idx="1"/>
          </p:nvPr>
        </p:nvSpPr>
        <p:spPr/>
        <p:txBody>
          <a:bodyPr/>
          <a:lstStyle/>
          <a:p>
            <a:r>
              <a:rPr lang="en-US" dirty="0"/>
              <a:t>26 slides from the 7 Panels. Feedback is welcome.</a:t>
            </a:r>
          </a:p>
        </p:txBody>
      </p:sp>
      <p:sp>
        <p:nvSpPr>
          <p:cNvPr id="4" name="Date Placeholder 3">
            <a:extLst>
              <a:ext uri="{FF2B5EF4-FFF2-40B4-BE49-F238E27FC236}">
                <a16:creationId xmlns:a16="http://schemas.microsoft.com/office/drawing/2014/main" id="{7A2E09D2-9E72-4924-B4E0-3D0F2EF38F82}"/>
              </a:ext>
            </a:extLst>
          </p:cNvPr>
          <p:cNvSpPr>
            <a:spLocks noGrp="1"/>
          </p:cNvSpPr>
          <p:nvPr>
            <p:ph type="dt" sz="half" idx="10"/>
          </p:nvPr>
        </p:nvSpPr>
        <p:spPr/>
        <p:txBody>
          <a:bodyPr/>
          <a:lstStyle/>
          <a:p>
            <a:pPr>
              <a:defRPr/>
            </a:pPr>
            <a:fld id="{AB7A597F-CBF0-4311-AB67-D7586631CC99}" type="datetime1">
              <a:rPr lang="en-US" altLang="en-US" smtClean="0"/>
              <a:pPr>
                <a:defRPr/>
              </a:pPr>
              <a:t>4/23/2018</a:t>
            </a:fld>
            <a:endParaRPr lang="en-US" altLang="en-US" dirty="0"/>
          </a:p>
        </p:txBody>
      </p:sp>
      <p:sp>
        <p:nvSpPr>
          <p:cNvPr id="5" name="Slide Number Placeholder 4">
            <a:extLst>
              <a:ext uri="{FF2B5EF4-FFF2-40B4-BE49-F238E27FC236}">
                <a16:creationId xmlns:a16="http://schemas.microsoft.com/office/drawing/2014/main" id="{59CF0EAD-92DC-4322-B1DF-3021FD669D14}"/>
              </a:ext>
            </a:extLst>
          </p:cNvPr>
          <p:cNvSpPr>
            <a:spLocks noGrp="1"/>
          </p:cNvSpPr>
          <p:nvPr>
            <p:ph type="sldNum" sz="quarter" idx="11"/>
          </p:nvPr>
        </p:nvSpPr>
        <p:spPr/>
        <p:txBody>
          <a:bodyPr/>
          <a:lstStyle/>
          <a:p>
            <a:pPr>
              <a:defRPr/>
            </a:pPr>
            <a:fld id="{BCDB7B01-FAFA-4F2A-A2E6-5BC6DA5F7D96}" type="slidenum">
              <a:rPr lang="en-US" altLang="en-US" smtClean="0"/>
              <a:pPr>
                <a:defRPr/>
              </a:pPr>
              <a:t>10</a:t>
            </a:fld>
            <a:endParaRPr lang="en-US" altLang="en-US" dirty="0"/>
          </a:p>
        </p:txBody>
      </p:sp>
    </p:spTree>
    <p:extLst>
      <p:ext uri="{BB962C8B-B14F-4D97-AF65-F5344CB8AC3E}">
        <p14:creationId xmlns:p14="http://schemas.microsoft.com/office/powerpoint/2010/main" val="1532429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5">
            <a:extLst>
              <a:ext uri="{FF2B5EF4-FFF2-40B4-BE49-F238E27FC236}">
                <a16:creationId xmlns:a16="http://schemas.microsoft.com/office/drawing/2014/main" id="{3DEFC9EC-0DD1-4083-A842-3D63A5BAD3B4}"/>
              </a:ext>
            </a:extLst>
          </p:cNvPr>
          <p:cNvSpPr>
            <a:spLocks noGrp="1" noChangeArrowheads="1"/>
          </p:cNvSpPr>
          <p:nvPr>
            <p:ph type="ctrTitle"/>
          </p:nvPr>
        </p:nvSpPr>
        <p:spPr>
          <a:xfrm>
            <a:off x="2819400" y="822325"/>
            <a:ext cx="7162800" cy="1371600"/>
          </a:xfrm>
        </p:spPr>
        <p:txBody>
          <a:bodyPr/>
          <a:lstStyle/>
          <a:p>
            <a:pPr eaLnBrk="1" hangingPunct="1">
              <a:lnSpc>
                <a:spcPct val="100000"/>
              </a:lnSpc>
              <a:spcAft>
                <a:spcPts val="1200"/>
              </a:spcAft>
            </a:pPr>
            <a:r>
              <a:rPr lang="en-US" altLang="en-US"/>
              <a:t>Radar Systems Panel</a:t>
            </a:r>
            <a:br>
              <a:rPr lang="en-US" altLang="en-US"/>
            </a:br>
            <a:r>
              <a:rPr lang="en-US" altLang="en-US" sz="3200"/>
              <a:t>2018 Planned Activities</a:t>
            </a:r>
            <a:endParaRPr lang="en-US" altLang="en-US"/>
          </a:p>
        </p:txBody>
      </p:sp>
      <p:sp>
        <p:nvSpPr>
          <p:cNvPr id="9219" name="Subtitle 6">
            <a:extLst>
              <a:ext uri="{FF2B5EF4-FFF2-40B4-BE49-F238E27FC236}">
                <a16:creationId xmlns:a16="http://schemas.microsoft.com/office/drawing/2014/main" id="{BA3829D3-4231-4835-8C04-C02479F946B8}"/>
              </a:ext>
            </a:extLst>
          </p:cNvPr>
          <p:cNvSpPr>
            <a:spLocks noGrp="1" noChangeArrowheads="1"/>
          </p:cNvSpPr>
          <p:nvPr>
            <p:ph type="subTitle" idx="1"/>
          </p:nvPr>
        </p:nvSpPr>
        <p:spPr/>
        <p:txBody>
          <a:bodyPr/>
          <a:lstStyle/>
          <a:p>
            <a:pPr eaLnBrk="1" hangingPunct="1">
              <a:buFont typeface="Wingdings" panose="05000000000000000000" pitchFamily="2" charset="2"/>
              <a:buNone/>
            </a:pPr>
            <a:r>
              <a:rPr lang="en-US" altLang="en-US"/>
              <a:t>Braham Himed</a:t>
            </a:r>
          </a:p>
          <a:p>
            <a:pPr eaLnBrk="1" hangingPunct="1">
              <a:buFont typeface="Wingdings" panose="05000000000000000000" pitchFamily="2" charset="2"/>
              <a:buNone/>
            </a:pPr>
            <a:endParaRPr lang="en-US" altLang="en-US"/>
          </a:p>
          <a:p>
            <a:pPr eaLnBrk="1" hangingPunct="1">
              <a:buFont typeface="Wingdings" panose="05000000000000000000" pitchFamily="2" charset="2"/>
              <a:buNone/>
            </a:pPr>
            <a:endParaRPr lang="en-US" altLang="en-US"/>
          </a:p>
          <a:p>
            <a:pPr eaLnBrk="1" hangingPunct="1">
              <a:buFont typeface="Wingdings" panose="05000000000000000000" pitchFamily="2" charset="2"/>
              <a:buNone/>
            </a:pPr>
            <a:r>
              <a:rPr lang="en-US" altLang="en-US" sz="1200"/>
              <a:t>16 April 2018</a:t>
            </a:r>
          </a:p>
        </p:txBody>
      </p:sp>
    </p:spTree>
    <p:extLst>
      <p:ext uri="{BB962C8B-B14F-4D97-AF65-F5344CB8AC3E}">
        <p14:creationId xmlns:p14="http://schemas.microsoft.com/office/powerpoint/2010/main" val="2845252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object 2">
            <a:extLst>
              <a:ext uri="{FF2B5EF4-FFF2-40B4-BE49-F238E27FC236}">
                <a16:creationId xmlns:a16="http://schemas.microsoft.com/office/drawing/2014/main" id="{C664A027-1CED-4663-9ACB-6B77D1AF8023}"/>
              </a:ext>
            </a:extLst>
          </p:cNvPr>
          <p:cNvSpPr>
            <a:spLocks noGrp="1" noChangeArrowheads="1"/>
          </p:cNvSpPr>
          <p:nvPr>
            <p:ph type="title"/>
          </p:nvPr>
        </p:nvSpPr>
        <p:spPr>
          <a:xfrm>
            <a:off x="2209800" y="330201"/>
            <a:ext cx="7772400" cy="549275"/>
          </a:xfrm>
        </p:spPr>
        <p:txBody>
          <a:bodyPr/>
          <a:lstStyle/>
          <a:p>
            <a:r>
              <a:rPr lang="en-US" altLang="en-US"/>
              <a:t>Radar Systems Panel (RSP)</a:t>
            </a:r>
          </a:p>
        </p:txBody>
      </p:sp>
      <p:sp>
        <p:nvSpPr>
          <p:cNvPr id="8" name="Content Placeholder 7">
            <a:extLst>
              <a:ext uri="{FF2B5EF4-FFF2-40B4-BE49-F238E27FC236}">
                <a16:creationId xmlns:a16="http://schemas.microsoft.com/office/drawing/2014/main" id="{E2ED4902-8746-4BB0-95C1-7818E816983B}"/>
              </a:ext>
            </a:extLst>
          </p:cNvPr>
          <p:cNvSpPr>
            <a:spLocks noGrp="1"/>
          </p:cNvSpPr>
          <p:nvPr>
            <p:ph idx="1"/>
          </p:nvPr>
        </p:nvSpPr>
        <p:spPr/>
        <p:txBody>
          <a:bodyPr/>
          <a:lstStyle/>
          <a:p>
            <a:pPr>
              <a:defRPr/>
            </a:pPr>
            <a:r>
              <a:rPr lang="en-US" sz="1800" dirty="0"/>
              <a:t>Organization:</a:t>
            </a:r>
          </a:p>
          <a:p>
            <a:pPr lvl="1">
              <a:defRPr/>
            </a:pPr>
            <a:r>
              <a:rPr lang="en-US" sz="1600" dirty="0"/>
              <a:t>The Radar Systems Panel (RSP) is a technical panel of the  IEEE Aerospace and Electronics Systems Society (AESS) and its activities are in line with the purposes of the AESS society</a:t>
            </a:r>
          </a:p>
          <a:p>
            <a:pPr lvl="1">
              <a:defRPr/>
            </a:pPr>
            <a:r>
              <a:rPr lang="en-US" sz="1600" dirty="0"/>
              <a:t>Panel is composed of IEEE members who are  representatives of industry, government, educational  institutions, and professional societies, and who are  active in the field of Radar</a:t>
            </a:r>
          </a:p>
          <a:p>
            <a:pPr>
              <a:defRPr/>
            </a:pPr>
            <a:r>
              <a:rPr lang="en-US" sz="1800" dirty="0"/>
              <a:t>Purpose</a:t>
            </a:r>
          </a:p>
          <a:p>
            <a:pPr lvl="1">
              <a:defRPr/>
            </a:pPr>
            <a:r>
              <a:rPr lang="en-US" sz="1600" dirty="0"/>
              <a:t>Sustain and oversee the program of IEEE Radar Conferences</a:t>
            </a:r>
          </a:p>
          <a:p>
            <a:pPr lvl="1">
              <a:defRPr/>
            </a:pPr>
            <a:r>
              <a:rPr lang="en-US" sz="1600" dirty="0"/>
              <a:t>Manage the nomination and selection of candidates for IEEE Awards in the field of Radar</a:t>
            </a:r>
          </a:p>
          <a:p>
            <a:pPr lvl="1">
              <a:defRPr/>
            </a:pPr>
            <a:r>
              <a:rPr lang="en-US" sz="1600" dirty="0"/>
              <a:t>Promote and support publications in the field of Radar</a:t>
            </a:r>
          </a:p>
          <a:p>
            <a:pPr lvl="1">
              <a:defRPr/>
            </a:pPr>
            <a:r>
              <a:rPr lang="en-US" sz="1600" dirty="0"/>
              <a:t>Promote educational activities in the field of Radar</a:t>
            </a:r>
          </a:p>
          <a:p>
            <a:pPr lvl="1">
              <a:defRPr/>
            </a:pPr>
            <a:r>
              <a:rPr lang="en-US" sz="1600" dirty="0"/>
              <a:t>Encourage the submission of nominations for IEEE Fellows and Senior Members in the field of Radar</a:t>
            </a:r>
          </a:p>
          <a:p>
            <a:pPr lvl="1">
              <a:defRPr/>
            </a:pPr>
            <a:r>
              <a:rPr lang="en-US" sz="1600" dirty="0"/>
              <a:t>Provide periodic revision of IEEE Standards pertaining to the domain of Radar</a:t>
            </a:r>
          </a:p>
        </p:txBody>
      </p:sp>
    </p:spTree>
    <p:extLst>
      <p:ext uri="{BB962C8B-B14F-4D97-AF65-F5344CB8AC3E}">
        <p14:creationId xmlns:p14="http://schemas.microsoft.com/office/powerpoint/2010/main" val="575911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D7AF9C93-AFB2-4D31-9740-5C85E3619BF9}"/>
              </a:ext>
            </a:extLst>
          </p:cNvPr>
          <p:cNvSpPr>
            <a:spLocks noGrp="1" noChangeArrowheads="1"/>
          </p:cNvSpPr>
          <p:nvPr>
            <p:ph type="title"/>
          </p:nvPr>
        </p:nvSpPr>
        <p:spPr>
          <a:xfrm>
            <a:off x="1316183" y="609600"/>
            <a:ext cx="9531926" cy="704850"/>
          </a:xfrm>
        </p:spPr>
        <p:txBody>
          <a:bodyPr/>
          <a:lstStyle/>
          <a:p>
            <a:r>
              <a:rPr lang="en-US" altLang="en-US" dirty="0"/>
              <a:t>Most Significant Accomplishments   </a:t>
            </a:r>
          </a:p>
        </p:txBody>
      </p:sp>
      <p:sp>
        <p:nvSpPr>
          <p:cNvPr id="10243" name="Content Placeholder 2">
            <a:extLst>
              <a:ext uri="{FF2B5EF4-FFF2-40B4-BE49-F238E27FC236}">
                <a16:creationId xmlns:a16="http://schemas.microsoft.com/office/drawing/2014/main" id="{35765347-2C98-4267-8428-8D2565BF6055}"/>
              </a:ext>
            </a:extLst>
          </p:cNvPr>
          <p:cNvSpPr>
            <a:spLocks noGrp="1" noChangeArrowheads="1"/>
          </p:cNvSpPr>
          <p:nvPr>
            <p:ph idx="1"/>
          </p:nvPr>
        </p:nvSpPr>
        <p:spPr>
          <a:xfrm>
            <a:off x="1738745" y="2133600"/>
            <a:ext cx="7772400" cy="4114800"/>
          </a:xfrm>
        </p:spPr>
        <p:txBody>
          <a:bodyPr/>
          <a:lstStyle/>
          <a:p>
            <a:r>
              <a:rPr lang="en-US" altLang="en-US" sz="2000" dirty="0"/>
              <a:t>First Radar Summer University – Coincided with 2017 IEEE Radar Conference, held in Seattle, WA, with over 75 students attending</a:t>
            </a:r>
          </a:p>
          <a:p>
            <a:endParaRPr lang="en-US" altLang="en-US" sz="2000" dirty="0"/>
          </a:p>
          <a:p>
            <a:r>
              <a:rPr lang="en-US" altLang="en-US" sz="2000" dirty="0"/>
              <a:t>Sponsored radar conferences in Philadelphia, PA (2016), Guangzhou, China (2016), Seattle, WA (2017), Belfast, UK (2017), Oklahoma City, OK (2017), and Brisbane, Australia (2017)</a:t>
            </a:r>
          </a:p>
          <a:p>
            <a:endParaRPr lang="en-US" altLang="en-US" sz="2000" dirty="0"/>
          </a:p>
          <a:p>
            <a:r>
              <a:rPr lang="en-US" altLang="en-US" sz="2000" dirty="0"/>
              <a:t>Increased membership diversity with attraction of more women, young engineers and scientists, and from under-represented regions</a:t>
            </a:r>
          </a:p>
          <a:p>
            <a:endParaRPr lang="en-US" altLang="en-US" sz="2000" dirty="0"/>
          </a:p>
        </p:txBody>
      </p:sp>
      <p:sp>
        <p:nvSpPr>
          <p:cNvPr id="10244" name="Slide Number Placeholder 4">
            <a:extLst>
              <a:ext uri="{FF2B5EF4-FFF2-40B4-BE49-F238E27FC236}">
                <a16:creationId xmlns:a16="http://schemas.microsoft.com/office/drawing/2014/main" id="{FCE26851-3EDF-4775-A716-BA7F2297AE39}"/>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2"/>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fld id="{8449B663-669B-491D-B1C3-CA7837F89662}" type="slidenum">
              <a:rPr lang="en-US" altLang="en-US" sz="1000">
                <a:solidFill>
                  <a:srgbClr val="898989"/>
                </a:solidFill>
                <a:latin typeface="Arial" panose="020B0604020202020204" pitchFamily="34" charset="0"/>
              </a:rPr>
              <a:pPr>
                <a:spcBef>
                  <a:spcPct val="0"/>
                </a:spcBef>
                <a:buClrTx/>
                <a:buSzTx/>
                <a:buFontTx/>
                <a:buNone/>
              </a:pPr>
              <a:t>13</a:t>
            </a:fld>
            <a:endParaRPr lang="en-US" altLang="en-US" sz="1000">
              <a:solidFill>
                <a:srgbClr val="898989"/>
              </a:solidFill>
              <a:latin typeface="Arial" panose="020B0604020202020204" pitchFamily="34" charset="0"/>
            </a:endParaRPr>
          </a:p>
        </p:txBody>
      </p:sp>
    </p:spTree>
    <p:extLst>
      <p:ext uri="{BB962C8B-B14F-4D97-AF65-F5344CB8AC3E}">
        <p14:creationId xmlns:p14="http://schemas.microsoft.com/office/powerpoint/2010/main" val="580333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6463A88-15DC-4C05-812C-78CB7BB6D481}"/>
              </a:ext>
            </a:extLst>
          </p:cNvPr>
          <p:cNvSpPr>
            <a:spLocks noGrp="1" noChangeArrowheads="1"/>
          </p:cNvSpPr>
          <p:nvPr>
            <p:ph type="title"/>
          </p:nvPr>
        </p:nvSpPr>
        <p:spPr>
          <a:xfrm>
            <a:off x="2209800" y="330201"/>
            <a:ext cx="7772400" cy="549275"/>
          </a:xfrm>
        </p:spPr>
        <p:txBody>
          <a:bodyPr/>
          <a:lstStyle/>
          <a:p>
            <a:r>
              <a:rPr lang="en-US" altLang="en-US"/>
              <a:t>2018 Planned Activities</a:t>
            </a:r>
          </a:p>
        </p:txBody>
      </p:sp>
      <p:sp>
        <p:nvSpPr>
          <p:cNvPr id="14339" name="Content Placeholder 2">
            <a:extLst>
              <a:ext uri="{FF2B5EF4-FFF2-40B4-BE49-F238E27FC236}">
                <a16:creationId xmlns:a16="http://schemas.microsoft.com/office/drawing/2014/main" id="{A51AEC63-0CE2-4713-BF7A-DB50FA6CEE33}"/>
              </a:ext>
            </a:extLst>
          </p:cNvPr>
          <p:cNvSpPr>
            <a:spLocks noGrp="1" noChangeArrowheads="1"/>
          </p:cNvSpPr>
          <p:nvPr>
            <p:ph idx="1"/>
          </p:nvPr>
        </p:nvSpPr>
        <p:spPr>
          <a:xfrm>
            <a:off x="2209800" y="920750"/>
            <a:ext cx="7772400" cy="4984750"/>
          </a:xfrm>
        </p:spPr>
        <p:txBody>
          <a:bodyPr/>
          <a:lstStyle/>
          <a:p>
            <a:pPr>
              <a:defRPr/>
            </a:pPr>
            <a:r>
              <a:rPr lang="en-US" sz="1400" dirty="0"/>
              <a:t>New Activities:</a:t>
            </a:r>
          </a:p>
          <a:p>
            <a:pPr lvl="1">
              <a:defRPr/>
            </a:pPr>
            <a:r>
              <a:rPr lang="en-US" altLang="en-US" sz="1400" dirty="0"/>
              <a:t>Cement Radar Summer School as part of </a:t>
            </a:r>
            <a:r>
              <a:rPr lang="en-US" altLang="en-US" sz="1400" dirty="0" err="1"/>
              <a:t>RadarConf</a:t>
            </a:r>
            <a:r>
              <a:rPr lang="en-US" altLang="en-US" sz="1400" dirty="0"/>
              <a:t> </a:t>
            </a:r>
            <a:r>
              <a:rPr lang="en-US" altLang="en-US" sz="1400" dirty="0" err="1"/>
              <a:t>xxxx</a:t>
            </a:r>
            <a:r>
              <a:rPr lang="en-US" altLang="en-US" sz="1400" dirty="0"/>
              <a:t> and Radar </a:t>
            </a:r>
            <a:r>
              <a:rPr lang="en-US" altLang="en-US" sz="1400" dirty="0" err="1"/>
              <a:t>xxxx</a:t>
            </a:r>
            <a:r>
              <a:rPr lang="en-US" altLang="en-US" sz="1400" dirty="0"/>
              <a:t> series (</a:t>
            </a:r>
            <a:r>
              <a:rPr lang="en-US" altLang="en-US" sz="1400" dirty="0" err="1"/>
              <a:t>xxxx</a:t>
            </a:r>
            <a:r>
              <a:rPr lang="en-US" altLang="en-US" sz="1400" dirty="0"/>
              <a:t> is the year)</a:t>
            </a:r>
          </a:p>
          <a:p>
            <a:pPr>
              <a:defRPr/>
            </a:pPr>
            <a:r>
              <a:rPr lang="en-US" sz="1400" dirty="0"/>
              <a:t>Panel Membership</a:t>
            </a:r>
          </a:p>
          <a:p>
            <a:pPr lvl="1">
              <a:defRPr/>
            </a:pPr>
            <a:r>
              <a:rPr lang="en-US" sz="1400" dirty="0"/>
              <a:t>41 Active Members and 12 Emeritus Members</a:t>
            </a:r>
          </a:p>
          <a:p>
            <a:pPr lvl="1">
              <a:defRPr/>
            </a:pPr>
            <a:r>
              <a:rPr lang="en-US" sz="1400" dirty="0"/>
              <a:t>List sent to Judy</a:t>
            </a:r>
          </a:p>
          <a:p>
            <a:pPr>
              <a:defRPr/>
            </a:pPr>
            <a:r>
              <a:rPr lang="en-US" sz="1400" dirty="0"/>
              <a:t>Committees</a:t>
            </a:r>
          </a:p>
          <a:p>
            <a:pPr lvl="1">
              <a:defRPr/>
            </a:pPr>
            <a:r>
              <a:rPr lang="en-US" sz="1400" dirty="0"/>
              <a:t>Radar Conference Committee</a:t>
            </a:r>
          </a:p>
          <a:p>
            <a:pPr lvl="1">
              <a:defRPr/>
            </a:pPr>
            <a:r>
              <a:rPr lang="en-US" sz="1400" dirty="0"/>
              <a:t>Awards Committee</a:t>
            </a:r>
          </a:p>
          <a:p>
            <a:pPr lvl="1">
              <a:defRPr/>
            </a:pPr>
            <a:r>
              <a:rPr lang="en-US" sz="1400" dirty="0"/>
              <a:t>Standards Committee</a:t>
            </a:r>
          </a:p>
          <a:p>
            <a:pPr lvl="1">
              <a:defRPr/>
            </a:pPr>
            <a:r>
              <a:rPr lang="en-US" sz="1400" dirty="0"/>
              <a:t>Education Committee</a:t>
            </a:r>
          </a:p>
          <a:p>
            <a:pPr lvl="1">
              <a:defRPr/>
            </a:pPr>
            <a:r>
              <a:rPr lang="en-US" sz="1400" dirty="0"/>
              <a:t>Nomination and Appointments Committee</a:t>
            </a:r>
          </a:p>
          <a:p>
            <a:pPr lvl="1">
              <a:defRPr/>
            </a:pPr>
            <a:r>
              <a:rPr lang="en-US" sz="1400" dirty="0"/>
              <a:t>Waveform Diversity Committee</a:t>
            </a:r>
          </a:p>
          <a:p>
            <a:pPr lvl="1">
              <a:defRPr/>
            </a:pPr>
            <a:r>
              <a:rPr lang="en-US" sz="1400" dirty="0"/>
              <a:t>Civilian Radar Committee</a:t>
            </a:r>
          </a:p>
          <a:p>
            <a:pPr>
              <a:defRPr/>
            </a:pPr>
            <a:r>
              <a:rPr lang="en-US" altLang="en-US" sz="1400" dirty="0"/>
              <a:t>Panel Meetings</a:t>
            </a:r>
          </a:p>
          <a:p>
            <a:pPr lvl="1">
              <a:defRPr/>
            </a:pPr>
            <a:r>
              <a:rPr lang="en-US" altLang="en-US" sz="1400" dirty="0"/>
              <a:t>IEEE </a:t>
            </a:r>
            <a:r>
              <a:rPr lang="en-US" altLang="en-US" sz="1400" dirty="0" err="1"/>
              <a:t>RadarConf</a:t>
            </a:r>
            <a:r>
              <a:rPr lang="en-US" altLang="en-US" sz="1400" dirty="0"/>
              <a:t> 2018 in Oklahoma City, OK (April 2018)</a:t>
            </a:r>
          </a:p>
          <a:p>
            <a:pPr lvl="1">
              <a:defRPr/>
            </a:pPr>
            <a:r>
              <a:rPr lang="en-US" altLang="en-US" sz="1400" dirty="0"/>
              <a:t>Radar 2018, Brisbane, Australia (August 2018)</a:t>
            </a:r>
          </a:p>
          <a:p>
            <a:pPr>
              <a:defRPr/>
            </a:pPr>
            <a:r>
              <a:rPr lang="en-US" sz="1400" dirty="0"/>
              <a:t>Are you interested in participating with distinguished lecturer selections in your technical area? Yes</a:t>
            </a:r>
          </a:p>
          <a:p>
            <a:pPr>
              <a:defRPr/>
            </a:pPr>
            <a:r>
              <a:rPr lang="en-US" sz="1400" dirty="0"/>
              <a:t>Do you see any opportunities for inter-Panel collaboration: Yes, especially in Autonomy and Cyber</a:t>
            </a:r>
          </a:p>
          <a:p>
            <a:pPr>
              <a:defRPr/>
            </a:pPr>
            <a:r>
              <a:rPr lang="en-US" sz="1400" dirty="0"/>
              <a:t>Any issues/topics you wish to bring up in this space? No</a:t>
            </a:r>
          </a:p>
        </p:txBody>
      </p:sp>
    </p:spTree>
    <p:extLst>
      <p:ext uri="{BB962C8B-B14F-4D97-AF65-F5344CB8AC3E}">
        <p14:creationId xmlns:p14="http://schemas.microsoft.com/office/powerpoint/2010/main" val="4113251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ctrTitle"/>
          </p:nvPr>
        </p:nvSpPr>
        <p:spPr/>
        <p:txBody>
          <a:bodyPr>
            <a:noAutofit/>
          </a:bodyPr>
          <a:lstStyle/>
          <a:p>
            <a:r>
              <a:rPr lang="en-US" sz="3733" dirty="0"/>
              <a:t>IEEE AESS UAS/UAV Tech Panel</a:t>
            </a:r>
            <a:br>
              <a:rPr lang="en-US" sz="3733" dirty="0"/>
            </a:br>
            <a:r>
              <a:rPr lang="en-US" sz="3733" dirty="0"/>
              <a:t>Progress Report – March 2018</a:t>
            </a:r>
          </a:p>
        </p:txBody>
      </p:sp>
      <p:sp>
        <p:nvSpPr>
          <p:cNvPr id="22" name="Subtitle 21"/>
          <p:cNvSpPr>
            <a:spLocks noGrp="1"/>
          </p:cNvSpPr>
          <p:nvPr>
            <p:ph type="subTitle" idx="1"/>
          </p:nvPr>
        </p:nvSpPr>
        <p:spPr/>
        <p:txBody>
          <a:bodyPr>
            <a:normAutofit fontScale="85000" lnSpcReduction="10000"/>
          </a:bodyPr>
          <a:lstStyle/>
          <a:p>
            <a:r>
              <a:rPr lang="en-US" dirty="0"/>
              <a:t>Vince Socci, IEEE UAS/UAV Technical Panel Chair, National Instruments RTT BDM</a:t>
            </a:r>
          </a:p>
          <a:p>
            <a:r>
              <a:rPr lang="en-US" dirty="0"/>
              <a:t>3 Mar 2018</a:t>
            </a:r>
          </a:p>
          <a:p>
            <a:r>
              <a:rPr lang="en-US" dirty="0">
                <a:hlinkClick r:id="rId3"/>
              </a:rPr>
              <a:t>socci@ieee.org</a:t>
            </a:r>
            <a:r>
              <a:rPr lang="en-US" dirty="0"/>
              <a:t> </a:t>
            </a:r>
          </a:p>
        </p:txBody>
      </p:sp>
      <p:sp>
        <p:nvSpPr>
          <p:cNvPr id="4" name="Slide Number Placeholder 3"/>
          <p:cNvSpPr>
            <a:spLocks noGrp="1"/>
          </p:cNvSpPr>
          <p:nvPr>
            <p:ph type="sldNum" sz="quarter" idx="18"/>
          </p:nvPr>
        </p:nvSpPr>
        <p:spPr/>
        <p:txBody>
          <a:bodyPr/>
          <a:lstStyle/>
          <a:p>
            <a:fld id="{3DD97BEB-BAEF-0344-9D5C-EC73E478698A}" type="slidenum">
              <a:rPr lang="en-US" smtClean="0"/>
              <a:pPr/>
              <a:t>15</a:t>
            </a:fld>
            <a:endParaRPr lang="en-US"/>
          </a:p>
        </p:txBody>
      </p:sp>
    </p:spTree>
    <p:extLst>
      <p:ext uri="{BB962C8B-B14F-4D97-AF65-F5344CB8AC3E}">
        <p14:creationId xmlns:p14="http://schemas.microsoft.com/office/powerpoint/2010/main" val="4268616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2017 Achievements</a:t>
            </a:r>
          </a:p>
        </p:txBody>
      </p:sp>
      <p:sp>
        <p:nvSpPr>
          <p:cNvPr id="3" name="Text Placeholder 2"/>
          <p:cNvSpPr>
            <a:spLocks noGrp="1"/>
          </p:cNvSpPr>
          <p:nvPr>
            <p:ph type="body" sz="quarter" idx="13"/>
          </p:nvPr>
        </p:nvSpPr>
        <p:spPr/>
        <p:txBody>
          <a:bodyPr>
            <a:normAutofit fontScale="85000" lnSpcReduction="20000"/>
          </a:bodyPr>
          <a:lstStyle/>
          <a:p>
            <a:r>
              <a:rPr lang="en-US" dirty="0"/>
              <a:t>THANK YOU to the tech panel for an awesome 2017.  We accomplished much, including:</a:t>
            </a:r>
          </a:p>
          <a:p>
            <a:pPr lvl="1"/>
            <a:r>
              <a:rPr lang="en-US" dirty="0"/>
              <a:t>Delivered drone operator training program</a:t>
            </a:r>
          </a:p>
          <a:p>
            <a:pPr lvl="1"/>
            <a:r>
              <a:rPr lang="en-US" dirty="0"/>
              <a:t>Started IEEE UAS standards group</a:t>
            </a:r>
          </a:p>
          <a:p>
            <a:pPr lvl="1"/>
            <a:r>
              <a:rPr lang="en-US" dirty="0"/>
              <a:t>Participated in FAA UAS ID rules committee</a:t>
            </a:r>
          </a:p>
          <a:p>
            <a:r>
              <a:rPr lang="en-US" dirty="0"/>
              <a:t>For some exciting entertainment, take a look at some of the project submissions from our drone course:</a:t>
            </a:r>
          </a:p>
          <a:p>
            <a:pPr lvl="1"/>
            <a:r>
              <a:rPr lang="en-US" u="sng" dirty="0">
                <a:hlinkClick r:id="rId2"/>
              </a:rPr>
              <a:t>https://youtu.be/74qOw49YKuc</a:t>
            </a:r>
            <a:endParaRPr lang="en-US" dirty="0"/>
          </a:p>
          <a:p>
            <a:pPr lvl="1"/>
            <a:r>
              <a:rPr lang="en-US" u="sng" dirty="0">
                <a:hlinkClick r:id="rId3"/>
              </a:rPr>
              <a:t>https://youtu.be/BFFf3FkHCZc</a:t>
            </a:r>
            <a:endParaRPr lang="en-US" dirty="0"/>
          </a:p>
          <a:p>
            <a:pPr lvl="1"/>
            <a:r>
              <a:rPr lang="en-US" u="sng" dirty="0">
                <a:hlinkClick r:id="rId4"/>
              </a:rPr>
              <a:t>https://youtu.be/n7unx0Ifb5U</a:t>
            </a:r>
            <a:endParaRPr lang="en-US" dirty="0"/>
          </a:p>
          <a:p>
            <a:pPr lvl="1"/>
            <a:r>
              <a:rPr lang="en-US" u="sng" dirty="0">
                <a:hlinkClick r:id="rId5"/>
              </a:rPr>
              <a:t>https://youtu.be/mJdwM-wgozA</a:t>
            </a:r>
            <a:endParaRPr lang="en-US" sz="1467" dirty="0"/>
          </a:p>
        </p:txBody>
      </p:sp>
      <p:sp>
        <p:nvSpPr>
          <p:cNvPr id="4" name="Slide Number Placeholder 3"/>
          <p:cNvSpPr>
            <a:spLocks noGrp="1"/>
          </p:cNvSpPr>
          <p:nvPr>
            <p:ph type="sldNum" sz="quarter" idx="14"/>
          </p:nvPr>
        </p:nvSpPr>
        <p:spPr/>
        <p:txBody>
          <a:bodyPr/>
          <a:lstStyle/>
          <a:p>
            <a:fld id="{3DD97BEB-BAEF-0344-9D5C-EC73E478698A}" type="slidenum">
              <a:rPr lang="en-US" smtClean="0"/>
              <a:pPr/>
              <a:t>16</a:t>
            </a:fld>
            <a:endParaRPr lang="en-US"/>
          </a:p>
        </p:txBody>
      </p:sp>
      <p:sp>
        <p:nvSpPr>
          <p:cNvPr id="5" name="Text Placeholder 4"/>
          <p:cNvSpPr>
            <a:spLocks noGrp="1"/>
          </p:cNvSpPr>
          <p:nvPr>
            <p:ph type="body" sz="quarter" idx="15"/>
          </p:nvPr>
        </p:nvSpPr>
        <p:spPr/>
        <p:txBody>
          <a:bodyPr>
            <a:normAutofit fontScale="85000" lnSpcReduction="20000"/>
          </a:bodyPr>
          <a:lstStyle/>
          <a:p>
            <a:r>
              <a:rPr lang="en-US" dirty="0"/>
              <a:t>Reinvigorate a viable tech panel</a:t>
            </a:r>
          </a:p>
        </p:txBody>
      </p:sp>
      <p:pic>
        <p:nvPicPr>
          <p:cNvPr id="7" name="Picture 2" descr="http://www.firstquadcopter.com/wp-content/uploads/2016/04/DJI-Phantom-3-Advanced-review.jpg">
            <a:extLst>
              <a:ext uri="{FF2B5EF4-FFF2-40B4-BE49-F238E27FC236}">
                <a16:creationId xmlns:a16="http://schemas.microsoft.com/office/drawing/2014/main" id="{710DCF98-570A-4DB8-8CAA-DBBD96FF0076}"/>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096000" y="4316102"/>
            <a:ext cx="3377600" cy="1815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6919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2018 Goals</a:t>
            </a:r>
          </a:p>
        </p:txBody>
      </p:sp>
      <p:sp>
        <p:nvSpPr>
          <p:cNvPr id="3" name="Text Placeholder 2"/>
          <p:cNvSpPr>
            <a:spLocks noGrp="1"/>
          </p:cNvSpPr>
          <p:nvPr>
            <p:ph type="body" sz="quarter" idx="13"/>
          </p:nvPr>
        </p:nvSpPr>
        <p:spPr/>
        <p:txBody>
          <a:bodyPr>
            <a:normAutofit fontScale="92500" lnSpcReduction="10000"/>
          </a:bodyPr>
          <a:lstStyle/>
          <a:p>
            <a:pPr lvl="0"/>
            <a:r>
              <a:rPr lang="en-US" sz="2400" dirty="0"/>
              <a:t>Annual (2018) activities:</a:t>
            </a:r>
          </a:p>
          <a:p>
            <a:pPr lvl="1"/>
            <a:r>
              <a:rPr lang="en-US" sz="1867" dirty="0"/>
              <a:t>Create a regular cadence for Tech Panel meetings</a:t>
            </a:r>
          </a:p>
          <a:p>
            <a:pPr lvl="1"/>
            <a:r>
              <a:rPr lang="en-US" sz="1867" dirty="0"/>
              <a:t>Publish a global technology outlook</a:t>
            </a:r>
          </a:p>
          <a:p>
            <a:pPr lvl="1"/>
            <a:r>
              <a:rPr lang="en-US" sz="1867" dirty="0"/>
              <a:t>Grow participation in UAS standards in collaboration with non-IEEE organizations</a:t>
            </a:r>
          </a:p>
          <a:p>
            <a:pPr lvl="0"/>
            <a:r>
              <a:rPr lang="en-US" sz="2400" dirty="0"/>
              <a:t>Near-term (3-year) strategy:</a:t>
            </a:r>
          </a:p>
          <a:p>
            <a:pPr lvl="1"/>
            <a:r>
              <a:rPr lang="en-US" sz="1867" dirty="0"/>
              <a:t>UAS student programs (e.g. BYO drone, drone racing, UAS workshops)</a:t>
            </a:r>
          </a:p>
          <a:p>
            <a:pPr lvl="1"/>
            <a:r>
              <a:rPr lang="en-US" sz="1867" dirty="0"/>
              <a:t>IEEE-led UAS conference</a:t>
            </a:r>
          </a:p>
          <a:p>
            <a:pPr lvl="1"/>
            <a:r>
              <a:rPr lang="en-US" sz="1867" dirty="0"/>
              <a:t>Lead global standardization of UAS operations</a:t>
            </a:r>
          </a:p>
          <a:p>
            <a:pPr lvl="0"/>
            <a:r>
              <a:rPr lang="en-US" sz="2400" dirty="0"/>
              <a:t>Organizational goals:</a:t>
            </a:r>
          </a:p>
          <a:p>
            <a:pPr lvl="1"/>
            <a:r>
              <a:rPr lang="en-US" sz="1867" dirty="0"/>
              <a:t>Tech panel communication/coordination platform for collaboration</a:t>
            </a:r>
          </a:p>
          <a:p>
            <a:pPr lvl="1"/>
            <a:r>
              <a:rPr lang="en-US" sz="1867" dirty="0"/>
              <a:t>Grow membership to 20+ with global footprint coverage</a:t>
            </a:r>
          </a:p>
          <a:p>
            <a:pPr lvl="1"/>
            <a:r>
              <a:rPr lang="en-US" sz="1867" dirty="0"/>
              <a:t>Tech panel presence in AESS publication (e.g. “</a:t>
            </a:r>
            <a:r>
              <a:rPr lang="en-US" sz="1867" dirty="0" err="1"/>
              <a:t>Dronetalk</a:t>
            </a:r>
            <a:r>
              <a:rPr lang="en-US" sz="1867" dirty="0"/>
              <a:t>” in Systems Magazine)</a:t>
            </a:r>
          </a:p>
        </p:txBody>
      </p:sp>
      <p:sp>
        <p:nvSpPr>
          <p:cNvPr id="4" name="Slide Number Placeholder 3"/>
          <p:cNvSpPr>
            <a:spLocks noGrp="1"/>
          </p:cNvSpPr>
          <p:nvPr>
            <p:ph type="sldNum" sz="quarter" idx="14"/>
          </p:nvPr>
        </p:nvSpPr>
        <p:spPr/>
        <p:txBody>
          <a:bodyPr/>
          <a:lstStyle/>
          <a:p>
            <a:fld id="{3DD97BEB-BAEF-0344-9D5C-EC73E478698A}" type="slidenum">
              <a:rPr lang="en-US" smtClean="0"/>
              <a:pPr/>
              <a:t>17</a:t>
            </a:fld>
            <a:endParaRPr lang="en-US"/>
          </a:p>
        </p:txBody>
      </p:sp>
      <p:sp>
        <p:nvSpPr>
          <p:cNvPr id="5" name="Text Placeholder 4"/>
          <p:cNvSpPr>
            <a:spLocks noGrp="1"/>
          </p:cNvSpPr>
          <p:nvPr>
            <p:ph type="body" sz="quarter" idx="15"/>
          </p:nvPr>
        </p:nvSpPr>
        <p:spPr/>
        <p:txBody>
          <a:bodyPr>
            <a:normAutofit fontScale="85000" lnSpcReduction="20000"/>
          </a:bodyPr>
          <a:lstStyle/>
          <a:p>
            <a:r>
              <a:rPr lang="en-US" dirty="0"/>
              <a:t>Build a sustainable Tech Panel</a:t>
            </a:r>
          </a:p>
        </p:txBody>
      </p:sp>
      <p:pic>
        <p:nvPicPr>
          <p:cNvPr id="6" name="Picture 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flipH="1">
            <a:off x="8719291" y="3468946"/>
            <a:ext cx="3152172" cy="18891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034047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A5A45-88FD-4F2A-80A2-9DBC760D214C}"/>
              </a:ext>
            </a:extLst>
          </p:cNvPr>
          <p:cNvSpPr>
            <a:spLocks noGrp="1"/>
          </p:cNvSpPr>
          <p:nvPr>
            <p:ph type="title"/>
          </p:nvPr>
        </p:nvSpPr>
        <p:spPr/>
        <p:txBody>
          <a:bodyPr/>
          <a:lstStyle/>
          <a:p>
            <a:r>
              <a:rPr lang="en-US" dirty="0"/>
              <a:t>Meeting Schedule</a:t>
            </a:r>
          </a:p>
        </p:txBody>
      </p:sp>
      <p:sp>
        <p:nvSpPr>
          <p:cNvPr id="4" name="Slide Number Placeholder 3">
            <a:extLst>
              <a:ext uri="{FF2B5EF4-FFF2-40B4-BE49-F238E27FC236}">
                <a16:creationId xmlns:a16="http://schemas.microsoft.com/office/drawing/2014/main" id="{B0165FF0-AE4F-4F77-830F-98AAB0938F0A}"/>
              </a:ext>
            </a:extLst>
          </p:cNvPr>
          <p:cNvSpPr>
            <a:spLocks noGrp="1"/>
          </p:cNvSpPr>
          <p:nvPr>
            <p:ph type="sldNum" sz="quarter" idx="14"/>
          </p:nvPr>
        </p:nvSpPr>
        <p:spPr/>
        <p:txBody>
          <a:bodyPr/>
          <a:lstStyle/>
          <a:p>
            <a:fld id="{3DD97BEB-BAEF-0344-9D5C-EC73E478698A}" type="slidenum">
              <a:rPr lang="en-US" smtClean="0"/>
              <a:pPr/>
              <a:t>18</a:t>
            </a:fld>
            <a:endParaRPr lang="en-US"/>
          </a:p>
        </p:txBody>
      </p:sp>
      <p:sp>
        <p:nvSpPr>
          <p:cNvPr id="5" name="Text Placeholder 4">
            <a:extLst>
              <a:ext uri="{FF2B5EF4-FFF2-40B4-BE49-F238E27FC236}">
                <a16:creationId xmlns:a16="http://schemas.microsoft.com/office/drawing/2014/main" id="{8D48A605-986E-41CB-A28E-97CBB8976A75}"/>
              </a:ext>
            </a:extLst>
          </p:cNvPr>
          <p:cNvSpPr>
            <a:spLocks noGrp="1"/>
          </p:cNvSpPr>
          <p:nvPr>
            <p:ph type="body" sz="quarter" idx="15"/>
          </p:nvPr>
        </p:nvSpPr>
        <p:spPr/>
        <p:txBody>
          <a:bodyPr>
            <a:normAutofit fontScale="85000" lnSpcReduction="20000"/>
          </a:bodyPr>
          <a:lstStyle/>
          <a:p>
            <a:endParaRPr lang="en-US"/>
          </a:p>
        </p:txBody>
      </p:sp>
      <p:graphicFrame>
        <p:nvGraphicFramePr>
          <p:cNvPr id="7" name="Table 6">
            <a:extLst>
              <a:ext uri="{FF2B5EF4-FFF2-40B4-BE49-F238E27FC236}">
                <a16:creationId xmlns:a16="http://schemas.microsoft.com/office/drawing/2014/main" id="{C19A3597-BC12-41D1-81DF-C802B361CEFB}"/>
              </a:ext>
            </a:extLst>
          </p:cNvPr>
          <p:cNvGraphicFramePr>
            <a:graphicFrameLocks noGrp="1"/>
          </p:cNvGraphicFramePr>
          <p:nvPr>
            <p:extLst/>
          </p:nvPr>
        </p:nvGraphicFramePr>
        <p:xfrm>
          <a:off x="513762" y="1659533"/>
          <a:ext cx="11206014" cy="7645318"/>
        </p:xfrm>
        <a:graphic>
          <a:graphicData uri="http://schemas.openxmlformats.org/drawingml/2006/table">
            <a:tbl>
              <a:tblPr firstRow="1" firstCol="1" bandRow="1">
                <a:tableStyleId>{5C22544A-7EE6-4342-B048-85BDC9FD1C3A}</a:tableStyleId>
              </a:tblPr>
              <a:tblGrid>
                <a:gridCol w="1504123">
                  <a:extLst>
                    <a:ext uri="{9D8B030D-6E8A-4147-A177-3AD203B41FA5}">
                      <a16:colId xmlns:a16="http://schemas.microsoft.com/office/drawing/2014/main" val="1687844365"/>
                    </a:ext>
                  </a:extLst>
                </a:gridCol>
                <a:gridCol w="1941577">
                  <a:extLst>
                    <a:ext uri="{9D8B030D-6E8A-4147-A177-3AD203B41FA5}">
                      <a16:colId xmlns:a16="http://schemas.microsoft.com/office/drawing/2014/main" val="3441856053"/>
                    </a:ext>
                  </a:extLst>
                </a:gridCol>
                <a:gridCol w="4314615">
                  <a:extLst>
                    <a:ext uri="{9D8B030D-6E8A-4147-A177-3AD203B41FA5}">
                      <a16:colId xmlns:a16="http://schemas.microsoft.com/office/drawing/2014/main" val="2160017858"/>
                    </a:ext>
                  </a:extLst>
                </a:gridCol>
                <a:gridCol w="3445699">
                  <a:extLst>
                    <a:ext uri="{9D8B030D-6E8A-4147-A177-3AD203B41FA5}">
                      <a16:colId xmlns:a16="http://schemas.microsoft.com/office/drawing/2014/main" val="3934948424"/>
                    </a:ext>
                  </a:extLst>
                </a:gridCol>
              </a:tblGrid>
              <a:tr h="677080">
                <a:tc>
                  <a:txBody>
                    <a:bodyPr/>
                    <a:lstStyle/>
                    <a:p>
                      <a:pPr marL="0" marR="0">
                        <a:lnSpc>
                          <a:spcPct val="107000"/>
                        </a:lnSpc>
                        <a:spcBef>
                          <a:spcPts val="0"/>
                        </a:spcBef>
                        <a:spcAft>
                          <a:spcPts val="0"/>
                        </a:spcAft>
                      </a:pPr>
                      <a:r>
                        <a:rPr lang="en-US" sz="2100" dirty="0">
                          <a:effectLst/>
                        </a:rPr>
                        <a:t>Date/Time</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Venue</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Agenda Focus Topics</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Notes</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893749286"/>
                  </a:ext>
                </a:extLst>
              </a:tr>
              <a:tr h="1161373">
                <a:tc>
                  <a:txBody>
                    <a:bodyPr/>
                    <a:lstStyle/>
                    <a:p>
                      <a:pPr marL="0" marR="0">
                        <a:lnSpc>
                          <a:spcPct val="107000"/>
                        </a:lnSpc>
                        <a:spcBef>
                          <a:spcPts val="0"/>
                        </a:spcBef>
                        <a:spcAft>
                          <a:spcPts val="0"/>
                        </a:spcAft>
                      </a:pPr>
                      <a:r>
                        <a:rPr lang="en-US" sz="2100">
                          <a:effectLst/>
                        </a:rPr>
                        <a:t>10 FEB 18</a:t>
                      </a:r>
                    </a:p>
                    <a:p>
                      <a:pPr marL="0" marR="0">
                        <a:lnSpc>
                          <a:spcPct val="107000"/>
                        </a:lnSpc>
                        <a:spcBef>
                          <a:spcPts val="0"/>
                        </a:spcBef>
                        <a:spcAft>
                          <a:spcPts val="0"/>
                        </a:spcAft>
                      </a:pPr>
                      <a:r>
                        <a:rPr lang="en-US" sz="1500">
                          <a:effectLst/>
                        </a:rPr>
                        <a:t>10-11AM EST</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Virtual online</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Event project planning</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 </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2739412981"/>
                  </a:ext>
                </a:extLst>
              </a:tr>
              <a:tr h="1161373">
                <a:tc>
                  <a:txBody>
                    <a:bodyPr/>
                    <a:lstStyle/>
                    <a:p>
                      <a:pPr marL="0" marR="0">
                        <a:lnSpc>
                          <a:spcPct val="107000"/>
                        </a:lnSpc>
                        <a:spcBef>
                          <a:spcPts val="0"/>
                        </a:spcBef>
                        <a:spcAft>
                          <a:spcPts val="0"/>
                        </a:spcAft>
                      </a:pPr>
                      <a:r>
                        <a:rPr lang="en-US" sz="2100">
                          <a:effectLst/>
                        </a:rPr>
                        <a:t>14 APR 18</a:t>
                      </a:r>
                    </a:p>
                    <a:p>
                      <a:pPr marL="0" marR="0">
                        <a:lnSpc>
                          <a:spcPct val="107000"/>
                        </a:lnSpc>
                        <a:spcBef>
                          <a:spcPts val="0"/>
                        </a:spcBef>
                        <a:spcAft>
                          <a:spcPts val="0"/>
                        </a:spcAft>
                      </a:pPr>
                      <a:r>
                        <a:rPr lang="en-US" sz="1500">
                          <a:effectLst/>
                        </a:rPr>
                        <a:t>10-11AM EST</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Virtual online</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Publications, Conferences</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 </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2645482092"/>
                  </a:ext>
                </a:extLst>
              </a:tr>
              <a:tr h="1161373">
                <a:tc>
                  <a:txBody>
                    <a:bodyPr/>
                    <a:lstStyle/>
                    <a:p>
                      <a:pPr marL="0" marR="0">
                        <a:lnSpc>
                          <a:spcPct val="107000"/>
                        </a:lnSpc>
                        <a:spcBef>
                          <a:spcPts val="0"/>
                        </a:spcBef>
                        <a:spcAft>
                          <a:spcPts val="0"/>
                        </a:spcAft>
                      </a:pPr>
                      <a:r>
                        <a:rPr lang="en-US" sz="2100">
                          <a:effectLst/>
                        </a:rPr>
                        <a:t>09 JUN 19</a:t>
                      </a:r>
                    </a:p>
                    <a:p>
                      <a:pPr marL="0" marR="0">
                        <a:lnSpc>
                          <a:spcPct val="107000"/>
                        </a:lnSpc>
                        <a:spcBef>
                          <a:spcPts val="0"/>
                        </a:spcBef>
                        <a:spcAft>
                          <a:spcPts val="0"/>
                        </a:spcAft>
                      </a:pPr>
                      <a:r>
                        <a:rPr lang="en-US" sz="1500">
                          <a:effectLst/>
                        </a:rPr>
                        <a:t>10-11AM EST</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Virtual online</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TBD</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 </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2410820048"/>
                  </a:ext>
                </a:extLst>
              </a:tr>
              <a:tr h="1161373">
                <a:tc>
                  <a:txBody>
                    <a:bodyPr/>
                    <a:lstStyle/>
                    <a:p>
                      <a:pPr marL="0" marR="0">
                        <a:lnSpc>
                          <a:spcPct val="107000"/>
                        </a:lnSpc>
                        <a:spcBef>
                          <a:spcPts val="0"/>
                        </a:spcBef>
                        <a:spcAft>
                          <a:spcPts val="0"/>
                        </a:spcAft>
                      </a:pPr>
                      <a:r>
                        <a:rPr lang="en-US" sz="2100">
                          <a:effectLst/>
                        </a:rPr>
                        <a:t>11 AUG 18</a:t>
                      </a:r>
                    </a:p>
                    <a:p>
                      <a:pPr marL="0" marR="0">
                        <a:lnSpc>
                          <a:spcPct val="107000"/>
                        </a:lnSpc>
                        <a:spcBef>
                          <a:spcPts val="0"/>
                        </a:spcBef>
                        <a:spcAft>
                          <a:spcPts val="0"/>
                        </a:spcAft>
                      </a:pPr>
                      <a:r>
                        <a:rPr lang="en-US" sz="1500">
                          <a:effectLst/>
                        </a:rPr>
                        <a:t>10-11AM EST</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Virtual online</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TBD</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 </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2418004044"/>
                  </a:ext>
                </a:extLst>
              </a:tr>
              <a:tr h="1161373">
                <a:tc>
                  <a:txBody>
                    <a:bodyPr/>
                    <a:lstStyle/>
                    <a:p>
                      <a:pPr marL="0" marR="0">
                        <a:lnSpc>
                          <a:spcPct val="107000"/>
                        </a:lnSpc>
                        <a:spcBef>
                          <a:spcPts val="0"/>
                        </a:spcBef>
                        <a:spcAft>
                          <a:spcPts val="0"/>
                        </a:spcAft>
                      </a:pPr>
                      <a:r>
                        <a:rPr lang="en-US" sz="2100">
                          <a:effectLst/>
                        </a:rPr>
                        <a:t>13 OCT 18</a:t>
                      </a:r>
                    </a:p>
                    <a:p>
                      <a:pPr marL="0" marR="0">
                        <a:lnSpc>
                          <a:spcPct val="107000"/>
                        </a:lnSpc>
                        <a:spcBef>
                          <a:spcPts val="0"/>
                        </a:spcBef>
                        <a:spcAft>
                          <a:spcPts val="0"/>
                        </a:spcAft>
                      </a:pPr>
                      <a:r>
                        <a:rPr lang="en-US" sz="1500">
                          <a:effectLst/>
                        </a:rPr>
                        <a:t>10-11AM EST</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Virtual online</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TBD</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 </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341079282"/>
                  </a:ext>
                </a:extLst>
              </a:tr>
              <a:tr h="1161373">
                <a:tc>
                  <a:txBody>
                    <a:bodyPr/>
                    <a:lstStyle/>
                    <a:p>
                      <a:pPr marL="0" marR="0">
                        <a:lnSpc>
                          <a:spcPct val="107000"/>
                        </a:lnSpc>
                        <a:spcBef>
                          <a:spcPts val="0"/>
                        </a:spcBef>
                        <a:spcAft>
                          <a:spcPts val="0"/>
                        </a:spcAft>
                      </a:pPr>
                      <a:r>
                        <a:rPr lang="en-US" sz="2100">
                          <a:effectLst/>
                        </a:rPr>
                        <a:t>08 DEC 18</a:t>
                      </a:r>
                    </a:p>
                    <a:p>
                      <a:pPr marL="0" marR="0">
                        <a:lnSpc>
                          <a:spcPct val="107000"/>
                        </a:lnSpc>
                        <a:spcBef>
                          <a:spcPts val="0"/>
                        </a:spcBef>
                        <a:spcAft>
                          <a:spcPts val="0"/>
                        </a:spcAft>
                      </a:pPr>
                      <a:r>
                        <a:rPr lang="en-US" sz="1500">
                          <a:effectLst/>
                        </a:rPr>
                        <a:t>10-11AM EST</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a:effectLst/>
                        </a:rPr>
                        <a:t>Virtual online</a:t>
                      </a:r>
                      <a:endParaRPr lang="en-US" sz="210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Annual reporting, strategic planning, 2019 ExCom role assignments</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tc>
                  <a:txBody>
                    <a:bodyPr/>
                    <a:lstStyle/>
                    <a:p>
                      <a:pPr marL="0" marR="0">
                        <a:lnSpc>
                          <a:spcPct val="107000"/>
                        </a:lnSpc>
                        <a:spcBef>
                          <a:spcPts val="0"/>
                        </a:spcBef>
                        <a:spcAft>
                          <a:spcPts val="0"/>
                        </a:spcAft>
                      </a:pPr>
                      <a:r>
                        <a:rPr lang="en-US" sz="2100" dirty="0">
                          <a:effectLst/>
                        </a:rPr>
                        <a:t> </a:t>
                      </a:r>
                      <a:endParaRPr lang="en-US" sz="2100" dirty="0">
                        <a:effectLst/>
                        <a:latin typeface="Calibri" panose="020F0502020204030204" pitchFamily="34" charset="0"/>
                        <a:ea typeface="Calibri" panose="020F0502020204030204" pitchFamily="34" charset="0"/>
                        <a:cs typeface="Times New Roman" panose="02020603050405020304" pitchFamily="18" charset="0"/>
                      </a:endParaRPr>
                    </a:p>
                  </a:txBody>
                  <a:tcPr marT="0" marB="0"/>
                </a:tc>
                <a:extLst>
                  <a:ext uri="{0D108BD9-81ED-4DB2-BD59-A6C34878D82A}">
                    <a16:rowId xmlns:a16="http://schemas.microsoft.com/office/drawing/2014/main" val="986108944"/>
                  </a:ext>
                </a:extLst>
              </a:tr>
            </a:tbl>
          </a:graphicData>
        </a:graphic>
      </p:graphicFrame>
    </p:spTree>
    <p:extLst>
      <p:ext uri="{BB962C8B-B14F-4D97-AF65-F5344CB8AC3E}">
        <p14:creationId xmlns:p14="http://schemas.microsoft.com/office/powerpoint/2010/main" val="3922114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10838-02D6-4CFF-B2C4-566D4204B9BE}"/>
              </a:ext>
            </a:extLst>
          </p:cNvPr>
          <p:cNvSpPr>
            <a:spLocks noGrp="1"/>
          </p:cNvSpPr>
          <p:nvPr>
            <p:ph type="title"/>
          </p:nvPr>
        </p:nvSpPr>
        <p:spPr/>
        <p:txBody>
          <a:bodyPr/>
          <a:lstStyle/>
          <a:p>
            <a:r>
              <a:rPr lang="en-US" dirty="0"/>
              <a:t>Activity Planning</a:t>
            </a:r>
          </a:p>
        </p:txBody>
      </p:sp>
      <p:sp>
        <p:nvSpPr>
          <p:cNvPr id="3" name="Text Placeholder 2">
            <a:extLst>
              <a:ext uri="{FF2B5EF4-FFF2-40B4-BE49-F238E27FC236}">
                <a16:creationId xmlns:a16="http://schemas.microsoft.com/office/drawing/2014/main" id="{75D2A288-9FAB-405D-83ED-BA5D68327424}"/>
              </a:ext>
            </a:extLst>
          </p:cNvPr>
          <p:cNvSpPr>
            <a:spLocks noGrp="1"/>
          </p:cNvSpPr>
          <p:nvPr>
            <p:ph type="body" sz="quarter" idx="13"/>
          </p:nvPr>
        </p:nvSpPr>
        <p:spPr/>
        <p:txBody>
          <a:bodyPr>
            <a:normAutofit fontScale="85000" lnSpcReduction="20000"/>
          </a:bodyPr>
          <a:lstStyle/>
          <a:p>
            <a:r>
              <a:rPr lang="en-US" dirty="0"/>
              <a:t>Meetings</a:t>
            </a:r>
          </a:p>
          <a:p>
            <a:pPr lvl="1"/>
            <a:r>
              <a:rPr lang="en-US" dirty="0"/>
              <a:t>TP will participate in FAA UAS symposium in March and Exponential in May</a:t>
            </a:r>
          </a:p>
          <a:p>
            <a:r>
              <a:rPr lang="en-US" dirty="0"/>
              <a:t>Conferences</a:t>
            </a:r>
          </a:p>
          <a:p>
            <a:pPr lvl="1"/>
            <a:r>
              <a:rPr lang="en-US" dirty="0"/>
              <a:t>Working to participle in World Forum of IoT in 2019</a:t>
            </a:r>
          </a:p>
          <a:p>
            <a:pPr lvl="1"/>
            <a:r>
              <a:rPr lang="en-US" dirty="0"/>
              <a:t>Possible joint work in GHC</a:t>
            </a:r>
          </a:p>
          <a:p>
            <a:r>
              <a:rPr lang="en-US" dirty="0"/>
              <a:t>Chapter Outreach – Need to get AESS Chapters chair involved</a:t>
            </a:r>
          </a:p>
          <a:p>
            <a:pPr lvl="1" fontAlgn="ctr"/>
            <a:r>
              <a:rPr lang="en-US" sz="2000" dirty="0"/>
              <a:t>They can be a source for content, contribution, publication</a:t>
            </a:r>
          </a:p>
          <a:p>
            <a:pPr lvl="1" fontAlgn="ctr"/>
            <a:r>
              <a:rPr lang="en-US" sz="2000" dirty="0"/>
              <a:t>Get events to replicate in other chapters</a:t>
            </a:r>
          </a:p>
          <a:p>
            <a:pPr lvl="1" fontAlgn="ctr"/>
            <a:r>
              <a:rPr lang="en-US" sz="2000" dirty="0"/>
              <a:t>Get AESS </a:t>
            </a:r>
            <a:r>
              <a:rPr lang="en-US" sz="2000" dirty="0" err="1"/>
              <a:t>BoG</a:t>
            </a:r>
            <a:r>
              <a:rPr lang="en-US" sz="2000" dirty="0"/>
              <a:t> chapters chair involved</a:t>
            </a:r>
          </a:p>
          <a:p>
            <a:pPr fontAlgn="ctr"/>
            <a:r>
              <a:rPr lang="en-US" sz="2400" dirty="0"/>
              <a:t>Publications – Phil and Kai working on articles</a:t>
            </a:r>
          </a:p>
          <a:p>
            <a:pPr fontAlgn="ctr"/>
            <a:r>
              <a:rPr lang="en-US" sz="2400" dirty="0"/>
              <a:t>Public Imperatives – Support ISO, ANSI, CTAP and IKO</a:t>
            </a:r>
          </a:p>
          <a:p>
            <a:pPr lvl="1"/>
            <a:endParaRPr lang="en-US" dirty="0"/>
          </a:p>
        </p:txBody>
      </p:sp>
      <p:sp>
        <p:nvSpPr>
          <p:cNvPr id="4" name="Slide Number Placeholder 3">
            <a:extLst>
              <a:ext uri="{FF2B5EF4-FFF2-40B4-BE49-F238E27FC236}">
                <a16:creationId xmlns:a16="http://schemas.microsoft.com/office/drawing/2014/main" id="{F09E3174-2606-4786-837E-A98DB7E18FB7}"/>
              </a:ext>
            </a:extLst>
          </p:cNvPr>
          <p:cNvSpPr>
            <a:spLocks noGrp="1"/>
          </p:cNvSpPr>
          <p:nvPr>
            <p:ph type="sldNum" sz="quarter" idx="14"/>
          </p:nvPr>
        </p:nvSpPr>
        <p:spPr/>
        <p:txBody>
          <a:bodyPr/>
          <a:lstStyle/>
          <a:p>
            <a:fld id="{3DD97BEB-BAEF-0344-9D5C-EC73E478698A}" type="slidenum">
              <a:rPr lang="en-US" smtClean="0"/>
              <a:pPr/>
              <a:t>19</a:t>
            </a:fld>
            <a:endParaRPr lang="en-US"/>
          </a:p>
        </p:txBody>
      </p:sp>
      <p:sp>
        <p:nvSpPr>
          <p:cNvPr id="5" name="Text Placeholder 4">
            <a:extLst>
              <a:ext uri="{FF2B5EF4-FFF2-40B4-BE49-F238E27FC236}">
                <a16:creationId xmlns:a16="http://schemas.microsoft.com/office/drawing/2014/main" id="{F2751AFF-440E-4093-86E6-6F36F68A09AB}"/>
              </a:ext>
            </a:extLst>
          </p:cNvPr>
          <p:cNvSpPr>
            <a:spLocks noGrp="1"/>
          </p:cNvSpPr>
          <p:nvPr>
            <p:ph type="body" sz="quarter" idx="15"/>
          </p:nvPr>
        </p:nvSpPr>
        <p:spPr/>
        <p:txBody>
          <a:bodyPr>
            <a:normAutofit fontScale="85000" lnSpcReduction="20000"/>
          </a:bodyPr>
          <a:lstStyle/>
          <a:p>
            <a:endParaRPr lang="en-US"/>
          </a:p>
        </p:txBody>
      </p:sp>
    </p:spTree>
    <p:extLst>
      <p:ext uri="{BB962C8B-B14F-4D97-AF65-F5344CB8AC3E}">
        <p14:creationId xmlns:p14="http://schemas.microsoft.com/office/powerpoint/2010/main" val="1824397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4B4B2-DC84-4884-9592-86DAE53902A1}"/>
              </a:ext>
            </a:extLst>
          </p:cNvPr>
          <p:cNvSpPr>
            <a:spLocks noGrp="1"/>
          </p:cNvSpPr>
          <p:nvPr>
            <p:ph type="title"/>
          </p:nvPr>
        </p:nvSpPr>
        <p:spPr/>
        <p:txBody>
          <a:bodyPr/>
          <a:lstStyle/>
          <a:p>
            <a:r>
              <a:rPr lang="en-US" dirty="0"/>
              <a:t>Navigation Systems Panel</a:t>
            </a:r>
            <a:br>
              <a:rPr lang="en-US" dirty="0"/>
            </a:br>
            <a:r>
              <a:rPr lang="en-US" dirty="0"/>
              <a:t> </a:t>
            </a:r>
          </a:p>
        </p:txBody>
      </p:sp>
      <p:sp>
        <p:nvSpPr>
          <p:cNvPr id="3" name="Content Placeholder 2">
            <a:extLst>
              <a:ext uri="{FF2B5EF4-FFF2-40B4-BE49-F238E27FC236}">
                <a16:creationId xmlns:a16="http://schemas.microsoft.com/office/drawing/2014/main" id="{D3797248-5AA9-4B2B-8547-B67C5BCF9552}"/>
              </a:ext>
            </a:extLst>
          </p:cNvPr>
          <p:cNvSpPr>
            <a:spLocks noGrp="1"/>
          </p:cNvSpPr>
          <p:nvPr>
            <p:ph idx="1"/>
          </p:nvPr>
        </p:nvSpPr>
        <p:spPr/>
        <p:txBody>
          <a:bodyPr/>
          <a:lstStyle/>
          <a:p>
            <a:r>
              <a:rPr lang="en-US" dirty="0"/>
              <a:t>Mike </a:t>
            </a:r>
            <a:r>
              <a:rPr lang="en-US" dirty="0" err="1"/>
              <a:t>Braasch</a:t>
            </a:r>
            <a:endParaRPr lang="en-US" dirty="0"/>
          </a:p>
        </p:txBody>
      </p:sp>
      <p:sp>
        <p:nvSpPr>
          <p:cNvPr id="4" name="Date Placeholder 3">
            <a:extLst>
              <a:ext uri="{FF2B5EF4-FFF2-40B4-BE49-F238E27FC236}">
                <a16:creationId xmlns:a16="http://schemas.microsoft.com/office/drawing/2014/main" id="{7D607E00-6639-47F0-B5CE-3E1A259D46EA}"/>
              </a:ext>
            </a:extLst>
          </p:cNvPr>
          <p:cNvSpPr>
            <a:spLocks noGrp="1"/>
          </p:cNvSpPr>
          <p:nvPr>
            <p:ph type="dt" sz="half" idx="10"/>
          </p:nvPr>
        </p:nvSpPr>
        <p:spPr/>
        <p:txBody>
          <a:bodyPr/>
          <a:lstStyle/>
          <a:p>
            <a:pPr>
              <a:defRPr/>
            </a:pPr>
            <a:fld id="{AB7A597F-CBF0-4311-AB67-D7586631CC99}" type="datetime1">
              <a:rPr lang="en-US" altLang="en-US" smtClean="0"/>
              <a:pPr>
                <a:defRPr/>
              </a:pPr>
              <a:t>4/23/2018</a:t>
            </a:fld>
            <a:endParaRPr lang="en-US" altLang="en-US" dirty="0"/>
          </a:p>
        </p:txBody>
      </p:sp>
      <p:sp>
        <p:nvSpPr>
          <p:cNvPr id="5" name="Slide Number Placeholder 4">
            <a:extLst>
              <a:ext uri="{FF2B5EF4-FFF2-40B4-BE49-F238E27FC236}">
                <a16:creationId xmlns:a16="http://schemas.microsoft.com/office/drawing/2014/main" id="{FE6F68B8-1FFB-4337-9566-4175ABE69565}"/>
              </a:ext>
            </a:extLst>
          </p:cNvPr>
          <p:cNvSpPr>
            <a:spLocks noGrp="1"/>
          </p:cNvSpPr>
          <p:nvPr>
            <p:ph type="sldNum" sz="quarter" idx="11"/>
          </p:nvPr>
        </p:nvSpPr>
        <p:spPr/>
        <p:txBody>
          <a:bodyPr/>
          <a:lstStyle/>
          <a:p>
            <a:pPr>
              <a:defRPr/>
            </a:pPr>
            <a:fld id="{BCDB7B01-FAFA-4F2A-A2E6-5BC6DA5F7D96}" type="slidenum">
              <a:rPr lang="en-US" altLang="en-US" smtClean="0"/>
              <a:pPr>
                <a:defRPr/>
              </a:pPr>
              <a:t>20</a:t>
            </a:fld>
            <a:endParaRPr lang="en-US" altLang="en-US" dirty="0"/>
          </a:p>
        </p:txBody>
      </p:sp>
    </p:spTree>
    <p:extLst>
      <p:ext uri="{BB962C8B-B14F-4D97-AF65-F5344CB8AC3E}">
        <p14:creationId xmlns:p14="http://schemas.microsoft.com/office/powerpoint/2010/main" val="14429807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FEE17-65B4-8647-8CD8-A929EA529BD3}"/>
              </a:ext>
            </a:extLst>
          </p:cNvPr>
          <p:cNvSpPr>
            <a:spLocks noGrp="1"/>
          </p:cNvSpPr>
          <p:nvPr>
            <p:ph type="title"/>
          </p:nvPr>
        </p:nvSpPr>
        <p:spPr>
          <a:xfrm>
            <a:off x="986971" y="466723"/>
            <a:ext cx="8995229" cy="547688"/>
          </a:xfrm>
        </p:spPr>
        <p:txBody>
          <a:bodyPr/>
          <a:lstStyle/>
          <a:p>
            <a:r>
              <a:rPr lang="en-AU" altLang="en-US" dirty="0"/>
              <a:t>Navigation Systems Panel Objectives</a:t>
            </a:r>
            <a:endParaRPr lang="en-US" dirty="0"/>
          </a:p>
        </p:txBody>
      </p:sp>
      <p:sp>
        <p:nvSpPr>
          <p:cNvPr id="3" name="Content Placeholder 2">
            <a:extLst>
              <a:ext uri="{FF2B5EF4-FFF2-40B4-BE49-F238E27FC236}">
                <a16:creationId xmlns:a16="http://schemas.microsoft.com/office/drawing/2014/main" id="{018D9DB0-5CD9-F34C-975F-4C37135BBBF4}"/>
              </a:ext>
            </a:extLst>
          </p:cNvPr>
          <p:cNvSpPr>
            <a:spLocks noGrp="1"/>
          </p:cNvSpPr>
          <p:nvPr>
            <p:ph idx="1"/>
          </p:nvPr>
        </p:nvSpPr>
        <p:spPr>
          <a:xfrm>
            <a:off x="2209800" y="1085848"/>
            <a:ext cx="7772400" cy="5214937"/>
          </a:xfrm>
        </p:spPr>
        <p:txBody>
          <a:bodyPr/>
          <a:lstStyle/>
          <a:p>
            <a:pPr>
              <a:defRPr/>
            </a:pPr>
            <a:r>
              <a:rPr lang="en-US" sz="2200" dirty="0">
                <a:solidFill>
                  <a:srgbClr val="005582"/>
                </a:solidFill>
                <a:latin typeface="Arial"/>
              </a:rPr>
              <a:t>Deepen AESS involvement in PLANS</a:t>
            </a:r>
          </a:p>
          <a:p>
            <a:pPr lvl="1">
              <a:defRPr/>
            </a:pPr>
            <a:r>
              <a:rPr lang="en-US" sz="1800" dirty="0">
                <a:solidFill>
                  <a:srgbClr val="005582"/>
                </a:solidFill>
                <a:latin typeface="Arial"/>
              </a:rPr>
              <a:t>	Responsible Individual: Mike Braasch</a:t>
            </a:r>
          </a:p>
          <a:p>
            <a:pPr lvl="1">
              <a:defRPr/>
            </a:pPr>
            <a:r>
              <a:rPr lang="en-US" sz="1800" dirty="0">
                <a:solidFill>
                  <a:srgbClr val="005582"/>
                </a:solidFill>
                <a:latin typeface="Arial"/>
              </a:rPr>
              <a:t>	Actions: Draft proposal for new MOU with ION; return to financial co-sponsorship</a:t>
            </a:r>
          </a:p>
          <a:p>
            <a:pPr lvl="1">
              <a:defRPr/>
            </a:pPr>
            <a:r>
              <a:rPr lang="en-US" sz="1800" dirty="0">
                <a:solidFill>
                  <a:srgbClr val="005582"/>
                </a:solidFill>
                <a:latin typeface="Arial"/>
              </a:rPr>
              <a:t>	Schedule: Negotiate new MOU with ION by late Summer 2018 for PLANS 2020 </a:t>
            </a:r>
          </a:p>
          <a:p>
            <a:pPr lvl="1">
              <a:defRPr/>
            </a:pPr>
            <a:endParaRPr lang="en-US" sz="2000" dirty="0">
              <a:solidFill>
                <a:srgbClr val="FF0000"/>
              </a:solidFill>
              <a:latin typeface="Arial"/>
            </a:endParaRPr>
          </a:p>
          <a:p>
            <a:pPr>
              <a:defRPr/>
            </a:pPr>
            <a:r>
              <a:rPr lang="en-US" sz="2200" dirty="0">
                <a:solidFill>
                  <a:srgbClr val="005582"/>
                </a:solidFill>
                <a:latin typeface="Arial"/>
              </a:rPr>
              <a:t>Solicit excellent PLANS papers for AES Trans and Mag</a:t>
            </a:r>
          </a:p>
          <a:p>
            <a:pPr lvl="1">
              <a:defRPr/>
            </a:pPr>
            <a:r>
              <a:rPr lang="en-US" sz="1800" dirty="0">
                <a:solidFill>
                  <a:srgbClr val="005582"/>
                </a:solidFill>
                <a:latin typeface="Arial"/>
              </a:rPr>
              <a:t>	Responsible Individual: NSP committee</a:t>
            </a:r>
          </a:p>
          <a:p>
            <a:pPr lvl="1">
              <a:defRPr/>
            </a:pPr>
            <a:r>
              <a:rPr lang="en-US" sz="1800" dirty="0">
                <a:solidFill>
                  <a:srgbClr val="005582"/>
                </a:solidFill>
                <a:latin typeface="Arial"/>
              </a:rPr>
              <a:t>	Actions and Schedule: Committee members will identify excellent PLANS 2018 papers by the end of May 2018 and contact the responsible author; confirm at Summer NSP meeting</a:t>
            </a:r>
          </a:p>
          <a:p>
            <a:pPr lvl="1">
              <a:defRPr/>
            </a:pPr>
            <a:endParaRPr lang="en-US" sz="2000" dirty="0">
              <a:solidFill>
                <a:srgbClr val="FF0000"/>
              </a:solidFill>
              <a:latin typeface="Arial"/>
            </a:endParaRPr>
          </a:p>
          <a:p>
            <a:pPr>
              <a:defRPr/>
            </a:pPr>
            <a:r>
              <a:rPr lang="en-US" sz="2200" dirty="0">
                <a:solidFill>
                  <a:srgbClr val="005582"/>
                </a:solidFill>
                <a:latin typeface="Arial"/>
              </a:rPr>
              <a:t>Encourage Senior Membership</a:t>
            </a:r>
          </a:p>
          <a:p>
            <a:pPr lvl="1">
              <a:defRPr/>
            </a:pPr>
            <a:r>
              <a:rPr lang="en-US" sz="2000" dirty="0">
                <a:solidFill>
                  <a:srgbClr val="005582"/>
                </a:solidFill>
                <a:latin typeface="Arial"/>
              </a:rPr>
              <a:t>	Responsible Individual: NSP committee</a:t>
            </a:r>
          </a:p>
          <a:p>
            <a:pPr lvl="1">
              <a:defRPr/>
            </a:pPr>
            <a:r>
              <a:rPr lang="en-US" sz="2000" dirty="0">
                <a:solidFill>
                  <a:srgbClr val="005582"/>
                </a:solidFill>
                <a:latin typeface="Arial"/>
              </a:rPr>
              <a:t>	Actions and Schedule: Ongoing action at each meeting</a:t>
            </a:r>
          </a:p>
          <a:p>
            <a:endParaRPr lang="en-US" dirty="0"/>
          </a:p>
        </p:txBody>
      </p:sp>
      <p:sp>
        <p:nvSpPr>
          <p:cNvPr id="4" name="Slide Number Placeholder 3">
            <a:extLst>
              <a:ext uri="{FF2B5EF4-FFF2-40B4-BE49-F238E27FC236}">
                <a16:creationId xmlns:a16="http://schemas.microsoft.com/office/drawing/2014/main" id="{9654C8BB-2F29-8146-B11A-3CA5342B9BE6}"/>
              </a:ext>
            </a:extLst>
          </p:cNvPr>
          <p:cNvSpPr>
            <a:spLocks noGrp="1"/>
          </p:cNvSpPr>
          <p:nvPr>
            <p:ph type="sldNum" sz="quarter" idx="10"/>
          </p:nvPr>
        </p:nvSpPr>
        <p:spPr/>
        <p:txBody>
          <a:bodyPr/>
          <a:lstStyle/>
          <a:p>
            <a:pPr>
              <a:defRPr/>
            </a:pPr>
            <a:fld id="{42231AC5-6A37-4777-83F6-46581E0B3E69}" type="slidenum">
              <a:rPr lang="en-US" smtClean="0"/>
              <a:pPr>
                <a:defRPr/>
              </a:pPr>
              <a:t>21</a:t>
            </a:fld>
            <a:endParaRPr lang="en-US" dirty="0"/>
          </a:p>
        </p:txBody>
      </p:sp>
    </p:spTree>
    <p:extLst>
      <p:ext uri="{BB962C8B-B14F-4D97-AF65-F5344CB8AC3E}">
        <p14:creationId xmlns:p14="http://schemas.microsoft.com/office/powerpoint/2010/main" val="2720262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1947863" y="393700"/>
            <a:ext cx="7772400" cy="687388"/>
          </a:xfrm>
        </p:spPr>
        <p:txBody>
          <a:bodyPr/>
          <a:lstStyle/>
          <a:p>
            <a:pPr marL="342900" indent="-342900">
              <a:spcBef>
                <a:spcPct val="20000"/>
              </a:spcBef>
            </a:pPr>
            <a:r>
              <a:rPr lang="en-AU" altLang="en-US" dirty="0"/>
              <a:t>Navigation Systems Panel (NSP)</a:t>
            </a:r>
          </a:p>
        </p:txBody>
      </p:sp>
      <p:sp>
        <p:nvSpPr>
          <p:cNvPr id="15363" name="Date Placeholder 2"/>
          <p:cNvSpPr>
            <a:spLocks noGrp="1"/>
          </p:cNvSpPr>
          <p:nvPr>
            <p:ph type="dt" sz="quarter" idx="4294967295"/>
          </p:nvPr>
        </p:nvSpPr>
        <p:spPr bwMode="auto">
          <a:xfrm>
            <a:off x="2743200" y="6172201"/>
            <a:ext cx="3124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2"/>
              </a:buBlip>
              <a:defRPr sz="2800">
                <a:solidFill>
                  <a:schemeClr val="tx1"/>
                </a:solidFill>
                <a:latin typeface="Verdana" pitchFamily="34" charset="0"/>
                <a:ea typeface="MS PGothic" pitchFamily="34" charset="-128"/>
              </a:defRPr>
            </a:lvl1pPr>
            <a:lvl2pPr marL="742950" indent="-285750">
              <a:spcBef>
                <a:spcPct val="20000"/>
              </a:spcBef>
              <a:buClr>
                <a:srgbClr val="595959"/>
              </a:buClr>
              <a:buChar char="–"/>
              <a:defRPr sz="2600">
                <a:solidFill>
                  <a:schemeClr val="tx1"/>
                </a:solidFill>
                <a:latin typeface="Verdana" pitchFamily="34" charset="0"/>
                <a:ea typeface="MS PGothic" pitchFamily="34" charset="-128"/>
              </a:defRPr>
            </a:lvl2pPr>
            <a:lvl3pPr marL="1143000" indent="-228600">
              <a:spcBef>
                <a:spcPct val="20000"/>
              </a:spcBef>
              <a:buClr>
                <a:srgbClr val="595959"/>
              </a:buClr>
              <a:buFont typeface="Wingdings" pitchFamily="2" charset="2"/>
              <a:buChar char="§"/>
              <a:defRPr sz="2200">
                <a:solidFill>
                  <a:schemeClr val="tx1"/>
                </a:solidFill>
                <a:latin typeface="Verdana" pitchFamily="34" charset="0"/>
                <a:ea typeface="MS PGothic" pitchFamily="34" charset="-128"/>
              </a:defRPr>
            </a:lvl3pPr>
            <a:lvl4pPr marL="1600200" indent="-228600">
              <a:spcBef>
                <a:spcPct val="20000"/>
              </a:spcBef>
              <a:buClr>
                <a:srgbClr val="595959"/>
              </a:buClr>
              <a:buChar char="–"/>
              <a:defRPr sz="2000">
                <a:solidFill>
                  <a:schemeClr val="tx1"/>
                </a:solidFill>
                <a:latin typeface="Verdana" pitchFamily="34" charset="0"/>
                <a:ea typeface="MS PGothic" pitchFamily="34" charset="-128"/>
              </a:defRPr>
            </a:lvl4pPr>
            <a:lvl5pPr marL="2057400" indent="-228600">
              <a:spcBef>
                <a:spcPct val="20000"/>
              </a:spcBef>
              <a:buClr>
                <a:srgbClr val="595959"/>
              </a:buClr>
              <a:buFont typeface="Wingdings" pitchFamily="2" charset="2"/>
              <a:buChar char="§"/>
              <a:defRPr sz="2000">
                <a:solidFill>
                  <a:schemeClr val="tx1"/>
                </a:solidFill>
                <a:latin typeface="Verdana" pitchFamily="34" charset="0"/>
                <a:ea typeface="MS PGothic" pitchFamily="34" charset="-128"/>
              </a:defRPr>
            </a:lvl5pPr>
            <a:lvl6pPr marL="25146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6pPr>
            <a:lvl7pPr marL="29718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7pPr>
            <a:lvl8pPr marL="34290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8pPr>
            <a:lvl9pPr marL="38862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9pPr>
          </a:lstStyle>
          <a:p>
            <a:pPr>
              <a:spcBef>
                <a:spcPct val="0"/>
              </a:spcBef>
              <a:buClrTx/>
              <a:buSzTx/>
              <a:buFontTx/>
              <a:buNone/>
            </a:pPr>
            <a:fld id="{A889E5A3-8ACD-461B-B4DD-DABEC6A1E3DB}" type="datetime1">
              <a:rPr lang="en-US" altLang="en-US" sz="1000">
                <a:solidFill>
                  <a:srgbClr val="898989"/>
                </a:solidFill>
                <a:latin typeface="Arial" charset="0"/>
              </a:rPr>
              <a:pPr>
                <a:spcBef>
                  <a:spcPct val="0"/>
                </a:spcBef>
                <a:buClrTx/>
                <a:buSzTx/>
                <a:buFontTx/>
                <a:buNone/>
              </a:pPr>
              <a:t>4/23/2018</a:t>
            </a:fld>
            <a:endParaRPr lang="en-US" altLang="en-US" sz="1000">
              <a:solidFill>
                <a:srgbClr val="898989"/>
              </a:solidFill>
              <a:latin typeface="Arial" charset="0"/>
            </a:endParaRPr>
          </a:p>
        </p:txBody>
      </p:sp>
      <p:sp>
        <p:nvSpPr>
          <p:cNvPr id="15364"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2"/>
              </a:buBlip>
              <a:defRPr sz="2800">
                <a:solidFill>
                  <a:schemeClr val="tx1"/>
                </a:solidFill>
                <a:latin typeface="Verdana" pitchFamily="34" charset="0"/>
                <a:ea typeface="MS PGothic" pitchFamily="34" charset="-128"/>
              </a:defRPr>
            </a:lvl1pPr>
            <a:lvl2pPr marL="742950" indent="-285750">
              <a:spcBef>
                <a:spcPct val="20000"/>
              </a:spcBef>
              <a:buClr>
                <a:srgbClr val="595959"/>
              </a:buClr>
              <a:buChar char="–"/>
              <a:defRPr sz="2600">
                <a:solidFill>
                  <a:schemeClr val="tx1"/>
                </a:solidFill>
                <a:latin typeface="Verdana" pitchFamily="34" charset="0"/>
                <a:ea typeface="MS PGothic" pitchFamily="34" charset="-128"/>
              </a:defRPr>
            </a:lvl2pPr>
            <a:lvl3pPr marL="1143000" indent="-228600">
              <a:spcBef>
                <a:spcPct val="20000"/>
              </a:spcBef>
              <a:buClr>
                <a:srgbClr val="595959"/>
              </a:buClr>
              <a:buFont typeface="Wingdings" pitchFamily="2" charset="2"/>
              <a:buChar char="§"/>
              <a:defRPr sz="2200">
                <a:solidFill>
                  <a:schemeClr val="tx1"/>
                </a:solidFill>
                <a:latin typeface="Verdana" pitchFamily="34" charset="0"/>
                <a:ea typeface="MS PGothic" pitchFamily="34" charset="-128"/>
              </a:defRPr>
            </a:lvl3pPr>
            <a:lvl4pPr marL="1600200" indent="-228600">
              <a:spcBef>
                <a:spcPct val="20000"/>
              </a:spcBef>
              <a:buClr>
                <a:srgbClr val="595959"/>
              </a:buClr>
              <a:buChar char="–"/>
              <a:defRPr sz="2000">
                <a:solidFill>
                  <a:schemeClr val="tx1"/>
                </a:solidFill>
                <a:latin typeface="Verdana" pitchFamily="34" charset="0"/>
                <a:ea typeface="MS PGothic" pitchFamily="34" charset="-128"/>
              </a:defRPr>
            </a:lvl4pPr>
            <a:lvl5pPr marL="2057400" indent="-228600">
              <a:spcBef>
                <a:spcPct val="20000"/>
              </a:spcBef>
              <a:buClr>
                <a:srgbClr val="595959"/>
              </a:buClr>
              <a:buFont typeface="Wingdings" pitchFamily="2" charset="2"/>
              <a:buChar char="§"/>
              <a:defRPr sz="2000">
                <a:solidFill>
                  <a:schemeClr val="tx1"/>
                </a:solidFill>
                <a:latin typeface="Verdana" pitchFamily="34" charset="0"/>
                <a:ea typeface="MS PGothic" pitchFamily="34" charset="-128"/>
              </a:defRPr>
            </a:lvl5pPr>
            <a:lvl6pPr marL="25146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6pPr>
            <a:lvl7pPr marL="29718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7pPr>
            <a:lvl8pPr marL="34290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8pPr>
            <a:lvl9pPr marL="3886200" indent="-228600" eaLnBrk="0" fontAlgn="base" hangingPunct="0">
              <a:spcBef>
                <a:spcPct val="20000"/>
              </a:spcBef>
              <a:spcAft>
                <a:spcPct val="0"/>
              </a:spcAft>
              <a:buClr>
                <a:srgbClr val="595959"/>
              </a:buClr>
              <a:buFont typeface="Wingdings" pitchFamily="2" charset="2"/>
              <a:buChar char="§"/>
              <a:defRPr sz="2000">
                <a:solidFill>
                  <a:schemeClr val="tx1"/>
                </a:solidFill>
                <a:latin typeface="Verdana" pitchFamily="34" charset="0"/>
                <a:ea typeface="MS PGothic" pitchFamily="34" charset="-128"/>
              </a:defRPr>
            </a:lvl9pPr>
          </a:lstStyle>
          <a:p>
            <a:pPr>
              <a:spcBef>
                <a:spcPct val="0"/>
              </a:spcBef>
              <a:buClrTx/>
              <a:buSzTx/>
              <a:buFontTx/>
              <a:buNone/>
            </a:pPr>
            <a:fld id="{67EEA884-6727-4892-B236-46A1685161EF}" type="slidenum">
              <a:rPr lang="en-US" altLang="en-US" sz="1000">
                <a:solidFill>
                  <a:srgbClr val="898989"/>
                </a:solidFill>
                <a:latin typeface="Arial" charset="0"/>
              </a:rPr>
              <a:pPr>
                <a:spcBef>
                  <a:spcPct val="0"/>
                </a:spcBef>
                <a:buClrTx/>
                <a:buSzTx/>
                <a:buFontTx/>
                <a:buNone/>
              </a:pPr>
              <a:t>22</a:t>
            </a:fld>
            <a:endParaRPr lang="en-US" altLang="en-US" sz="1000">
              <a:solidFill>
                <a:srgbClr val="898989"/>
              </a:solidFill>
              <a:latin typeface="Arial" charset="0"/>
            </a:endParaRPr>
          </a:p>
        </p:txBody>
      </p:sp>
      <p:sp>
        <p:nvSpPr>
          <p:cNvPr id="5" name="Content Placeholder 2"/>
          <p:cNvSpPr txBox="1">
            <a:spLocks/>
          </p:cNvSpPr>
          <p:nvPr/>
        </p:nvSpPr>
        <p:spPr>
          <a:xfrm>
            <a:off x="2057400" y="950914"/>
            <a:ext cx="8229600" cy="1735137"/>
          </a:xfrm>
          <a:prstGeom prst="rect">
            <a:avLst/>
          </a:prstGeom>
        </p:spPr>
        <p:txBody>
          <a:bodyPr/>
          <a:lstStyle>
            <a:lvl1pPr marL="342900" indent="-342900" algn="l" rtl="0" eaLnBrk="0" fontAlgn="base" hangingPunct="0">
              <a:spcBef>
                <a:spcPct val="20000"/>
              </a:spcBef>
              <a:spcAft>
                <a:spcPct val="0"/>
              </a:spcAft>
              <a:buClr>
                <a:schemeClr val="bg2"/>
              </a:buClr>
              <a:buSzPct val="80000"/>
              <a:buBlip>
                <a:blip r:embed="rId2"/>
              </a:buBlip>
              <a:defRPr sz="2800">
                <a:solidFill>
                  <a:schemeClr val="tx1"/>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lr>
                <a:srgbClr val="595959"/>
              </a:buClr>
              <a:buChar char="–"/>
              <a:defRPr sz="2600">
                <a:solidFill>
                  <a:schemeClr val="tx1"/>
                </a:solidFill>
                <a:latin typeface="+mn-lt"/>
                <a:ea typeface="ＭＳ Ｐゴシック" pitchFamily="-112" charset="-128"/>
              </a:defRPr>
            </a:lvl2pPr>
            <a:lvl3pPr marL="1143000" indent="-228600" algn="l" rtl="0" eaLnBrk="0" fontAlgn="base" hangingPunct="0">
              <a:spcBef>
                <a:spcPct val="20000"/>
              </a:spcBef>
              <a:spcAft>
                <a:spcPct val="0"/>
              </a:spcAft>
              <a:buClr>
                <a:srgbClr val="595959"/>
              </a:buClr>
              <a:buFont typeface="Wingdings" pitchFamily="2" charset="2"/>
              <a:buChar char="§"/>
              <a:defRPr sz="2200">
                <a:solidFill>
                  <a:schemeClr val="tx1"/>
                </a:solidFill>
                <a:latin typeface="+mn-lt"/>
                <a:ea typeface="ＭＳ Ｐゴシック" pitchFamily="-112" charset="-128"/>
              </a:defRPr>
            </a:lvl3pPr>
            <a:lvl4pPr marL="1600200" indent="-228600" algn="l" rtl="0" eaLnBrk="0" fontAlgn="base" hangingPunct="0">
              <a:spcBef>
                <a:spcPct val="20000"/>
              </a:spcBef>
              <a:spcAft>
                <a:spcPct val="0"/>
              </a:spcAft>
              <a:buClr>
                <a:srgbClr val="595959"/>
              </a:buClr>
              <a:buChar char="–"/>
              <a:defRPr sz="2000">
                <a:solidFill>
                  <a:schemeClr val="tx1"/>
                </a:solidFill>
                <a:latin typeface="+mn-lt"/>
                <a:ea typeface="ＭＳ Ｐゴシック" pitchFamily="-112" charset="-128"/>
              </a:defRPr>
            </a:lvl4pPr>
            <a:lvl5pPr marL="2057400" indent="-228600" algn="l" rtl="0" eaLnBrk="0" fontAlgn="base" hangingPunct="0">
              <a:spcBef>
                <a:spcPct val="20000"/>
              </a:spcBef>
              <a:spcAft>
                <a:spcPct val="0"/>
              </a:spcAft>
              <a:buClr>
                <a:srgbClr val="595959"/>
              </a:buClr>
              <a:buFont typeface="Wingdings" pitchFamily="2" charset="2"/>
              <a:buChar char="§"/>
              <a:defRPr sz="2000">
                <a:solidFill>
                  <a:schemeClr val="tx1"/>
                </a:solidFill>
                <a:latin typeface="+mn-lt"/>
                <a:ea typeface="ＭＳ Ｐゴシック" pitchFamily="-112" charset="-128"/>
              </a:defRPr>
            </a:lvl5pPr>
            <a:lvl6pPr marL="25146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6pPr>
            <a:lvl7pPr marL="29718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7pPr>
            <a:lvl8pPr marL="34290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8pPr>
            <a:lvl9pPr marL="3886200" indent="-228600" algn="l" rtl="0" eaLnBrk="1" fontAlgn="base" hangingPunct="1">
              <a:spcBef>
                <a:spcPct val="20000"/>
              </a:spcBef>
              <a:spcAft>
                <a:spcPct val="0"/>
              </a:spcAft>
              <a:buClr>
                <a:schemeClr val="bg2"/>
              </a:buClr>
              <a:buFont typeface="Wingdings" pitchFamily="28" charset="2"/>
              <a:buChar char="§"/>
              <a:defRPr>
                <a:solidFill>
                  <a:schemeClr val="tx1"/>
                </a:solidFill>
                <a:latin typeface="+mn-lt"/>
                <a:ea typeface="+mn-ea"/>
              </a:defRPr>
            </a:lvl9pPr>
          </a:lstStyle>
          <a:p>
            <a:pPr lvl="1">
              <a:defRPr/>
            </a:pPr>
            <a:endParaRPr lang="en-US" sz="1600" kern="0" dirty="0">
              <a:solidFill>
                <a:srgbClr val="005087"/>
              </a:solidFill>
            </a:endParaRPr>
          </a:p>
          <a:p>
            <a:pPr>
              <a:defRPr/>
            </a:pPr>
            <a:endParaRPr lang="en-US" sz="1600" kern="0" dirty="0">
              <a:solidFill>
                <a:srgbClr val="005087"/>
              </a:solidFill>
            </a:endParaRPr>
          </a:p>
          <a:p>
            <a:pPr marL="457200" lvl="1" indent="0">
              <a:buNone/>
              <a:defRPr/>
            </a:pPr>
            <a:endParaRPr lang="en-US" sz="1600" kern="0" dirty="0">
              <a:solidFill>
                <a:srgbClr val="005087"/>
              </a:solidFill>
            </a:endParaRPr>
          </a:p>
        </p:txBody>
      </p:sp>
      <p:sp>
        <p:nvSpPr>
          <p:cNvPr id="2" name="Rectangle 1"/>
          <p:cNvSpPr/>
          <p:nvPr/>
        </p:nvSpPr>
        <p:spPr>
          <a:xfrm>
            <a:off x="1695450" y="1366788"/>
            <a:ext cx="8591550" cy="5324535"/>
          </a:xfrm>
          <a:prstGeom prst="rect">
            <a:avLst/>
          </a:prstGeom>
        </p:spPr>
        <p:txBody>
          <a:bodyPr wrap="square">
            <a:spAutoFit/>
          </a:bodyPr>
          <a:lstStyle/>
          <a:p>
            <a:pPr lvl="1">
              <a:spcBef>
                <a:spcPct val="20000"/>
              </a:spcBef>
              <a:defRPr/>
            </a:pPr>
            <a:r>
              <a:rPr lang="en-US" sz="2000" b="1" kern="0" dirty="0">
                <a:solidFill>
                  <a:srgbClr val="005582"/>
                </a:solidFill>
                <a:latin typeface="Arial"/>
              </a:rPr>
              <a:t>Accomplishments:</a:t>
            </a:r>
            <a:r>
              <a:rPr lang="en-US" sz="2000" kern="0" dirty="0">
                <a:solidFill>
                  <a:srgbClr val="005582"/>
                </a:solidFill>
                <a:latin typeface="Arial"/>
              </a:rPr>
              <a:t> 1) Committee formation (Sum 17); 2) AESS-organized track at PLANS 2018; 3) Meetings held Oct 17 and Jan 18</a:t>
            </a:r>
          </a:p>
          <a:p>
            <a:pPr lvl="1">
              <a:spcBef>
                <a:spcPct val="20000"/>
              </a:spcBef>
              <a:defRPr/>
            </a:pPr>
            <a:r>
              <a:rPr lang="en-US" sz="2000" b="1" kern="0" dirty="0">
                <a:solidFill>
                  <a:srgbClr val="005582"/>
                </a:solidFill>
                <a:latin typeface="Arial"/>
              </a:rPr>
              <a:t>Objectives:</a:t>
            </a:r>
            <a:r>
              <a:rPr lang="en-US" sz="2000" kern="0" dirty="0">
                <a:solidFill>
                  <a:srgbClr val="005582"/>
                </a:solidFill>
                <a:latin typeface="Arial"/>
              </a:rPr>
              <a:t> Deepen AESS involvement in PLANS (return to financial sponsorship); Solicit excellent PLANS papers for AES Transactions and Magazine; Encourage Senior Membership among </a:t>
            </a:r>
            <a:r>
              <a:rPr lang="en-US" sz="2000" kern="0" dirty="0" err="1">
                <a:solidFill>
                  <a:srgbClr val="005582"/>
                </a:solidFill>
                <a:latin typeface="Arial"/>
              </a:rPr>
              <a:t>nav</a:t>
            </a:r>
            <a:r>
              <a:rPr lang="en-US" sz="2000" kern="0" dirty="0">
                <a:solidFill>
                  <a:srgbClr val="005582"/>
                </a:solidFill>
                <a:latin typeface="Arial"/>
              </a:rPr>
              <a:t> folks</a:t>
            </a:r>
          </a:p>
          <a:p>
            <a:pPr lvl="1">
              <a:spcBef>
                <a:spcPct val="20000"/>
              </a:spcBef>
              <a:defRPr/>
            </a:pPr>
            <a:r>
              <a:rPr lang="en-US" sz="2000" b="1" kern="0" dirty="0">
                <a:solidFill>
                  <a:srgbClr val="005582"/>
                </a:solidFill>
                <a:latin typeface="Arial"/>
              </a:rPr>
              <a:t>New activities in 3 years: </a:t>
            </a:r>
            <a:r>
              <a:rPr lang="en-US" sz="2000" kern="0" dirty="0">
                <a:solidFill>
                  <a:srgbClr val="005582"/>
                </a:solidFill>
                <a:latin typeface="Arial"/>
              </a:rPr>
              <a:t>Continue strong AESS support of PLANS, paper solicitation, promote Senior Membership and Fellow nominees</a:t>
            </a:r>
          </a:p>
          <a:p>
            <a:pPr lvl="1">
              <a:spcBef>
                <a:spcPct val="20000"/>
              </a:spcBef>
              <a:defRPr/>
            </a:pPr>
            <a:r>
              <a:rPr lang="en-US" sz="2000" b="1" kern="0" dirty="0">
                <a:solidFill>
                  <a:srgbClr val="005582"/>
                </a:solidFill>
                <a:latin typeface="Arial"/>
              </a:rPr>
              <a:t># of active committee members: </a:t>
            </a:r>
            <a:r>
              <a:rPr lang="en-US" sz="2000" kern="0" dirty="0">
                <a:solidFill>
                  <a:srgbClr val="005582"/>
                </a:solidFill>
                <a:latin typeface="Arial"/>
              </a:rPr>
              <a:t>10</a:t>
            </a:r>
          </a:p>
          <a:p>
            <a:pPr lvl="1">
              <a:spcBef>
                <a:spcPct val="20000"/>
              </a:spcBef>
              <a:defRPr/>
            </a:pPr>
            <a:r>
              <a:rPr lang="en-US" sz="2000" b="1" kern="0" dirty="0">
                <a:solidFill>
                  <a:srgbClr val="005582"/>
                </a:solidFill>
                <a:latin typeface="Arial"/>
              </a:rPr>
              <a:t>Subcommittees?</a:t>
            </a:r>
            <a:r>
              <a:rPr lang="en-US" sz="2000" kern="0" dirty="0">
                <a:solidFill>
                  <a:srgbClr val="005582"/>
                </a:solidFill>
                <a:latin typeface="Arial"/>
              </a:rPr>
              <a:t>  None</a:t>
            </a:r>
          </a:p>
          <a:p>
            <a:pPr lvl="1">
              <a:spcBef>
                <a:spcPct val="20000"/>
              </a:spcBef>
              <a:defRPr/>
            </a:pPr>
            <a:r>
              <a:rPr lang="en-US" sz="2000" b="1" kern="0" dirty="0">
                <a:solidFill>
                  <a:srgbClr val="005582"/>
                </a:solidFill>
                <a:latin typeface="Arial"/>
              </a:rPr>
              <a:t>Scheduled meetings: </a:t>
            </a:r>
            <a:r>
              <a:rPr lang="en-US" sz="2000" kern="0" dirty="0">
                <a:solidFill>
                  <a:srgbClr val="005582"/>
                </a:solidFill>
                <a:latin typeface="Arial"/>
              </a:rPr>
              <a:t>Quarterly via </a:t>
            </a:r>
            <a:r>
              <a:rPr lang="en-US" sz="2000" kern="0" dirty="0" err="1">
                <a:solidFill>
                  <a:srgbClr val="005582"/>
                </a:solidFill>
                <a:latin typeface="Arial"/>
              </a:rPr>
              <a:t>telcon</a:t>
            </a:r>
            <a:endParaRPr lang="en-US" sz="2000" kern="0" dirty="0">
              <a:solidFill>
                <a:srgbClr val="005582"/>
              </a:solidFill>
              <a:latin typeface="Arial"/>
            </a:endParaRPr>
          </a:p>
          <a:p>
            <a:pPr lvl="1">
              <a:spcBef>
                <a:spcPct val="20000"/>
              </a:spcBef>
              <a:defRPr/>
            </a:pPr>
            <a:r>
              <a:rPr lang="en-US" sz="2000" b="1" kern="0" dirty="0">
                <a:solidFill>
                  <a:srgbClr val="005582"/>
                </a:solidFill>
                <a:latin typeface="Arial"/>
              </a:rPr>
              <a:t>Distinguished lecturer participation? </a:t>
            </a:r>
            <a:r>
              <a:rPr lang="en-US" sz="2000" kern="0" dirty="0">
                <a:solidFill>
                  <a:srgbClr val="005582"/>
                </a:solidFill>
                <a:latin typeface="Arial"/>
              </a:rPr>
              <a:t>Happy to serve!</a:t>
            </a:r>
          </a:p>
          <a:p>
            <a:pPr lvl="1">
              <a:spcBef>
                <a:spcPct val="20000"/>
              </a:spcBef>
              <a:defRPr/>
            </a:pPr>
            <a:r>
              <a:rPr lang="en-US" sz="2000" b="1" kern="0" dirty="0">
                <a:solidFill>
                  <a:srgbClr val="005582"/>
                </a:solidFill>
                <a:latin typeface="Arial"/>
              </a:rPr>
              <a:t>Inter-Panel Collaboration? </a:t>
            </a:r>
            <a:r>
              <a:rPr lang="en-US" sz="2000" kern="0" dirty="0">
                <a:solidFill>
                  <a:srgbClr val="005582"/>
                </a:solidFill>
                <a:latin typeface="Arial"/>
              </a:rPr>
              <a:t>We need to engage with the UAV panel</a:t>
            </a:r>
            <a:endParaRPr lang="en-US" sz="2000" kern="0" dirty="0">
              <a:solidFill>
                <a:srgbClr val="FF0000"/>
              </a:solidFill>
              <a:latin typeface="Arial"/>
            </a:endParaRPr>
          </a:p>
          <a:p>
            <a:pPr marL="914400" lvl="1" indent="-457200">
              <a:spcBef>
                <a:spcPct val="20000"/>
              </a:spcBef>
              <a:buFont typeface="+mj-lt"/>
              <a:buAutoNum type="arabicPeriod"/>
              <a:defRPr/>
            </a:pPr>
            <a:endParaRPr lang="en-US" sz="2000" kern="0" dirty="0">
              <a:solidFill>
                <a:srgbClr val="FF0000"/>
              </a:solidFill>
              <a:latin typeface="Arial"/>
            </a:endParaRPr>
          </a:p>
          <a:p>
            <a:pPr marL="914400" lvl="1" indent="-457200">
              <a:spcBef>
                <a:spcPct val="20000"/>
              </a:spcBef>
              <a:buFont typeface="+mj-lt"/>
              <a:buAutoNum type="arabicPeriod"/>
              <a:defRPr/>
            </a:pPr>
            <a:endParaRPr lang="en-US" sz="2000" kern="0" dirty="0">
              <a:solidFill>
                <a:srgbClr val="FF0000"/>
              </a:solidFill>
              <a:latin typeface="Arial"/>
            </a:endParaRPr>
          </a:p>
          <a:p>
            <a:pPr marL="914400" lvl="1" indent="-457200">
              <a:spcBef>
                <a:spcPct val="20000"/>
              </a:spcBef>
              <a:buFont typeface="+mj-lt"/>
              <a:buAutoNum type="arabicPeriod"/>
              <a:defRPr/>
            </a:pPr>
            <a:endParaRPr lang="en-US" sz="2000" kern="0" dirty="0">
              <a:solidFill>
                <a:srgbClr val="005582"/>
              </a:solidFill>
              <a:latin typeface="Arial"/>
            </a:endParaRPr>
          </a:p>
        </p:txBody>
      </p:sp>
    </p:spTree>
    <p:extLst>
      <p:ext uri="{BB962C8B-B14F-4D97-AF65-F5344CB8AC3E}">
        <p14:creationId xmlns:p14="http://schemas.microsoft.com/office/powerpoint/2010/main" val="22597334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6E329B7C-7BD2-471E-8113-40D34A475A89}"/>
              </a:ext>
            </a:extLst>
          </p:cNvPr>
          <p:cNvSpPr>
            <a:spLocks noGrp="1" noChangeArrowheads="1"/>
          </p:cNvSpPr>
          <p:nvPr>
            <p:ph type="ctrTitle"/>
          </p:nvPr>
        </p:nvSpPr>
        <p:spPr/>
        <p:txBody>
          <a:bodyPr/>
          <a:lstStyle/>
          <a:p>
            <a:pPr eaLnBrk="1" hangingPunct="1"/>
            <a:r>
              <a:rPr lang="en-US" altLang="en-US"/>
              <a:t>Cyber Security Technical Panel</a:t>
            </a:r>
          </a:p>
        </p:txBody>
      </p:sp>
      <p:sp>
        <p:nvSpPr>
          <p:cNvPr id="13315" name="Subtitle 6">
            <a:extLst>
              <a:ext uri="{FF2B5EF4-FFF2-40B4-BE49-F238E27FC236}">
                <a16:creationId xmlns:a16="http://schemas.microsoft.com/office/drawing/2014/main" id="{82D27066-0F34-4339-BA72-15A6938F71CB}"/>
              </a:ext>
            </a:extLst>
          </p:cNvPr>
          <p:cNvSpPr>
            <a:spLocks noGrp="1" noChangeArrowheads="1"/>
          </p:cNvSpPr>
          <p:nvPr>
            <p:ph type="subTitle" idx="1"/>
          </p:nvPr>
        </p:nvSpPr>
        <p:spPr>
          <a:xfrm>
            <a:off x="2795589" y="3962400"/>
            <a:ext cx="7419975" cy="1752600"/>
          </a:xfrm>
        </p:spPr>
        <p:txBody>
          <a:bodyPr/>
          <a:lstStyle/>
          <a:p>
            <a:pPr eaLnBrk="1" hangingPunct="1">
              <a:buFont typeface="Wingdings" panose="05000000000000000000" pitchFamily="2" charset="2"/>
              <a:buNone/>
            </a:pPr>
            <a:r>
              <a:rPr lang="en-US" altLang="en-US"/>
              <a:t>Kathleen Kramer</a:t>
            </a:r>
          </a:p>
          <a:p>
            <a:pPr eaLnBrk="1" hangingPunct="1">
              <a:buFont typeface="Wingdings" panose="05000000000000000000" pitchFamily="2" charset="2"/>
              <a:buNone/>
            </a:pPr>
            <a:r>
              <a:rPr lang="en-US" altLang="en-US" sz="1600"/>
              <a:t>Submitted to: George Schmidt, VP- Technical Operations</a:t>
            </a:r>
          </a:p>
          <a:p>
            <a:pPr eaLnBrk="1" hangingPunct="1">
              <a:buFont typeface="Wingdings" panose="05000000000000000000" pitchFamily="2" charset="2"/>
              <a:buNone/>
            </a:pPr>
            <a:endParaRPr lang="en-US" altLang="en-US"/>
          </a:p>
          <a:p>
            <a:pPr eaLnBrk="1" hangingPunct="1">
              <a:buFont typeface="Wingdings" panose="05000000000000000000" pitchFamily="2" charset="2"/>
              <a:buNone/>
            </a:pPr>
            <a:endParaRPr lang="en-US" altLang="en-US"/>
          </a:p>
          <a:p>
            <a:pPr eaLnBrk="1" hangingPunct="1">
              <a:buFont typeface="Wingdings" panose="05000000000000000000" pitchFamily="2" charset="2"/>
              <a:buNone/>
            </a:pPr>
            <a:r>
              <a:rPr lang="en-US" altLang="en-US" sz="1200"/>
              <a:t>April 2018</a:t>
            </a:r>
          </a:p>
        </p:txBody>
      </p:sp>
    </p:spTree>
    <p:extLst>
      <p:ext uri="{BB962C8B-B14F-4D97-AF65-F5344CB8AC3E}">
        <p14:creationId xmlns:p14="http://schemas.microsoft.com/office/powerpoint/2010/main" val="3215908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0CCD9C2-65FE-40FA-B30A-E8330E3E14AD}"/>
              </a:ext>
            </a:extLst>
          </p:cNvPr>
          <p:cNvSpPr>
            <a:spLocks noGrp="1" noChangeArrowheads="1"/>
          </p:cNvSpPr>
          <p:nvPr>
            <p:ph type="title"/>
          </p:nvPr>
        </p:nvSpPr>
        <p:spPr/>
        <p:txBody>
          <a:bodyPr/>
          <a:lstStyle/>
          <a:p>
            <a:r>
              <a:rPr lang="en-US" altLang="en-US" sz="2800"/>
              <a:t>Cyber Security </a:t>
            </a:r>
            <a:r>
              <a:rPr lang="en-US" altLang="en-US" sz="2000"/>
              <a:t>(Technical Operations Panel)</a:t>
            </a:r>
            <a:endParaRPr lang="en-US" altLang="en-US" sz="2800"/>
          </a:p>
        </p:txBody>
      </p:sp>
      <p:sp>
        <p:nvSpPr>
          <p:cNvPr id="14339" name="Content Placeholder 2">
            <a:extLst>
              <a:ext uri="{FF2B5EF4-FFF2-40B4-BE49-F238E27FC236}">
                <a16:creationId xmlns:a16="http://schemas.microsoft.com/office/drawing/2014/main" id="{EC0862E3-0E4D-A543-8A77-16EC3B7ED233}"/>
              </a:ext>
            </a:extLst>
          </p:cNvPr>
          <p:cNvSpPr>
            <a:spLocks noGrp="1"/>
          </p:cNvSpPr>
          <p:nvPr>
            <p:ph idx="1"/>
          </p:nvPr>
        </p:nvSpPr>
        <p:spPr>
          <a:xfrm>
            <a:off x="2209800" y="1219200"/>
            <a:ext cx="7772400" cy="4876800"/>
          </a:xfrm>
        </p:spPr>
        <p:txBody>
          <a:bodyPr/>
          <a:lstStyle/>
          <a:p>
            <a:pPr>
              <a:defRPr/>
            </a:pPr>
            <a:r>
              <a:rPr lang="en-US" altLang="en-US" sz="1800" dirty="0">
                <a:solidFill>
                  <a:srgbClr val="3366FF"/>
                </a:solidFill>
              </a:rPr>
              <a:t>Significant Accomplishment</a:t>
            </a:r>
          </a:p>
          <a:p>
            <a:pPr lvl="1">
              <a:defRPr/>
            </a:pPr>
            <a:r>
              <a:rPr lang="en-US" altLang="en-US" sz="1600" dirty="0"/>
              <a:t>Special Issue on Cyber Security in Aerospace Systems for SYSTEMS Magazine</a:t>
            </a:r>
          </a:p>
          <a:p>
            <a:pPr lvl="2">
              <a:defRPr/>
            </a:pPr>
            <a:r>
              <a:rPr lang="en-US" altLang="en-US" sz="1200" dirty="0"/>
              <a:t>2-part Special Issue November 2017 and March 2017</a:t>
            </a:r>
          </a:p>
          <a:p>
            <a:pPr lvl="2">
              <a:defRPr/>
            </a:pPr>
            <a:r>
              <a:rPr lang="en-US" altLang="en-US" sz="1200" dirty="0"/>
              <a:t>3 guest editors </a:t>
            </a:r>
          </a:p>
          <a:p>
            <a:pPr lvl="2">
              <a:defRPr/>
            </a:pPr>
            <a:r>
              <a:rPr lang="en-US" altLang="en-US" sz="1200" dirty="0"/>
              <a:t>Drew from DASC and ICCST.  Reviews used effectively to maintain quality.</a:t>
            </a:r>
          </a:p>
          <a:p>
            <a:pPr lvl="1">
              <a:defRPr/>
            </a:pPr>
            <a:r>
              <a:rPr lang="en-US" altLang="en-US" sz="1600" dirty="0"/>
              <a:t>Unique application of knowledge and effort (cyber security of aerospace systems) of wide-interest topic for aspects specific to our fields of interest.  </a:t>
            </a:r>
          </a:p>
          <a:p>
            <a:pPr lvl="2">
              <a:defRPr/>
            </a:pPr>
            <a:r>
              <a:rPr lang="en-US" altLang="en-US" sz="1200" dirty="0"/>
              <a:t>AIAA started ”Protocol” newsletter nominally on this, but it has NO information specifically related to aerospace systems.  </a:t>
            </a:r>
          </a:p>
          <a:p>
            <a:pPr>
              <a:defRPr/>
            </a:pPr>
            <a:r>
              <a:rPr lang="en-US" altLang="en-US" sz="1800" dirty="0">
                <a:solidFill>
                  <a:srgbClr val="3366FF"/>
                </a:solidFill>
              </a:rPr>
              <a:t>Objectives</a:t>
            </a:r>
          </a:p>
          <a:p>
            <a:pPr lvl="1">
              <a:defRPr/>
            </a:pPr>
            <a:r>
              <a:rPr lang="en-US" altLang="en-US" sz="1600" dirty="0"/>
              <a:t>Two panel meetings per year incorporated into program of DASC and ICCST.</a:t>
            </a:r>
          </a:p>
          <a:p>
            <a:pPr lvl="1">
              <a:defRPr/>
            </a:pPr>
            <a:r>
              <a:rPr lang="en-US" altLang="en-US" sz="1600" dirty="0"/>
              <a:t>Video tutorial, DL topic update, applying tracks at conferences.</a:t>
            </a:r>
            <a:r>
              <a:rPr lang="en-US" sz="1600" dirty="0">
                <a:latin typeface="Lucida Sans Unicode" charset="0"/>
              </a:rPr>
              <a:t> (Relate to AESS Conferences, Meetings, Activities, Publications)</a:t>
            </a:r>
          </a:p>
          <a:p>
            <a:pPr lvl="1">
              <a:defRPr/>
            </a:pPr>
            <a:r>
              <a:rPr lang="en-US" sz="1600" dirty="0">
                <a:latin typeface="Lucida Sans Unicode" charset="0"/>
              </a:rPr>
              <a:t>(Increase AESS reputation and visibility in cyber) </a:t>
            </a:r>
            <a:endParaRPr lang="en-US" altLang="en-US" sz="1600" dirty="0"/>
          </a:p>
          <a:p>
            <a:pPr>
              <a:buClr>
                <a:srgbClr val="595959"/>
              </a:buClr>
              <a:defRPr/>
            </a:pPr>
            <a:r>
              <a:rPr lang="en-US" altLang="en-US" sz="1800" dirty="0">
                <a:solidFill>
                  <a:srgbClr val="3366FF"/>
                </a:solidFill>
              </a:rPr>
              <a:t>Committee Members (7+10)</a:t>
            </a:r>
          </a:p>
          <a:p>
            <a:pPr>
              <a:spcBef>
                <a:spcPct val="0"/>
              </a:spcBef>
              <a:buClrTx/>
              <a:buSzTx/>
              <a:buFontTx/>
              <a:buChar char="•"/>
              <a:defRPr/>
            </a:pPr>
            <a:r>
              <a:rPr lang="en-US" altLang="en-US" sz="1200" dirty="0"/>
              <a:t>Kramer (Chair) - 16 others, including these 6 (2 </a:t>
            </a:r>
            <a:r>
              <a:rPr lang="en-US" altLang="en-US" sz="1200" dirty="0" err="1"/>
              <a:t>BoG</a:t>
            </a:r>
            <a:r>
              <a:rPr lang="en-US" altLang="en-US" sz="1200" dirty="0"/>
              <a:t>, 2 DASC TPCs, 2 ICCST chairs) and submitters to special issue from conference.</a:t>
            </a:r>
            <a:r>
              <a:rPr lang="en-US" altLang="en-US" sz="1800" dirty="0">
                <a:solidFill>
                  <a:srgbClr val="00B050"/>
                </a:solidFill>
                <a:latin typeface="Lucida Sans Unicode" panose="020B0602030504020204" pitchFamily="34" charset="0"/>
              </a:rPr>
              <a:t> </a:t>
            </a:r>
            <a:endParaRPr lang="en-US" altLang="en-US" sz="1200" dirty="0"/>
          </a:p>
        </p:txBody>
      </p:sp>
      <p:sp>
        <p:nvSpPr>
          <p:cNvPr id="14340" name="Date Placeholder 3">
            <a:extLst>
              <a:ext uri="{FF2B5EF4-FFF2-40B4-BE49-F238E27FC236}">
                <a16:creationId xmlns:a16="http://schemas.microsoft.com/office/drawing/2014/main" id="{4FC7E1A1-4497-40D5-939A-23795B297F23}"/>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fld id="{D4ABC790-9EAF-472A-BE67-EB25B1A166DD}" type="datetime1">
              <a:rPr lang="en-US" altLang="en-US" sz="1000">
                <a:solidFill>
                  <a:srgbClr val="898989"/>
                </a:solidFill>
                <a:latin typeface="Arial" panose="020B0604020202020204" pitchFamily="34" charset="0"/>
              </a:rPr>
              <a:pPr>
                <a:spcBef>
                  <a:spcPct val="0"/>
                </a:spcBef>
                <a:buClrTx/>
                <a:buSzTx/>
                <a:buFontTx/>
                <a:buNone/>
              </a:pPr>
              <a:t>4/23/2018</a:t>
            </a:fld>
            <a:endParaRPr lang="en-US" altLang="en-US" sz="1000">
              <a:solidFill>
                <a:srgbClr val="898989"/>
              </a:solidFill>
              <a:latin typeface="Arial" panose="020B0604020202020204" pitchFamily="34" charset="0"/>
            </a:endParaRPr>
          </a:p>
        </p:txBody>
      </p:sp>
      <p:sp>
        <p:nvSpPr>
          <p:cNvPr id="14341" name="Slide Number Placeholder 4">
            <a:extLst>
              <a:ext uri="{FF2B5EF4-FFF2-40B4-BE49-F238E27FC236}">
                <a16:creationId xmlns:a16="http://schemas.microsoft.com/office/drawing/2014/main" id="{A87AC1E8-B98E-4A90-A312-DC4E406A377C}"/>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fld id="{A5B2F162-CB3F-4F65-96D3-4D709C16A556}" type="slidenum">
              <a:rPr lang="en-US" altLang="en-US" sz="1000">
                <a:solidFill>
                  <a:srgbClr val="898989"/>
                </a:solidFill>
                <a:latin typeface="Arial" panose="020B0604020202020204" pitchFamily="34" charset="0"/>
              </a:rPr>
              <a:pPr>
                <a:spcBef>
                  <a:spcPct val="0"/>
                </a:spcBef>
                <a:buClrTx/>
                <a:buSzTx/>
                <a:buFontTx/>
                <a:buNone/>
              </a:pPr>
              <a:t>24</a:t>
            </a:fld>
            <a:endParaRPr lang="en-US" altLang="en-US" sz="1000">
              <a:solidFill>
                <a:srgbClr val="898989"/>
              </a:solidFill>
              <a:latin typeface="Arial" panose="020B0604020202020204" pitchFamily="34" charset="0"/>
            </a:endParaRPr>
          </a:p>
        </p:txBody>
      </p:sp>
    </p:spTree>
    <p:extLst>
      <p:ext uri="{BB962C8B-B14F-4D97-AF65-F5344CB8AC3E}">
        <p14:creationId xmlns:p14="http://schemas.microsoft.com/office/powerpoint/2010/main" val="3691551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63B0633A-9A4D-48AF-8A75-BEA86D44915F}"/>
              </a:ext>
            </a:extLst>
          </p:cNvPr>
          <p:cNvSpPr>
            <a:spLocks noGrp="1" noChangeArrowheads="1"/>
          </p:cNvSpPr>
          <p:nvPr>
            <p:ph type="title"/>
          </p:nvPr>
        </p:nvSpPr>
        <p:spPr/>
        <p:txBody>
          <a:bodyPr/>
          <a:lstStyle/>
          <a:p>
            <a:r>
              <a:rPr lang="en-US" altLang="en-US" sz="2800"/>
              <a:t>Cyber Security </a:t>
            </a:r>
            <a:r>
              <a:rPr lang="en-US" altLang="en-US" sz="2000"/>
              <a:t>(Technical Operations Panel)</a:t>
            </a:r>
          </a:p>
        </p:txBody>
      </p:sp>
      <p:sp>
        <p:nvSpPr>
          <p:cNvPr id="3" name="Content Placeholder 2">
            <a:extLst>
              <a:ext uri="{FF2B5EF4-FFF2-40B4-BE49-F238E27FC236}">
                <a16:creationId xmlns:a16="http://schemas.microsoft.com/office/drawing/2014/main" id="{3FA44A82-925E-E046-9421-D437B48B2E5D}"/>
              </a:ext>
            </a:extLst>
          </p:cNvPr>
          <p:cNvSpPr>
            <a:spLocks noGrp="1"/>
          </p:cNvSpPr>
          <p:nvPr>
            <p:ph idx="1"/>
          </p:nvPr>
        </p:nvSpPr>
        <p:spPr>
          <a:xfrm>
            <a:off x="1871663" y="1382713"/>
            <a:ext cx="8018462" cy="4343400"/>
          </a:xfrm>
        </p:spPr>
        <p:txBody>
          <a:bodyPr/>
          <a:lstStyle/>
          <a:p>
            <a:pPr>
              <a:defRPr/>
            </a:pPr>
            <a:r>
              <a:rPr lang="en-US" altLang="en-US" sz="1600" dirty="0">
                <a:solidFill>
                  <a:srgbClr val="3366FF"/>
                </a:solidFill>
              </a:rPr>
              <a:t>Meetings:</a:t>
            </a:r>
          </a:p>
          <a:p>
            <a:pPr lvl="1">
              <a:defRPr/>
            </a:pPr>
            <a:r>
              <a:rPr lang="en-US" altLang="en-US" sz="1400" dirty="0"/>
              <a:t>At 37th DASC in London September 2018 – [asked for] session on Wednesday, September 26, 2018</a:t>
            </a:r>
          </a:p>
          <a:p>
            <a:pPr lvl="1">
              <a:defRPr/>
            </a:pPr>
            <a:r>
              <a:rPr lang="en-US" altLang="en-US" sz="1400" dirty="0"/>
              <a:t>At 2018 ICCST in Montreal October 2018 – [asked for] session on Tuesday, October 23, 2018</a:t>
            </a:r>
          </a:p>
          <a:p>
            <a:pPr>
              <a:defRPr/>
            </a:pPr>
            <a:r>
              <a:rPr lang="en-US" altLang="en-US" sz="1600" dirty="0">
                <a:solidFill>
                  <a:srgbClr val="3366FF"/>
                </a:solidFill>
              </a:rPr>
              <a:t>Distinguished Lecturers</a:t>
            </a:r>
          </a:p>
          <a:p>
            <a:pPr lvl="1">
              <a:defRPr/>
            </a:pPr>
            <a:r>
              <a:rPr lang="en-US" altLang="en-US" sz="1400" dirty="0"/>
              <a:t>Chair is one. Another DL is on panel, but security restricted. Need more coverage. </a:t>
            </a:r>
          </a:p>
          <a:p>
            <a:pPr>
              <a:defRPr/>
            </a:pPr>
            <a:r>
              <a:rPr lang="en-US" altLang="en-US" sz="1600" dirty="0">
                <a:solidFill>
                  <a:srgbClr val="3366FF"/>
                </a:solidFill>
              </a:rPr>
              <a:t>Other opportunities and issues</a:t>
            </a:r>
          </a:p>
          <a:p>
            <a:pPr lvl="1">
              <a:defRPr/>
            </a:pPr>
            <a:r>
              <a:rPr lang="en-US" altLang="en-US" sz="1400" dirty="0"/>
              <a:t>Special issue was a truly unique contribution from AESS. Do more.</a:t>
            </a:r>
          </a:p>
          <a:p>
            <a:pPr lvl="1">
              <a:defRPr/>
            </a:pPr>
            <a:r>
              <a:rPr lang="en-US" altLang="en-US" sz="1400" dirty="0"/>
              <a:t>Chair is representing IEEE on the issue of Cyber Security Engineering Criteria to ABET. Panel role emphasized.  Criteria </a:t>
            </a:r>
            <a:r>
              <a:rPr lang="en-US" altLang="en-US" sz="1400"/>
              <a:t>moving forward.</a:t>
            </a:r>
            <a:endParaRPr lang="en-US" altLang="en-US" sz="1400" dirty="0"/>
          </a:p>
          <a:p>
            <a:pPr lvl="1">
              <a:defRPr/>
            </a:pPr>
            <a:r>
              <a:rPr lang="en-US" altLang="en-US" sz="1400" dirty="0"/>
              <a:t>DASC and ICCST are AESS conferences, but not as strongly affiliated as others.  Panel has been beneficial to these ties.</a:t>
            </a:r>
          </a:p>
          <a:p>
            <a:pPr lvl="1">
              <a:defRPr/>
            </a:pPr>
            <a:r>
              <a:rPr lang="en-US" altLang="en-US" sz="1400" dirty="0"/>
              <a:t>Membership is “open” – this allows interested members, particularly conference track and tutorial leaders in niche to be involved but also brings “volunteers” whose interest is self- and center- promotion and provides little organizing support.</a:t>
            </a:r>
          </a:p>
          <a:p>
            <a:pPr>
              <a:defRPr/>
            </a:pPr>
            <a:r>
              <a:rPr lang="en-US" altLang="en-US" sz="1600" dirty="0">
                <a:solidFill>
                  <a:srgbClr val="3366FF"/>
                </a:solidFill>
              </a:rPr>
              <a:t>Assignments and Timelines</a:t>
            </a:r>
          </a:p>
          <a:p>
            <a:pPr lvl="1">
              <a:defRPr/>
            </a:pPr>
            <a:r>
              <a:rPr lang="en-US" altLang="en-US" sz="1400" dirty="0"/>
              <a:t>Kramer, </a:t>
            </a:r>
            <a:r>
              <a:rPr lang="en-US" altLang="en-US" sz="1400" dirty="0" err="1"/>
              <a:t>Letsu-Dake</a:t>
            </a:r>
            <a:r>
              <a:rPr lang="en-US" altLang="en-US" sz="1400" dirty="0"/>
              <a:t>(DASC), Moore (ICCST) leads</a:t>
            </a:r>
          </a:p>
          <a:p>
            <a:pPr lvl="1">
              <a:defRPr/>
            </a:pPr>
            <a:r>
              <a:rPr lang="en-US" altLang="en-US" sz="1400" dirty="0"/>
              <a:t>Timeline is for 9/26 and 10/23 meetings</a:t>
            </a:r>
          </a:p>
          <a:p>
            <a:pPr lvl="1">
              <a:defRPr/>
            </a:pPr>
            <a:endParaRPr lang="en-US" altLang="en-US" sz="1400" dirty="0"/>
          </a:p>
          <a:p>
            <a:pPr lvl="1">
              <a:defRPr/>
            </a:pPr>
            <a:endParaRPr lang="en-US" altLang="en-US" sz="1600" dirty="0"/>
          </a:p>
          <a:p>
            <a:pPr lvl="1">
              <a:defRPr/>
            </a:pPr>
            <a:endParaRPr lang="en-US" altLang="en-US" sz="1600" dirty="0"/>
          </a:p>
        </p:txBody>
      </p:sp>
    </p:spTree>
    <p:extLst>
      <p:ext uri="{BB962C8B-B14F-4D97-AF65-F5344CB8AC3E}">
        <p14:creationId xmlns:p14="http://schemas.microsoft.com/office/powerpoint/2010/main" val="2874250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11199" y="365127"/>
            <a:ext cx="10711543" cy="646378"/>
          </a:xfrm>
        </p:spPr>
        <p:txBody>
          <a:bodyPr>
            <a:normAutofit fontScale="90000"/>
          </a:bodyPr>
          <a:lstStyle/>
          <a:p>
            <a:pPr algn="ctr"/>
            <a:r>
              <a:rPr lang="en-US" sz="4000" dirty="0"/>
              <a:t>Gyro and Accelerometer Panel (GAP)</a:t>
            </a:r>
          </a:p>
        </p:txBody>
      </p:sp>
      <p:sp>
        <p:nvSpPr>
          <p:cNvPr id="3" name="Content Placeholder 2"/>
          <p:cNvSpPr>
            <a:spLocks noGrp="1"/>
          </p:cNvSpPr>
          <p:nvPr>
            <p:ph idx="1"/>
          </p:nvPr>
        </p:nvSpPr>
        <p:spPr>
          <a:xfrm>
            <a:off x="2152650" y="1165253"/>
            <a:ext cx="7886700" cy="5008970"/>
          </a:xfrm>
        </p:spPr>
        <p:txBody>
          <a:bodyPr>
            <a:noAutofit/>
          </a:bodyPr>
          <a:lstStyle/>
          <a:p>
            <a:pPr marL="285750" indent="-285750"/>
            <a:r>
              <a:rPr lang="en-US" sz="1800" dirty="0"/>
              <a:t>Accomplishments</a:t>
            </a:r>
          </a:p>
          <a:p>
            <a:pPr lvl="1">
              <a:buFont typeface="Calibri" panose="020F0502020204030204" pitchFamily="34" charset="0"/>
              <a:buChar char="‒"/>
            </a:pPr>
            <a:r>
              <a:rPr lang="en-US" sz="1600" dirty="0"/>
              <a:t>The revision of </a:t>
            </a:r>
            <a:r>
              <a:rPr lang="en-US" sz="1600" dirty="0" err="1"/>
              <a:t>Std</a:t>
            </a:r>
            <a:r>
              <a:rPr lang="en-US" sz="1600" dirty="0"/>
              <a:t> 1293, “IEEE Standard Specification Format Guide and Test Procedure for Linear, Single-Axis, </a:t>
            </a:r>
            <a:r>
              <a:rPr lang="en-US" sz="1600" dirty="0" err="1"/>
              <a:t>Nongyroscopic</a:t>
            </a:r>
            <a:r>
              <a:rPr lang="en-US" sz="1600" dirty="0"/>
              <a:t> Accelerometers,” is complete and is ready to be submitted for balloting.</a:t>
            </a:r>
          </a:p>
          <a:p>
            <a:pPr lvl="1">
              <a:buFont typeface="Calibri" panose="020F0502020204030204" pitchFamily="34" charset="0"/>
              <a:buChar char="‒"/>
            </a:pPr>
            <a:r>
              <a:rPr lang="en-US" sz="1600" dirty="0"/>
              <a:t>The Corrigenda for </a:t>
            </a:r>
            <a:r>
              <a:rPr lang="en-US" sz="1600" dirty="0" err="1"/>
              <a:t>Std</a:t>
            </a:r>
            <a:r>
              <a:rPr lang="en-US" sz="1600" dirty="0"/>
              <a:t> 529, “IEEE Draft Standard Supplement for </a:t>
            </a:r>
            <a:r>
              <a:rPr lang="en-US" sz="1600" dirty="0" err="1"/>
              <a:t>Strapdown</a:t>
            </a:r>
            <a:r>
              <a:rPr lang="en-US" sz="1600" dirty="0"/>
              <a:t> Applications to IEEE Standard Specification Format Guide and Test Procedure for Single-Degree-of-Freedom Rate-Integrating Gyros” was published 26 October 2017.</a:t>
            </a:r>
          </a:p>
          <a:p>
            <a:pPr lvl="1">
              <a:buFont typeface="Calibri" panose="020F0502020204030204" pitchFamily="34" charset="0"/>
              <a:buChar char="‒"/>
            </a:pPr>
            <a:r>
              <a:rPr lang="en-US" sz="1600" dirty="0"/>
              <a:t>The PAR for </a:t>
            </a:r>
            <a:r>
              <a:rPr lang="en-US" sz="1600" dirty="0" err="1"/>
              <a:t>Std</a:t>
            </a:r>
            <a:r>
              <a:rPr lang="en-US" sz="1600" dirty="0"/>
              <a:t> 1780, “Draft Standard for the Specification of Inertial Measurement Units (IMU)”, has been extended until December 2021.  </a:t>
            </a:r>
            <a:r>
              <a:rPr lang="en-US" sz="1600" dirty="0" err="1"/>
              <a:t>Std</a:t>
            </a:r>
            <a:r>
              <a:rPr lang="en-US" sz="1600" dirty="0"/>
              <a:t> 1780 becomes the main focus of the panel now that </a:t>
            </a:r>
            <a:r>
              <a:rPr lang="en-US" sz="1600" dirty="0" err="1"/>
              <a:t>Std</a:t>
            </a:r>
            <a:r>
              <a:rPr lang="en-US" sz="1600" dirty="0"/>
              <a:t> 1293 is complete.</a:t>
            </a:r>
          </a:p>
          <a:p>
            <a:pPr marL="285750" indent="-285750"/>
            <a:r>
              <a:rPr lang="en-US" sz="1800" dirty="0"/>
              <a:t>Objectives</a:t>
            </a:r>
          </a:p>
          <a:p>
            <a:pPr lvl="1">
              <a:buFont typeface="Calibri" panose="020F0502020204030204" pitchFamily="34" charset="0"/>
              <a:buChar char="‒"/>
            </a:pPr>
            <a:r>
              <a:rPr lang="en-US" sz="1600" dirty="0"/>
              <a:t>Complete resolution of the Industry Survey comments on the revision of </a:t>
            </a:r>
            <a:r>
              <a:rPr lang="en-US" sz="1600" dirty="0" err="1"/>
              <a:t>Std</a:t>
            </a:r>
            <a:r>
              <a:rPr lang="en-US" sz="1600" dirty="0"/>
              <a:t> 1293 and send out for ballot.</a:t>
            </a:r>
          </a:p>
          <a:p>
            <a:pPr lvl="1">
              <a:buFont typeface="Calibri" panose="020F0502020204030204" pitchFamily="34" charset="0"/>
              <a:buChar char="‒"/>
            </a:pPr>
            <a:r>
              <a:rPr lang="en-US" sz="1600" dirty="0"/>
              <a:t>Complete 100% of IMU document first draft by 1 November 2018.</a:t>
            </a:r>
          </a:p>
          <a:p>
            <a:pPr lvl="1">
              <a:buFont typeface="Calibri" panose="020F0502020204030204" pitchFamily="34" charset="0"/>
              <a:buChar char="‒"/>
            </a:pPr>
            <a:r>
              <a:rPr lang="en-US" sz="1600" dirty="0"/>
              <a:t>Submit a PAR for 528 revision by the end of the year.</a:t>
            </a:r>
          </a:p>
          <a:p>
            <a:pPr marL="285750" indent="-285750"/>
            <a:r>
              <a:rPr lang="en-US" sz="1800" dirty="0"/>
              <a:t>The GAP is satisfied with its activities related to standards development, and is not looking for new activities.</a:t>
            </a:r>
          </a:p>
        </p:txBody>
      </p:sp>
    </p:spTree>
    <p:extLst>
      <p:ext uri="{BB962C8B-B14F-4D97-AF65-F5344CB8AC3E}">
        <p14:creationId xmlns:p14="http://schemas.microsoft.com/office/powerpoint/2010/main" val="3433835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2650" y="1181437"/>
            <a:ext cx="7886700" cy="4847129"/>
          </a:xfrm>
        </p:spPr>
        <p:txBody>
          <a:bodyPr/>
          <a:lstStyle/>
          <a:p>
            <a:pPr marL="285750" indent="-285750"/>
            <a:r>
              <a:rPr lang="en-US" sz="1800" dirty="0"/>
              <a:t>The GAP has 20 active committee members; 10 of which are very active.</a:t>
            </a:r>
          </a:p>
          <a:p>
            <a:pPr marL="285750" indent="-285750"/>
            <a:r>
              <a:rPr lang="en-US" sz="1800" dirty="0"/>
              <a:t>The GAP has two standing committees:  The Sensors Committee and the Systems Committee.</a:t>
            </a:r>
          </a:p>
          <a:p>
            <a:pPr marL="285750" indent="-285750"/>
            <a:r>
              <a:rPr lang="en-US" sz="1800" dirty="0"/>
              <a:t>Future Meetings</a:t>
            </a:r>
          </a:p>
          <a:p>
            <a:pPr marL="285750" indent="-285750"/>
            <a:endParaRPr lang="en-US" dirty="0"/>
          </a:p>
          <a:p>
            <a:pPr marL="285750" indent="-285750"/>
            <a:endParaRPr lang="en-US" dirty="0"/>
          </a:p>
          <a:p>
            <a:pPr marL="285750" indent="-285750"/>
            <a:endParaRPr lang="en-US" dirty="0"/>
          </a:p>
          <a:p>
            <a:pPr marL="285750" indent="-285750"/>
            <a:r>
              <a:rPr lang="en-US" sz="1800" dirty="0"/>
              <a:t>I have not had any members express interest in participating with distinguished lectures.</a:t>
            </a:r>
          </a:p>
          <a:p>
            <a:pPr marL="285750" indent="-285750"/>
            <a:r>
              <a:rPr lang="en-US" sz="1800" dirty="0"/>
              <a:t>At this time, the panel does not see any opportunities for inter-Panel collaboration.</a:t>
            </a:r>
          </a:p>
        </p:txBody>
      </p:sp>
      <p:graphicFrame>
        <p:nvGraphicFramePr>
          <p:cNvPr id="4" name="Content Placeholder 6"/>
          <p:cNvGraphicFramePr>
            <a:graphicFrameLocks/>
          </p:cNvGraphicFramePr>
          <p:nvPr>
            <p:extLst/>
          </p:nvPr>
        </p:nvGraphicFramePr>
        <p:xfrm>
          <a:off x="2516626" y="2591216"/>
          <a:ext cx="6081141" cy="1763451"/>
        </p:xfrm>
        <a:graphic>
          <a:graphicData uri="http://schemas.openxmlformats.org/drawingml/2006/table">
            <a:tbl>
              <a:tblPr>
                <a:tableStyleId>{5C22544A-7EE6-4342-B048-85BDC9FD1C3A}</a:tableStyleId>
              </a:tblPr>
              <a:tblGrid>
                <a:gridCol w="2093087">
                  <a:extLst>
                    <a:ext uri="{9D8B030D-6E8A-4147-A177-3AD203B41FA5}">
                      <a16:colId xmlns:a16="http://schemas.microsoft.com/office/drawing/2014/main" val="20000"/>
                    </a:ext>
                  </a:extLst>
                </a:gridCol>
                <a:gridCol w="1686433">
                  <a:extLst>
                    <a:ext uri="{9D8B030D-6E8A-4147-A177-3AD203B41FA5}">
                      <a16:colId xmlns:a16="http://schemas.microsoft.com/office/drawing/2014/main" val="20001"/>
                    </a:ext>
                  </a:extLst>
                </a:gridCol>
                <a:gridCol w="2301621">
                  <a:extLst>
                    <a:ext uri="{9D8B030D-6E8A-4147-A177-3AD203B41FA5}">
                      <a16:colId xmlns:a16="http://schemas.microsoft.com/office/drawing/2014/main" val="20002"/>
                    </a:ext>
                  </a:extLst>
                </a:gridCol>
              </a:tblGrid>
              <a:tr h="262697">
                <a:tc>
                  <a:txBody>
                    <a:bodyPr/>
                    <a:lstStyle/>
                    <a:p>
                      <a:pPr marL="0" marR="0">
                        <a:spcBef>
                          <a:spcPts val="0"/>
                        </a:spcBef>
                        <a:spcAft>
                          <a:spcPts val="0"/>
                        </a:spcAft>
                      </a:pPr>
                      <a:r>
                        <a:rPr lang="en-US" sz="1600" dirty="0">
                          <a:effectLst/>
                        </a:rPr>
                        <a:t>Dates</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Location</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a:effectLst/>
                        </a:rPr>
                        <a:t>Host</a:t>
                      </a:r>
                      <a:endParaRPr lang="en-US" sz="16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262697">
                <a:tc>
                  <a:txBody>
                    <a:bodyPr/>
                    <a:lstStyle/>
                    <a:p>
                      <a:pPr marL="0" marR="0">
                        <a:spcBef>
                          <a:spcPts val="0"/>
                        </a:spcBef>
                        <a:spcAft>
                          <a:spcPts val="0"/>
                        </a:spcAft>
                      </a:pPr>
                      <a:r>
                        <a:rPr lang="en-US" sz="1600" dirty="0">
                          <a:effectLst/>
                        </a:rPr>
                        <a:t>3/4 May 2018</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Tucson, AZ</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Raytheon</a:t>
                      </a:r>
                      <a:endParaRPr lang="en-US" sz="16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262697">
                <a:tc>
                  <a:txBody>
                    <a:bodyPr/>
                    <a:lstStyle/>
                    <a:p>
                      <a:pPr marL="0" marR="0">
                        <a:spcBef>
                          <a:spcPts val="0"/>
                        </a:spcBef>
                        <a:spcAft>
                          <a:spcPts val="0"/>
                        </a:spcAft>
                      </a:pPr>
                      <a:r>
                        <a:rPr lang="en-US" sz="1600" dirty="0">
                          <a:effectLst/>
                        </a:rPr>
                        <a:t>19/20 July 2018</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Redmond, WA</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Honeywell</a:t>
                      </a:r>
                      <a:endParaRPr lang="en-US" sz="16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262697">
                <a:tc>
                  <a:txBody>
                    <a:bodyPr/>
                    <a:lstStyle/>
                    <a:p>
                      <a:pPr marL="0" marR="0">
                        <a:spcBef>
                          <a:spcPts val="0"/>
                        </a:spcBef>
                        <a:spcAft>
                          <a:spcPts val="0"/>
                        </a:spcAft>
                      </a:pPr>
                      <a:r>
                        <a:rPr lang="en-US" sz="1600" dirty="0">
                          <a:effectLst/>
                        </a:rPr>
                        <a:t>13/14 September 2018</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Charlottesville, VA</a:t>
                      </a:r>
                      <a:endParaRPr lang="en-US" sz="16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600" dirty="0">
                          <a:effectLst/>
                        </a:rPr>
                        <a:t>Erickson Enterprises</a:t>
                      </a:r>
                      <a:endParaRPr lang="en-US" sz="16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282635">
                <a:tc>
                  <a:txBody>
                    <a:bodyPr/>
                    <a:lstStyle/>
                    <a:p>
                      <a:pPr marL="0" marR="0" algn="l" defTabSz="914400" rtl="0" eaLnBrk="1" latinLnBrk="0" hangingPunct="1">
                        <a:spcBef>
                          <a:spcPts val="0"/>
                        </a:spcBef>
                        <a:spcAft>
                          <a:spcPts val="0"/>
                        </a:spcAft>
                      </a:pPr>
                      <a:r>
                        <a:rPr lang="en-US" sz="1600" kern="1200" dirty="0">
                          <a:solidFill>
                            <a:schemeClr val="dk1"/>
                          </a:solidFill>
                          <a:effectLst/>
                          <a:latin typeface="+mn-lt"/>
                          <a:ea typeface="+mn-ea"/>
                          <a:cs typeface="+mn-cs"/>
                        </a:rPr>
                        <a:t>8/9 November 2018</a:t>
                      </a:r>
                    </a:p>
                  </a:txBody>
                  <a:tcPr marL="68580" marR="68580" marT="0" marB="0"/>
                </a:tc>
                <a:tc>
                  <a:txBody>
                    <a:bodyPr/>
                    <a:lstStyle/>
                    <a:p>
                      <a:pPr marL="0" marR="0" algn="l" defTabSz="914400" rtl="0" eaLnBrk="1" latinLnBrk="0" hangingPunct="1">
                        <a:spcBef>
                          <a:spcPts val="0"/>
                        </a:spcBef>
                        <a:spcAft>
                          <a:spcPts val="0"/>
                        </a:spcAft>
                      </a:pPr>
                      <a:r>
                        <a:rPr lang="en-US" sz="1600" kern="1200" dirty="0">
                          <a:solidFill>
                            <a:schemeClr val="dk1"/>
                          </a:solidFill>
                          <a:effectLst/>
                          <a:latin typeface="+mn-lt"/>
                          <a:ea typeface="+mn-ea"/>
                          <a:cs typeface="+mn-cs"/>
                        </a:rPr>
                        <a:t>Alamogordo, NM</a:t>
                      </a:r>
                    </a:p>
                  </a:txBody>
                  <a:tcPr marL="68580" marR="68580" marT="0" marB="0"/>
                </a:tc>
                <a:tc>
                  <a:txBody>
                    <a:bodyPr/>
                    <a:lstStyle/>
                    <a:p>
                      <a:pPr marL="0" marR="0" algn="l" defTabSz="914400" rtl="0" eaLnBrk="1" latinLnBrk="0" hangingPunct="1">
                        <a:spcBef>
                          <a:spcPts val="0"/>
                        </a:spcBef>
                        <a:spcAft>
                          <a:spcPts val="0"/>
                        </a:spcAft>
                      </a:pPr>
                      <a:r>
                        <a:rPr lang="en-US" sz="1600" kern="1200" dirty="0">
                          <a:solidFill>
                            <a:schemeClr val="dk1"/>
                          </a:solidFill>
                          <a:effectLst/>
                          <a:latin typeface="+mn-lt"/>
                          <a:ea typeface="+mn-ea"/>
                          <a:cs typeface="+mn-cs"/>
                        </a:rPr>
                        <a:t>Alamogordo IEEE Chapter</a:t>
                      </a:r>
                    </a:p>
                  </a:txBody>
                  <a:tcPr marL="68580" marR="68580" marT="0" marB="0"/>
                </a:tc>
                <a:extLst>
                  <a:ext uri="{0D108BD9-81ED-4DB2-BD59-A6C34878D82A}">
                    <a16:rowId xmlns:a16="http://schemas.microsoft.com/office/drawing/2014/main" val="10004"/>
                  </a:ext>
                </a:extLst>
              </a:tr>
            </a:tbl>
          </a:graphicData>
        </a:graphic>
      </p:graphicFrame>
      <p:sp>
        <p:nvSpPr>
          <p:cNvPr id="5" name="Title 3"/>
          <p:cNvSpPr>
            <a:spLocks noGrp="1"/>
          </p:cNvSpPr>
          <p:nvPr>
            <p:ph type="title"/>
          </p:nvPr>
        </p:nvSpPr>
        <p:spPr>
          <a:xfrm>
            <a:off x="159657" y="365128"/>
            <a:ext cx="11901714" cy="605917"/>
          </a:xfrm>
        </p:spPr>
        <p:txBody>
          <a:bodyPr>
            <a:noAutofit/>
          </a:bodyPr>
          <a:lstStyle/>
          <a:p>
            <a:pPr algn="ctr"/>
            <a:r>
              <a:rPr lang="en-US" sz="4000" dirty="0"/>
              <a:t>Gyro and Accelerometer Panel (GAP)</a:t>
            </a:r>
          </a:p>
        </p:txBody>
      </p:sp>
    </p:spTree>
    <p:extLst>
      <p:ext uri="{BB962C8B-B14F-4D97-AF65-F5344CB8AC3E}">
        <p14:creationId xmlns:p14="http://schemas.microsoft.com/office/powerpoint/2010/main" val="1328773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43" y="365127"/>
            <a:ext cx="12046857" cy="978151"/>
          </a:xfrm>
        </p:spPr>
        <p:txBody>
          <a:bodyPr>
            <a:normAutofit fontScale="90000"/>
          </a:bodyPr>
          <a:lstStyle/>
          <a:p>
            <a:pPr algn="ctr"/>
            <a:r>
              <a:rPr lang="en-US" dirty="0"/>
              <a:t>Gyro and Accelerometer Panel (GAP)</a:t>
            </a:r>
            <a:br>
              <a:rPr lang="en-US" dirty="0"/>
            </a:br>
            <a:r>
              <a:rPr lang="en-US" sz="3600" dirty="0"/>
              <a:t>Objectives, Assignments, and Milestones</a:t>
            </a:r>
            <a:endParaRPr lang="en-US" sz="4000" dirty="0"/>
          </a:p>
        </p:txBody>
      </p:sp>
      <p:sp>
        <p:nvSpPr>
          <p:cNvPr id="3" name="Content Placeholder 2"/>
          <p:cNvSpPr>
            <a:spLocks noGrp="1"/>
          </p:cNvSpPr>
          <p:nvPr>
            <p:ph idx="1"/>
          </p:nvPr>
        </p:nvSpPr>
        <p:spPr>
          <a:xfrm>
            <a:off x="2152650" y="1464658"/>
            <a:ext cx="7886700" cy="4580092"/>
          </a:xfrm>
        </p:spPr>
        <p:txBody>
          <a:bodyPr/>
          <a:lstStyle/>
          <a:p>
            <a:pPr marL="285750" indent="-285750"/>
            <a:r>
              <a:rPr lang="en-US" sz="1800" dirty="0"/>
              <a:t>Complete resolution of the Industry Survey comments on the revision of </a:t>
            </a:r>
            <a:r>
              <a:rPr lang="en-US" sz="1800" dirty="0" err="1"/>
              <a:t>Std</a:t>
            </a:r>
            <a:r>
              <a:rPr lang="en-US" sz="1800" dirty="0"/>
              <a:t> 1293 and send out for ballot.</a:t>
            </a:r>
          </a:p>
          <a:p>
            <a:pPr lvl="1">
              <a:buFont typeface="Calibri" panose="020F0502020204030204" pitchFamily="34" charset="0"/>
              <a:buChar char="‒"/>
            </a:pPr>
            <a:r>
              <a:rPr lang="en-US" sz="1600" dirty="0"/>
              <a:t>The sensors committee was responsible for resolving the Industry Survey comments, which was just completed.</a:t>
            </a:r>
          </a:p>
          <a:p>
            <a:pPr lvl="1">
              <a:buFont typeface="Calibri" panose="020F0502020204030204" pitchFamily="34" charset="0"/>
              <a:buChar char="‒"/>
            </a:pPr>
            <a:r>
              <a:rPr lang="en-US" sz="1600" dirty="0"/>
              <a:t>The panel chair has the responsibility of initiating the ballot.</a:t>
            </a:r>
          </a:p>
          <a:p>
            <a:pPr marL="285750" indent="-285750"/>
            <a:r>
              <a:rPr lang="en-US" sz="1800" dirty="0"/>
              <a:t>Complete 100% of IMU document first draft by 1 November 2018.</a:t>
            </a:r>
          </a:p>
          <a:p>
            <a:pPr lvl="1">
              <a:buFont typeface="Calibri" panose="020F0502020204030204" pitchFamily="34" charset="0"/>
              <a:buChar char="‒"/>
            </a:pPr>
            <a:r>
              <a:rPr lang="en-US" sz="1600" dirty="0"/>
              <a:t>The systems committee is responsible.</a:t>
            </a:r>
          </a:p>
          <a:p>
            <a:pPr lvl="1">
              <a:buFont typeface="Calibri" panose="020F0502020204030204" pitchFamily="34" charset="0"/>
              <a:buChar char="‒"/>
            </a:pPr>
            <a:r>
              <a:rPr lang="en-US" sz="1600" dirty="0"/>
              <a:t>Homework is assigned and tracked as required.</a:t>
            </a:r>
          </a:p>
          <a:p>
            <a:pPr marL="285750" indent="-285750"/>
            <a:r>
              <a:rPr lang="en-US" sz="1800" dirty="0"/>
              <a:t>Submit a PAR for 528 revision by the end of the year.</a:t>
            </a:r>
          </a:p>
          <a:p>
            <a:pPr lvl="1">
              <a:buFont typeface="Calibri" panose="020F0502020204030204" pitchFamily="34" charset="0"/>
              <a:buChar char="‒"/>
            </a:pPr>
            <a:r>
              <a:rPr lang="en-US" sz="1600" dirty="0"/>
              <a:t>The panel chair is responsible for obtaining the PAR.</a:t>
            </a:r>
          </a:p>
          <a:p>
            <a:pPr lvl="1">
              <a:buFont typeface="Calibri" panose="020F0502020204030204" pitchFamily="34" charset="0"/>
              <a:buChar char="‒"/>
            </a:pPr>
            <a:r>
              <a:rPr lang="en-US" sz="1600" dirty="0"/>
              <a:t>Once the PAR is approved the revision will become the responsibility of the sensors committee.</a:t>
            </a:r>
          </a:p>
        </p:txBody>
      </p:sp>
    </p:spTree>
    <p:extLst>
      <p:ext uri="{BB962C8B-B14F-4D97-AF65-F5344CB8AC3E}">
        <p14:creationId xmlns:p14="http://schemas.microsoft.com/office/powerpoint/2010/main" val="12649799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77E25-8B05-4022-BD0A-2FE181CAEDDF}"/>
              </a:ext>
            </a:extLst>
          </p:cNvPr>
          <p:cNvSpPr>
            <a:spLocks noGrp="1"/>
          </p:cNvSpPr>
          <p:nvPr>
            <p:ph type="title"/>
          </p:nvPr>
        </p:nvSpPr>
        <p:spPr/>
        <p:txBody>
          <a:bodyPr/>
          <a:lstStyle/>
          <a:p>
            <a:r>
              <a:rPr lang="en-US" dirty="0"/>
              <a:t>Avionics Systems Panel</a:t>
            </a:r>
          </a:p>
        </p:txBody>
      </p:sp>
      <p:sp>
        <p:nvSpPr>
          <p:cNvPr id="3" name="Content Placeholder 2">
            <a:extLst>
              <a:ext uri="{FF2B5EF4-FFF2-40B4-BE49-F238E27FC236}">
                <a16:creationId xmlns:a16="http://schemas.microsoft.com/office/drawing/2014/main" id="{51D49637-B452-4B0F-9C78-94743636B81D}"/>
              </a:ext>
            </a:extLst>
          </p:cNvPr>
          <p:cNvSpPr>
            <a:spLocks noGrp="1"/>
          </p:cNvSpPr>
          <p:nvPr>
            <p:ph idx="1"/>
          </p:nvPr>
        </p:nvSpPr>
        <p:spPr>
          <a:xfrm>
            <a:off x="1143000" y="1690688"/>
            <a:ext cx="10515600" cy="4351338"/>
          </a:xfrm>
        </p:spPr>
        <p:txBody>
          <a:bodyPr>
            <a:noAutofit/>
          </a:bodyPr>
          <a:lstStyle/>
          <a:p>
            <a:pPr marL="0" indent="0">
              <a:buNone/>
            </a:pPr>
            <a:r>
              <a:rPr lang="en-US" sz="1800"/>
              <a:t>The 3 </a:t>
            </a:r>
            <a:r>
              <a:rPr lang="en-US" sz="1800" dirty="0"/>
              <a:t>most significant accomplishments in the last 12 months. (ONE sentence each listed with proudest accomplishment first)</a:t>
            </a:r>
          </a:p>
          <a:p>
            <a:pPr marL="0" indent="0">
              <a:buNone/>
            </a:pPr>
            <a:r>
              <a:rPr lang="en-US" sz="1800" dirty="0"/>
              <a:t>	Meeting at 36</a:t>
            </a:r>
            <a:r>
              <a:rPr lang="en-US" sz="1800" baseline="30000" dirty="0"/>
              <a:t>th</a:t>
            </a:r>
            <a:r>
              <a:rPr lang="en-US" sz="1800" dirty="0"/>
              <a:t> DASC</a:t>
            </a:r>
          </a:p>
          <a:p>
            <a:pPr marL="0" indent="0">
              <a:buNone/>
            </a:pPr>
            <a:r>
              <a:rPr lang="en-US" sz="1800" dirty="0"/>
              <a:t>	Article submitted to Systems Magazine from Jan </a:t>
            </a:r>
            <a:r>
              <a:rPr lang="en-US" sz="1800" dirty="0" err="1"/>
              <a:t>Leuchter</a:t>
            </a:r>
            <a:endParaRPr lang="en-US" sz="1800" dirty="0"/>
          </a:p>
          <a:p>
            <a:pPr marL="0" indent="0">
              <a:buNone/>
            </a:pPr>
            <a:r>
              <a:rPr lang="en-US" sz="1800" dirty="0"/>
              <a:t>	Student papers from DASC submitted to Systems </a:t>
            </a:r>
          </a:p>
          <a:p>
            <a:pPr marL="0" indent="0">
              <a:buNone/>
            </a:pPr>
            <a:r>
              <a:rPr lang="en-US" sz="1800" dirty="0"/>
              <a:t>Your Panel's 3 most important objectives for the next 12 months.</a:t>
            </a:r>
          </a:p>
          <a:p>
            <a:pPr marL="0" indent="0">
              <a:buNone/>
            </a:pPr>
            <a:r>
              <a:rPr lang="en-US" sz="1800" dirty="0"/>
              <a:t>	Add new members </a:t>
            </a:r>
          </a:p>
          <a:p>
            <a:pPr marL="0" indent="0">
              <a:buNone/>
            </a:pPr>
            <a:r>
              <a:rPr lang="en-US" sz="1800" dirty="0"/>
              <a:t>	Joint Meeting with another Panel (UMS)</a:t>
            </a:r>
          </a:p>
          <a:p>
            <a:pPr marL="0" indent="0">
              <a:buNone/>
            </a:pPr>
            <a:r>
              <a:rPr lang="en-US" sz="1800" dirty="0"/>
              <a:t>	Identify new Chair </a:t>
            </a:r>
          </a:p>
        </p:txBody>
      </p:sp>
      <p:pic>
        <p:nvPicPr>
          <p:cNvPr id="4" name="Picture 3">
            <a:extLst>
              <a:ext uri="{FF2B5EF4-FFF2-40B4-BE49-F238E27FC236}">
                <a16:creationId xmlns:a16="http://schemas.microsoft.com/office/drawing/2014/main" id="{059409C0-B0B0-43D7-BF63-441B4377F0F6}"/>
              </a:ext>
            </a:extLst>
          </p:cNvPr>
          <p:cNvPicPr>
            <a:picLocks noChangeAspect="1"/>
          </p:cNvPicPr>
          <p:nvPr/>
        </p:nvPicPr>
        <p:blipFill>
          <a:blip r:embed="rId2"/>
          <a:stretch>
            <a:fillRect/>
          </a:stretch>
        </p:blipFill>
        <p:spPr>
          <a:xfrm>
            <a:off x="10653078" y="5910065"/>
            <a:ext cx="1173162" cy="582810"/>
          </a:xfrm>
          <a:prstGeom prst="rect">
            <a:avLst/>
          </a:prstGeom>
        </p:spPr>
      </p:pic>
    </p:spTree>
    <p:extLst>
      <p:ext uri="{BB962C8B-B14F-4D97-AF65-F5344CB8AC3E}">
        <p14:creationId xmlns:p14="http://schemas.microsoft.com/office/powerpoint/2010/main" val="38736937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BF2BA7-BED5-4562-AB2B-C97EB64CFDF6}"/>
              </a:ext>
            </a:extLst>
          </p:cNvPr>
          <p:cNvSpPr/>
          <p:nvPr/>
        </p:nvSpPr>
        <p:spPr>
          <a:xfrm>
            <a:off x="277091" y="1305342"/>
            <a:ext cx="11914909" cy="4154984"/>
          </a:xfrm>
          <a:prstGeom prst="rect">
            <a:avLst/>
          </a:prstGeom>
        </p:spPr>
        <p:txBody>
          <a:bodyPr wrap="square">
            <a:spAutoFit/>
          </a:bodyPr>
          <a:lstStyle/>
          <a:p>
            <a:r>
              <a:rPr lang="en-US" sz="2400" dirty="0"/>
              <a:t>What kind of new activities would you like to have the Panel involved in 3 years from now?  </a:t>
            </a:r>
          </a:p>
          <a:p>
            <a:r>
              <a:rPr lang="en-US" sz="2400" dirty="0"/>
              <a:t>	Commercial Space avionics </a:t>
            </a:r>
          </a:p>
          <a:p>
            <a:r>
              <a:rPr lang="en-US" sz="2400" dirty="0"/>
              <a:t>Number of active committee members. Has a list of members been sent to Judy?		</a:t>
            </a:r>
          </a:p>
          <a:p>
            <a:r>
              <a:rPr lang="en-US" sz="2400" dirty="0"/>
              <a:t>	List has been provided to </a:t>
            </a:r>
            <a:r>
              <a:rPr lang="en-US" sz="2400" dirty="0" err="1"/>
              <a:t>judy</a:t>
            </a:r>
            <a:endParaRPr lang="en-US" sz="2400" dirty="0"/>
          </a:p>
          <a:p>
            <a:r>
              <a:rPr lang="en-US" sz="2400" dirty="0"/>
              <a:t>Your Panel meetings scheduled (where/when) for the next 12 months.</a:t>
            </a:r>
          </a:p>
          <a:p>
            <a:r>
              <a:rPr lang="en-US" sz="2400" dirty="0"/>
              <a:t>	ICNS 2018, June Telecon, 37</a:t>
            </a:r>
            <a:r>
              <a:rPr lang="en-US" sz="2400" baseline="30000" dirty="0"/>
              <a:t>th</a:t>
            </a:r>
            <a:r>
              <a:rPr lang="en-US" sz="2400" dirty="0"/>
              <a:t> DASC </a:t>
            </a:r>
          </a:p>
          <a:p>
            <a:r>
              <a:rPr lang="en-US" sz="2400" dirty="0"/>
              <a:t>Are you interested in participating with distinguished lecturer selections in your technical area?  </a:t>
            </a:r>
          </a:p>
          <a:p>
            <a:r>
              <a:rPr lang="en-US" sz="2400" dirty="0"/>
              <a:t>	Yes </a:t>
            </a:r>
          </a:p>
          <a:p>
            <a:r>
              <a:rPr lang="en-US" sz="2400" dirty="0"/>
              <a:t>Do you see any opportunities for inter-Panel collaboration.</a:t>
            </a:r>
          </a:p>
          <a:p>
            <a:r>
              <a:rPr lang="en-US" sz="2400" dirty="0"/>
              <a:t>	Yes, have reached out to UMS Panel about possible joint activities </a:t>
            </a:r>
          </a:p>
        </p:txBody>
      </p:sp>
    </p:spTree>
    <p:extLst>
      <p:ext uri="{BB962C8B-B14F-4D97-AF65-F5344CB8AC3E}">
        <p14:creationId xmlns:p14="http://schemas.microsoft.com/office/powerpoint/2010/main" val="3156836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FC868-6D74-440E-8A03-4224EFF92147}"/>
              </a:ext>
            </a:extLst>
          </p:cNvPr>
          <p:cNvSpPr>
            <a:spLocks noGrp="1"/>
          </p:cNvSpPr>
          <p:nvPr>
            <p:ph type="title"/>
          </p:nvPr>
        </p:nvSpPr>
        <p:spPr/>
        <p:txBody>
          <a:bodyPr/>
          <a:lstStyle/>
          <a:p>
            <a:r>
              <a:rPr lang="en-US" dirty="0"/>
              <a:t>Avionics Systems Panel - Objectives</a:t>
            </a:r>
          </a:p>
        </p:txBody>
      </p:sp>
      <p:sp>
        <p:nvSpPr>
          <p:cNvPr id="3" name="Content Placeholder 2">
            <a:extLst>
              <a:ext uri="{FF2B5EF4-FFF2-40B4-BE49-F238E27FC236}">
                <a16:creationId xmlns:a16="http://schemas.microsoft.com/office/drawing/2014/main" id="{9ADEC5DE-3E0F-49BC-9DBD-31569E76E04E}"/>
              </a:ext>
            </a:extLst>
          </p:cNvPr>
          <p:cNvSpPr>
            <a:spLocks noGrp="1"/>
          </p:cNvSpPr>
          <p:nvPr>
            <p:ph idx="1"/>
          </p:nvPr>
        </p:nvSpPr>
        <p:spPr/>
        <p:txBody>
          <a:bodyPr>
            <a:normAutofit/>
          </a:bodyPr>
          <a:lstStyle/>
          <a:p>
            <a:r>
              <a:rPr lang="en-US" dirty="0"/>
              <a:t>Add volunteers to support DASC  and ICNS</a:t>
            </a:r>
          </a:p>
          <a:p>
            <a:pPr lvl="1"/>
            <a:r>
              <a:rPr lang="en-US" dirty="0"/>
              <a:t>Status – On-going – Panel members</a:t>
            </a:r>
          </a:p>
          <a:p>
            <a:r>
              <a:rPr lang="en-US" dirty="0"/>
              <a:t> Coordinated activities with other Panels</a:t>
            </a:r>
          </a:p>
          <a:p>
            <a:pPr lvl="1"/>
            <a:r>
              <a:rPr lang="en-US" dirty="0"/>
              <a:t>Status – On-going – </a:t>
            </a:r>
            <a:r>
              <a:rPr lang="en-US" dirty="0" err="1"/>
              <a:t>PJKostek</a:t>
            </a:r>
            <a:endParaRPr lang="en-US" dirty="0"/>
          </a:p>
          <a:p>
            <a:r>
              <a:rPr lang="en-US" dirty="0"/>
              <a:t> Identify new Chair</a:t>
            </a:r>
          </a:p>
          <a:p>
            <a:pPr lvl="1"/>
            <a:r>
              <a:rPr lang="en-US" dirty="0"/>
              <a:t>Status – in work - </a:t>
            </a:r>
            <a:r>
              <a:rPr lang="en-US" dirty="0" err="1"/>
              <a:t>PJKostek</a:t>
            </a:r>
            <a:endParaRPr lang="en-US" dirty="0"/>
          </a:p>
          <a:p>
            <a:pPr marL="0" indent="0">
              <a:buNone/>
            </a:pPr>
            <a:endParaRPr lang="en-US" dirty="0"/>
          </a:p>
        </p:txBody>
      </p:sp>
      <p:pic>
        <p:nvPicPr>
          <p:cNvPr id="4" name="Picture 3">
            <a:extLst>
              <a:ext uri="{FF2B5EF4-FFF2-40B4-BE49-F238E27FC236}">
                <a16:creationId xmlns:a16="http://schemas.microsoft.com/office/drawing/2014/main" id="{84772EC5-B657-47D9-B3E8-0E58DF791075}"/>
              </a:ext>
            </a:extLst>
          </p:cNvPr>
          <p:cNvPicPr/>
          <p:nvPr/>
        </p:nvPicPr>
        <p:blipFill>
          <a:blip r:embed="rId2"/>
          <a:stretch>
            <a:fillRect/>
          </a:stretch>
        </p:blipFill>
        <p:spPr>
          <a:xfrm>
            <a:off x="10445750" y="5994400"/>
            <a:ext cx="1277620" cy="635000"/>
          </a:xfrm>
          <a:prstGeom prst="rect">
            <a:avLst/>
          </a:prstGeom>
        </p:spPr>
      </p:pic>
    </p:spTree>
    <p:extLst>
      <p:ext uri="{BB962C8B-B14F-4D97-AF65-F5344CB8AC3E}">
        <p14:creationId xmlns:p14="http://schemas.microsoft.com/office/powerpoint/2010/main" val="3357507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0A1DD56E-0FD5-4813-84D4-0806914286F0}"/>
              </a:ext>
            </a:extLst>
          </p:cNvPr>
          <p:cNvSpPr>
            <a:spLocks noGrp="1" noChangeArrowheads="1"/>
          </p:cNvSpPr>
          <p:nvPr>
            <p:ph type="ctrTitle"/>
          </p:nvPr>
        </p:nvSpPr>
        <p:spPr/>
        <p:txBody>
          <a:bodyPr/>
          <a:lstStyle/>
          <a:p>
            <a:pPr eaLnBrk="1" hangingPunct="1"/>
            <a:r>
              <a:rPr lang="en-US" altLang="en-US"/>
              <a:t>Space Systems Technical Panel</a:t>
            </a:r>
          </a:p>
        </p:txBody>
      </p:sp>
      <p:sp>
        <p:nvSpPr>
          <p:cNvPr id="13315" name="Subtitle 6">
            <a:extLst>
              <a:ext uri="{FF2B5EF4-FFF2-40B4-BE49-F238E27FC236}">
                <a16:creationId xmlns:a16="http://schemas.microsoft.com/office/drawing/2014/main" id="{554E6365-5600-4CD9-89A6-754733755CED}"/>
              </a:ext>
            </a:extLst>
          </p:cNvPr>
          <p:cNvSpPr>
            <a:spLocks noGrp="1" noChangeArrowheads="1"/>
          </p:cNvSpPr>
          <p:nvPr>
            <p:ph type="subTitle" idx="1"/>
          </p:nvPr>
        </p:nvSpPr>
        <p:spPr/>
        <p:txBody>
          <a:bodyPr/>
          <a:lstStyle/>
          <a:p>
            <a:pPr eaLnBrk="1" hangingPunct="1">
              <a:buFont typeface="Wingdings" panose="05000000000000000000" pitchFamily="2" charset="2"/>
              <a:buNone/>
            </a:pPr>
            <a:r>
              <a:rPr lang="en-US" altLang="en-US"/>
              <a:t>Cosimo Stallo</a:t>
            </a:r>
          </a:p>
          <a:p>
            <a:pPr eaLnBrk="1" hangingPunct="1">
              <a:buFont typeface="Wingdings" panose="05000000000000000000" pitchFamily="2" charset="2"/>
              <a:buNone/>
            </a:pPr>
            <a:endParaRPr lang="en-US" altLang="en-US"/>
          </a:p>
          <a:p>
            <a:pPr eaLnBrk="1" hangingPunct="1">
              <a:buFont typeface="Wingdings" panose="05000000000000000000" pitchFamily="2" charset="2"/>
              <a:buNone/>
            </a:pPr>
            <a:endParaRPr lang="en-US" altLang="en-US"/>
          </a:p>
          <a:p>
            <a:pPr eaLnBrk="1" hangingPunct="1">
              <a:buFont typeface="Wingdings" panose="05000000000000000000" pitchFamily="2" charset="2"/>
              <a:buNone/>
            </a:pPr>
            <a:r>
              <a:rPr lang="en-US" altLang="en-US" sz="1200"/>
              <a:t>April 2018</a:t>
            </a:r>
          </a:p>
        </p:txBody>
      </p:sp>
    </p:spTree>
    <p:extLst>
      <p:ext uri="{BB962C8B-B14F-4D97-AF65-F5344CB8AC3E}">
        <p14:creationId xmlns:p14="http://schemas.microsoft.com/office/powerpoint/2010/main" val="2737094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4E3E79F6-F842-4C0C-8100-7757B3598490}"/>
              </a:ext>
            </a:extLst>
          </p:cNvPr>
          <p:cNvSpPr>
            <a:spLocks noGrp="1" noChangeArrowheads="1"/>
          </p:cNvSpPr>
          <p:nvPr>
            <p:ph type="title"/>
          </p:nvPr>
        </p:nvSpPr>
        <p:spPr/>
        <p:txBody>
          <a:bodyPr/>
          <a:lstStyle/>
          <a:p>
            <a:r>
              <a:rPr lang="en-US" altLang="en-US" sz="2800"/>
              <a:t>Space Systems Panel Topics</a:t>
            </a:r>
          </a:p>
        </p:txBody>
      </p:sp>
      <p:sp>
        <p:nvSpPr>
          <p:cNvPr id="21506" name="Content Placeholder 2">
            <a:extLst>
              <a:ext uri="{FF2B5EF4-FFF2-40B4-BE49-F238E27FC236}">
                <a16:creationId xmlns:a16="http://schemas.microsoft.com/office/drawing/2014/main" id="{76CBD06D-5E6F-4C0A-A234-B8C983A7BD46}"/>
              </a:ext>
            </a:extLst>
          </p:cNvPr>
          <p:cNvSpPr>
            <a:spLocks noGrp="1"/>
          </p:cNvSpPr>
          <p:nvPr>
            <p:ph idx="1"/>
          </p:nvPr>
        </p:nvSpPr>
        <p:spPr>
          <a:xfrm>
            <a:off x="2149475" y="1143000"/>
            <a:ext cx="7772400" cy="4876800"/>
          </a:xfrm>
        </p:spPr>
        <p:txBody>
          <a:bodyPr/>
          <a:lstStyle/>
          <a:p>
            <a:pPr>
              <a:defRPr/>
            </a:pPr>
            <a:r>
              <a:rPr lang="en-US" altLang="en-US" sz="1600" dirty="0">
                <a:solidFill>
                  <a:srgbClr val="3366FF"/>
                </a:solidFill>
              </a:rPr>
              <a:t>Vision of the panel is to create a reference point for technical and scientific initiatives related to the space world. Panel members belong to (civil and military) institutions, industry and academia. The promotion and involvement of IEEE and AESS in space activities through the Panel is also aimed.</a:t>
            </a:r>
          </a:p>
          <a:p>
            <a:pPr>
              <a:defRPr/>
            </a:pPr>
            <a:r>
              <a:rPr lang="en-US" sz="1600" dirty="0"/>
              <a:t>In the frame of the Space Systems Panel, key topics related to space can be highlighted to the scientific and industrial community by the organization and development of the following:</a:t>
            </a:r>
          </a:p>
          <a:p>
            <a:pPr>
              <a:defRPr/>
            </a:pPr>
            <a:r>
              <a:rPr lang="en-US" sz="1600" dirty="0"/>
              <a:t>Special Issues on Transactions and Journals</a:t>
            </a:r>
          </a:p>
          <a:p>
            <a:pPr>
              <a:defRPr/>
            </a:pPr>
            <a:r>
              <a:rPr lang="en-US" sz="1600" dirty="0"/>
              <a:t>Conferences  and Workshops</a:t>
            </a:r>
          </a:p>
          <a:p>
            <a:pPr>
              <a:defRPr/>
            </a:pPr>
            <a:r>
              <a:rPr lang="en-US" sz="1600" dirty="0"/>
              <a:t>Editorial activities</a:t>
            </a:r>
          </a:p>
          <a:p>
            <a:pPr>
              <a:defRPr/>
            </a:pPr>
            <a:r>
              <a:rPr lang="en-US" sz="1600" dirty="0"/>
              <a:t>Seminars, Courses</a:t>
            </a:r>
          </a:p>
          <a:p>
            <a:pPr>
              <a:defRPr/>
            </a:pPr>
            <a:r>
              <a:rPr lang="en-US" sz="1600" dirty="0"/>
              <a:t>Books</a:t>
            </a:r>
          </a:p>
          <a:p>
            <a:pPr>
              <a:defRPr/>
            </a:pPr>
            <a:r>
              <a:rPr lang="en-US" sz="1600" dirty="0"/>
              <a:t>Promotion and Standardization</a:t>
            </a:r>
          </a:p>
          <a:p>
            <a:pPr>
              <a:defRPr/>
            </a:pPr>
            <a:r>
              <a:rPr lang="en-US" sz="1600" dirty="0"/>
              <a:t>Three Activities Areas: </a:t>
            </a:r>
          </a:p>
          <a:p>
            <a:pPr lvl="1">
              <a:defRPr/>
            </a:pPr>
            <a:r>
              <a:rPr lang="en-US" sz="1400" dirty="0"/>
              <a:t>Area 1        </a:t>
            </a:r>
            <a:r>
              <a:rPr lang="en-US" sz="1400" i="1" dirty="0"/>
              <a:t>Satellite Communications Systems </a:t>
            </a:r>
            <a:br>
              <a:rPr lang="en-US" sz="1400" dirty="0"/>
            </a:br>
            <a:r>
              <a:rPr lang="en-US" sz="1400" dirty="0"/>
              <a:t>Area 2        </a:t>
            </a:r>
            <a:r>
              <a:rPr lang="en-US" sz="1400" i="1" dirty="0"/>
              <a:t>Space Exploration and International Space Station</a:t>
            </a:r>
            <a:br>
              <a:rPr lang="en-US" sz="1400" dirty="0"/>
            </a:br>
            <a:r>
              <a:rPr lang="en-US" sz="1400" dirty="0"/>
              <a:t>Area 3        </a:t>
            </a:r>
            <a:r>
              <a:rPr lang="en-US" sz="1400" i="1" dirty="0"/>
              <a:t>Space-based Navigation Systems and Synthetic Aperture Radars</a:t>
            </a:r>
            <a:endParaRPr lang="en-US" sz="1400" dirty="0"/>
          </a:p>
          <a:p>
            <a:pPr>
              <a:defRPr/>
            </a:pPr>
            <a:endParaRPr lang="en-US" altLang="en-US" sz="1000" dirty="0"/>
          </a:p>
        </p:txBody>
      </p:sp>
      <p:sp>
        <p:nvSpPr>
          <p:cNvPr id="14340" name="Date Placeholder 3">
            <a:extLst>
              <a:ext uri="{FF2B5EF4-FFF2-40B4-BE49-F238E27FC236}">
                <a16:creationId xmlns:a16="http://schemas.microsoft.com/office/drawing/2014/main" id="{B4964194-0632-4B7A-A922-EEF351726372}"/>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fld id="{9140AD84-D432-4174-88A9-F156D5D3D87E}" type="datetime1">
              <a:rPr lang="en-US" altLang="en-US" sz="1000">
                <a:solidFill>
                  <a:srgbClr val="898989"/>
                </a:solidFill>
                <a:latin typeface="Arial" panose="020B0604020202020204" pitchFamily="34" charset="0"/>
              </a:rPr>
              <a:pPr>
                <a:spcBef>
                  <a:spcPct val="0"/>
                </a:spcBef>
                <a:buClrTx/>
                <a:buSzTx/>
                <a:buFontTx/>
                <a:buNone/>
              </a:pPr>
              <a:t>4/23/2018</a:t>
            </a:fld>
            <a:endParaRPr lang="en-US" altLang="en-US" sz="1000">
              <a:solidFill>
                <a:srgbClr val="898989"/>
              </a:solidFill>
              <a:latin typeface="Arial" panose="020B0604020202020204" pitchFamily="34" charset="0"/>
            </a:endParaRPr>
          </a:p>
        </p:txBody>
      </p:sp>
      <p:sp>
        <p:nvSpPr>
          <p:cNvPr id="14341" name="Slide Number Placeholder 4">
            <a:extLst>
              <a:ext uri="{FF2B5EF4-FFF2-40B4-BE49-F238E27FC236}">
                <a16:creationId xmlns:a16="http://schemas.microsoft.com/office/drawing/2014/main" id="{60362704-1127-4529-A201-37C3832DE3A7}"/>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fld id="{FDFC85B3-5058-4840-A249-7E07E935360A}" type="slidenum">
              <a:rPr lang="en-US" altLang="en-US" sz="1000">
                <a:solidFill>
                  <a:srgbClr val="898989"/>
                </a:solidFill>
                <a:latin typeface="Arial" panose="020B0604020202020204" pitchFamily="34" charset="0"/>
              </a:rPr>
              <a:pPr>
                <a:spcBef>
                  <a:spcPct val="0"/>
                </a:spcBef>
                <a:buClrTx/>
                <a:buSzTx/>
                <a:buFontTx/>
                <a:buNone/>
              </a:pPr>
              <a:t>33</a:t>
            </a:fld>
            <a:endParaRPr lang="en-US" altLang="en-US" sz="1000">
              <a:solidFill>
                <a:srgbClr val="898989"/>
              </a:solidFill>
              <a:latin typeface="Arial" panose="020B0604020202020204" pitchFamily="34" charset="0"/>
            </a:endParaRPr>
          </a:p>
        </p:txBody>
      </p:sp>
    </p:spTree>
    <p:extLst>
      <p:ext uri="{BB962C8B-B14F-4D97-AF65-F5344CB8AC3E}">
        <p14:creationId xmlns:p14="http://schemas.microsoft.com/office/powerpoint/2010/main" val="10189739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8DE681F-8C52-4449-BA00-EBE1398B7F9B}"/>
              </a:ext>
            </a:extLst>
          </p:cNvPr>
          <p:cNvCxnSpPr/>
          <p:nvPr/>
        </p:nvCxnSpPr>
        <p:spPr>
          <a:xfrm rot="16200000" flipH="1">
            <a:off x="3311526" y="3921126"/>
            <a:ext cx="5832475" cy="41275"/>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BACB94BC-09DC-41DA-BE6B-184E1B15F393}"/>
              </a:ext>
            </a:extLst>
          </p:cNvPr>
          <p:cNvCxnSpPr/>
          <p:nvPr/>
        </p:nvCxnSpPr>
        <p:spPr>
          <a:xfrm rot="10800000">
            <a:off x="1524000" y="3352800"/>
            <a:ext cx="9144000" cy="1588"/>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sp>
        <p:nvSpPr>
          <p:cNvPr id="16388" name="TextBox 3">
            <a:extLst>
              <a:ext uri="{FF2B5EF4-FFF2-40B4-BE49-F238E27FC236}">
                <a16:creationId xmlns:a16="http://schemas.microsoft.com/office/drawing/2014/main" id="{FB6506A4-8350-4BC2-9B9A-ACA97A7171E7}"/>
              </a:ext>
            </a:extLst>
          </p:cNvPr>
          <p:cNvSpPr txBox="1">
            <a:spLocks noChangeArrowheads="1"/>
          </p:cNvSpPr>
          <p:nvPr/>
        </p:nvSpPr>
        <p:spPr bwMode="auto">
          <a:xfrm>
            <a:off x="5751514" y="312738"/>
            <a:ext cx="47767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r>
              <a:rPr lang="en-US" altLang="en-US" sz="3600" b="1">
                <a:latin typeface="Lucida Sans Unicode" panose="020B0602030504020204" pitchFamily="34" charset="0"/>
              </a:rPr>
              <a:t>Space Systems Panel</a:t>
            </a:r>
          </a:p>
        </p:txBody>
      </p:sp>
      <p:sp>
        <p:nvSpPr>
          <p:cNvPr id="16389" name="TextBox 4">
            <a:extLst>
              <a:ext uri="{FF2B5EF4-FFF2-40B4-BE49-F238E27FC236}">
                <a16:creationId xmlns:a16="http://schemas.microsoft.com/office/drawing/2014/main" id="{BE55B8D2-4571-4A08-8EC6-2EEA7F56E1EA}"/>
              </a:ext>
            </a:extLst>
          </p:cNvPr>
          <p:cNvSpPr txBox="1">
            <a:spLocks noChangeArrowheads="1"/>
          </p:cNvSpPr>
          <p:nvPr/>
        </p:nvSpPr>
        <p:spPr bwMode="auto">
          <a:xfrm>
            <a:off x="1895476" y="785813"/>
            <a:ext cx="3940175" cy="2216150"/>
          </a:xfrm>
          <a:prstGeom prst="rect">
            <a:avLst/>
          </a:prstGeom>
          <a:noFill/>
          <a:ln>
            <a:noFill/>
          </a:ln>
          <a:extLst>
            <a:ext uri="{909E8E84-426E-40dd-AFC4-6F175D3DCCD1}"/>
            <a:ext uri="{91240B29-F687-4f45-9708-019B960494DF}"/>
          </a:extLst>
        </p:spPr>
        <p:txBody>
          <a:bodyPr>
            <a:spAutoFit/>
          </a:bodyPr>
          <a:lstStyle>
            <a:lvl1pPr>
              <a:defRPr sz="2800">
                <a:solidFill>
                  <a:schemeClr val="tx1"/>
                </a:solidFill>
                <a:latin typeface="Verdana" charset="0"/>
                <a:ea typeface="MS PGothic" charset="0"/>
                <a:cs typeface="MS PGothic" charset="0"/>
              </a:defRPr>
            </a:lvl1pPr>
            <a:lvl2pPr>
              <a:defRPr sz="2600">
                <a:solidFill>
                  <a:schemeClr val="tx1"/>
                </a:solidFill>
                <a:latin typeface="Verdana" charset="0"/>
                <a:ea typeface="MS PGothic" charset="0"/>
                <a:cs typeface="MS PGothic" charset="0"/>
              </a:defRPr>
            </a:lvl2pPr>
            <a:lvl3pPr>
              <a:defRPr sz="2200">
                <a:solidFill>
                  <a:schemeClr val="tx1"/>
                </a:solidFill>
                <a:latin typeface="Verdana" charset="0"/>
                <a:ea typeface="MS PGothic" charset="0"/>
                <a:cs typeface="MS PGothic" charset="0"/>
              </a:defRPr>
            </a:lvl3pPr>
            <a:lvl4pPr>
              <a:defRPr sz="2000">
                <a:solidFill>
                  <a:schemeClr val="tx1"/>
                </a:solidFill>
                <a:latin typeface="Verdana" charset="0"/>
                <a:ea typeface="MS PGothic" charset="0"/>
                <a:cs typeface="MS PGothic" charset="0"/>
              </a:defRPr>
            </a:lvl4pPr>
            <a:lvl5pPr>
              <a:defRPr sz="2000">
                <a:solidFill>
                  <a:schemeClr val="tx1"/>
                </a:solidFill>
                <a:latin typeface="Verdana" charset="0"/>
                <a:ea typeface="MS PGothic" charset="0"/>
                <a:cs typeface="MS PGothic" charset="0"/>
              </a:defRPr>
            </a:lvl5pPr>
            <a:lvl6pPr eaLnBrk="0" hangingPunct="0">
              <a:buClr>
                <a:srgbClr val="595959"/>
              </a:buClr>
              <a:buFont typeface="Wingdings" charset="0"/>
              <a:defRPr sz="2000">
                <a:solidFill>
                  <a:schemeClr val="tx1"/>
                </a:solidFill>
                <a:latin typeface="Verdana" charset="0"/>
                <a:ea typeface="MS PGothic" charset="0"/>
                <a:cs typeface="MS PGothic" charset="0"/>
              </a:defRPr>
            </a:lvl6pPr>
            <a:lvl7pPr eaLnBrk="0" hangingPunct="0">
              <a:buClr>
                <a:srgbClr val="595959"/>
              </a:buClr>
              <a:buFont typeface="Wingdings" charset="0"/>
              <a:defRPr sz="2000">
                <a:solidFill>
                  <a:schemeClr val="tx1"/>
                </a:solidFill>
                <a:latin typeface="Verdana" charset="0"/>
                <a:ea typeface="MS PGothic" charset="0"/>
                <a:cs typeface="MS PGothic" charset="0"/>
              </a:defRPr>
            </a:lvl7pPr>
            <a:lvl8pPr eaLnBrk="0" hangingPunct="0">
              <a:buClr>
                <a:srgbClr val="595959"/>
              </a:buClr>
              <a:buFont typeface="Wingdings" charset="0"/>
              <a:defRPr sz="2000">
                <a:solidFill>
                  <a:schemeClr val="tx1"/>
                </a:solidFill>
                <a:latin typeface="Verdana" charset="0"/>
                <a:ea typeface="MS PGothic" charset="0"/>
                <a:cs typeface="MS PGothic" charset="0"/>
              </a:defRPr>
            </a:lvl8pPr>
            <a:lvl9pPr eaLnBrk="0" hangingPunct="0">
              <a:buClr>
                <a:srgbClr val="595959"/>
              </a:buClr>
              <a:buFont typeface="Wingdings" charset="0"/>
              <a:defRPr sz="2000">
                <a:solidFill>
                  <a:schemeClr val="tx1"/>
                </a:solidFill>
                <a:latin typeface="Verdana" charset="0"/>
                <a:ea typeface="MS PGothic" charset="0"/>
                <a:cs typeface="MS PGothic" charset="0"/>
              </a:defRPr>
            </a:lvl9pPr>
          </a:lstStyle>
          <a:p>
            <a:pPr>
              <a:defRPr/>
            </a:pPr>
            <a:r>
              <a:rPr lang="en-US" sz="2400" dirty="0">
                <a:latin typeface="Lucida Sans Unicode" charset="0"/>
              </a:rPr>
              <a:t>Near-Term Goals and Objectives</a:t>
            </a:r>
          </a:p>
          <a:p>
            <a:pPr marL="285750" indent="-285750">
              <a:buFont typeface="Arial"/>
              <a:buChar char="•"/>
              <a:defRPr/>
            </a:pPr>
            <a:r>
              <a:rPr lang="en-US" sz="1800" dirty="0">
                <a:latin typeface="Lucida Sans Unicode" charset="0"/>
              </a:rPr>
              <a:t>Hold 2+ meetings/year</a:t>
            </a:r>
          </a:p>
          <a:p>
            <a:pPr marL="285750" indent="-285750">
              <a:buFont typeface="Arial"/>
              <a:buChar char="•"/>
              <a:defRPr/>
            </a:pPr>
            <a:r>
              <a:rPr lang="en-US" sz="1800" dirty="0">
                <a:latin typeface="Lucida Sans Unicode" charset="0"/>
              </a:rPr>
              <a:t>Increase AESS reputation and visibility in space topics</a:t>
            </a:r>
          </a:p>
          <a:p>
            <a:pPr marL="285750" indent="-285750">
              <a:buFont typeface="Arial"/>
              <a:buChar char="•"/>
              <a:defRPr/>
            </a:pPr>
            <a:r>
              <a:rPr lang="en-US" sz="1800" dirty="0">
                <a:latin typeface="Lucida Sans Unicode" charset="0"/>
              </a:rPr>
              <a:t>Relate to AESS Conferences, Meetings, Activities </a:t>
            </a:r>
          </a:p>
        </p:txBody>
      </p:sp>
      <p:sp>
        <p:nvSpPr>
          <p:cNvPr id="16390" name="TextBox 5">
            <a:extLst>
              <a:ext uri="{FF2B5EF4-FFF2-40B4-BE49-F238E27FC236}">
                <a16:creationId xmlns:a16="http://schemas.microsoft.com/office/drawing/2014/main" id="{8B8BE63A-B05F-4221-8518-BB85D4B3F194}"/>
              </a:ext>
            </a:extLst>
          </p:cNvPr>
          <p:cNvSpPr txBox="1">
            <a:spLocks noChangeArrowheads="1"/>
          </p:cNvSpPr>
          <p:nvPr/>
        </p:nvSpPr>
        <p:spPr bwMode="auto">
          <a:xfrm>
            <a:off x="6362700" y="1128714"/>
            <a:ext cx="43053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r>
              <a:rPr lang="en-US" altLang="en-US" sz="2400">
                <a:latin typeface="Lucida Sans Unicode" panose="020B0602030504020204" pitchFamily="34" charset="0"/>
              </a:rPr>
              <a:t>AESS Activities</a:t>
            </a:r>
          </a:p>
          <a:p>
            <a:pPr>
              <a:spcBef>
                <a:spcPct val="0"/>
              </a:spcBef>
              <a:buClrTx/>
              <a:buSzTx/>
              <a:buFontTx/>
              <a:buChar char="•"/>
            </a:pPr>
            <a:r>
              <a:rPr lang="en-US" altLang="en-US" sz="1800">
                <a:latin typeface="Lucida Sans Unicode" panose="020B0602030504020204" pitchFamily="34" charset="0"/>
              </a:rPr>
              <a:t>Conferences – Aerospace Conference, MetroAerospace, with tracks related to panel are both fall.</a:t>
            </a:r>
          </a:p>
        </p:txBody>
      </p:sp>
      <p:sp>
        <p:nvSpPr>
          <p:cNvPr id="16391" name="TextBox 6">
            <a:extLst>
              <a:ext uri="{FF2B5EF4-FFF2-40B4-BE49-F238E27FC236}">
                <a16:creationId xmlns:a16="http://schemas.microsoft.com/office/drawing/2014/main" id="{689737E9-A151-4EB1-9D21-7F890A44565A}"/>
              </a:ext>
            </a:extLst>
          </p:cNvPr>
          <p:cNvSpPr txBox="1">
            <a:spLocks noChangeArrowheads="1"/>
          </p:cNvSpPr>
          <p:nvPr/>
        </p:nvSpPr>
        <p:spPr bwMode="auto">
          <a:xfrm>
            <a:off x="1895475" y="3556000"/>
            <a:ext cx="4256088" cy="1754326"/>
          </a:xfrm>
          <a:prstGeom prst="rect">
            <a:avLst/>
          </a:prstGeom>
          <a:noFill/>
          <a:ln>
            <a:noFill/>
          </a:ln>
          <a:extLst>
            <a:ext uri="{909E8E84-426E-40dd-AFC4-6F175D3DCCD1}"/>
            <a:ext uri="{91240B29-F687-4f45-9708-019B960494DF}"/>
          </a:extLst>
        </p:spPr>
        <p:txBody>
          <a:bodyPr>
            <a:spAutoFit/>
          </a:bodyPr>
          <a:lstStyle/>
          <a:p>
            <a:pPr>
              <a:defRPr/>
            </a:pPr>
            <a:r>
              <a:rPr lang="en-US" dirty="0">
                <a:latin typeface="Lucida Sans Unicode" pitchFamily="34" charset="0"/>
              </a:rPr>
              <a:t>Members</a:t>
            </a:r>
          </a:p>
          <a:p>
            <a:pPr marL="285750" indent="-285750">
              <a:buFont typeface="Arial" pitchFamily="34" charset="0"/>
              <a:buChar char="•"/>
              <a:defRPr/>
            </a:pPr>
            <a:r>
              <a:rPr lang="en-US" dirty="0">
                <a:latin typeface="Lucida Sans Unicode" charset="0"/>
                <a:ea typeface="MS PGothic" charset="0"/>
                <a:cs typeface="MS PGothic" charset="0"/>
              </a:rPr>
              <a:t>Dario Schor (from University of North Dakota)</a:t>
            </a:r>
          </a:p>
          <a:p>
            <a:pPr marL="285750" indent="-285750">
              <a:buFont typeface="Arial" pitchFamily="34" charset="0"/>
              <a:buChar char="•"/>
              <a:defRPr/>
            </a:pPr>
            <a:endParaRPr lang="en-US" dirty="0">
              <a:latin typeface="Lucida Sans Unicode" charset="0"/>
              <a:ea typeface="MS PGothic" charset="0"/>
              <a:cs typeface="MS PGothic" charset="0"/>
            </a:endParaRPr>
          </a:p>
          <a:p>
            <a:pPr marL="285750" indent="-285750">
              <a:buFont typeface="Arial" pitchFamily="34" charset="0"/>
              <a:buChar char="•"/>
              <a:defRPr/>
            </a:pPr>
            <a:r>
              <a:rPr lang="en-US" dirty="0">
                <a:latin typeface="Lucida Sans Unicode" charset="0"/>
                <a:ea typeface="MS PGothic" charset="0"/>
                <a:cs typeface="MS PGothic" charset="0"/>
              </a:rPr>
              <a:t>Others – nice participation at Aerospace Conference</a:t>
            </a:r>
          </a:p>
        </p:txBody>
      </p:sp>
      <p:sp>
        <p:nvSpPr>
          <p:cNvPr id="16392" name="TextBox 9">
            <a:extLst>
              <a:ext uri="{FF2B5EF4-FFF2-40B4-BE49-F238E27FC236}">
                <a16:creationId xmlns:a16="http://schemas.microsoft.com/office/drawing/2014/main" id="{A94A05D2-F986-4011-AC08-BD39A1B14C92}"/>
              </a:ext>
            </a:extLst>
          </p:cNvPr>
          <p:cNvSpPr txBox="1">
            <a:spLocks noChangeArrowheads="1"/>
          </p:cNvSpPr>
          <p:nvPr/>
        </p:nvSpPr>
        <p:spPr bwMode="auto">
          <a:xfrm>
            <a:off x="6303964" y="3613150"/>
            <a:ext cx="4219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80000"/>
              <a:buBlip>
                <a:blip r:embed="rId3"/>
              </a:buBlip>
              <a:defRPr sz="2800">
                <a:solidFill>
                  <a:schemeClr val="tx1"/>
                </a:solidFill>
                <a:latin typeface="Verdana" panose="020B0604030504040204" pitchFamily="34" charset="0"/>
                <a:ea typeface="MS PGothic" panose="020B0600070205080204" pitchFamily="34" charset="-128"/>
              </a:defRPr>
            </a:lvl1pPr>
            <a:lvl2pPr marL="742950" indent="-285750">
              <a:spcBef>
                <a:spcPct val="20000"/>
              </a:spcBef>
              <a:buClr>
                <a:srgbClr val="595959"/>
              </a:buClr>
              <a:buChar char="–"/>
              <a:defRPr sz="2600">
                <a:solidFill>
                  <a:schemeClr val="tx1"/>
                </a:solidFill>
                <a:latin typeface="Verdana" panose="020B0604030504040204" pitchFamily="34" charset="0"/>
                <a:ea typeface="MS PGothic" panose="020B0600070205080204" pitchFamily="34" charset="-128"/>
              </a:defRPr>
            </a:lvl2pPr>
            <a:lvl3pPr marL="1143000" indent="-228600">
              <a:spcBef>
                <a:spcPct val="20000"/>
              </a:spcBef>
              <a:buClr>
                <a:srgbClr val="595959"/>
              </a:buClr>
              <a:buFont typeface="Wingdings" panose="05000000000000000000" pitchFamily="2" charset="2"/>
              <a:buChar char="§"/>
              <a:defRPr sz="2200">
                <a:solidFill>
                  <a:schemeClr val="tx1"/>
                </a:solidFill>
                <a:latin typeface="Verdana" panose="020B0604030504040204" pitchFamily="34" charset="0"/>
                <a:ea typeface="MS PGothic" panose="020B0600070205080204" pitchFamily="34" charset="-128"/>
              </a:defRPr>
            </a:lvl3pPr>
            <a:lvl4pPr marL="1600200" indent="-228600">
              <a:spcBef>
                <a:spcPct val="20000"/>
              </a:spcBef>
              <a:buClr>
                <a:srgbClr val="595959"/>
              </a:buClr>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rgbClr val="595959"/>
              </a:buClr>
              <a:buFont typeface="Wingdings" panose="05000000000000000000" pitchFamily="2" charset="2"/>
              <a:buChar char="§"/>
              <a:defRPr sz="2000">
                <a:solidFill>
                  <a:schemeClr val="tx1"/>
                </a:solidFill>
                <a:latin typeface="Verdana" panose="020B0604030504040204" pitchFamily="34" charset="0"/>
                <a:ea typeface="MS PGothic" panose="020B0600070205080204" pitchFamily="34" charset="-128"/>
              </a:defRPr>
            </a:lvl9pPr>
          </a:lstStyle>
          <a:p>
            <a:pPr>
              <a:spcBef>
                <a:spcPct val="0"/>
              </a:spcBef>
              <a:buClrTx/>
              <a:buSzTx/>
              <a:buFontTx/>
              <a:buNone/>
            </a:pPr>
            <a:r>
              <a:rPr lang="en-US" altLang="en-US" sz="2400">
                <a:latin typeface="Lucida Sans Unicode" panose="020B0602030504020204" pitchFamily="34" charset="0"/>
              </a:rPr>
              <a:t>Journals and DLs:</a:t>
            </a:r>
          </a:p>
          <a:p>
            <a:pPr>
              <a:spcBef>
                <a:spcPct val="0"/>
              </a:spcBef>
              <a:buClrTx/>
              <a:buSzTx/>
              <a:buFontTx/>
              <a:buNone/>
            </a:pPr>
            <a:r>
              <a:rPr lang="en-US" altLang="en-US" sz="1800">
                <a:latin typeface="Lucida Sans Unicode" panose="020B0602030504020204" pitchFamily="34" charset="0"/>
              </a:rPr>
              <a:t>Activities related to the role of Editor of Space Systems of the AES Transactions and for the Systems Magazine. </a:t>
            </a:r>
          </a:p>
          <a:p>
            <a:pPr>
              <a:spcBef>
                <a:spcPct val="0"/>
              </a:spcBef>
              <a:buClrTx/>
              <a:buSzTx/>
              <a:buFontTx/>
              <a:buNone/>
            </a:pPr>
            <a:r>
              <a:rPr lang="en-US" altLang="en-US" sz="1800">
                <a:latin typeface="Lucida Sans Unicode" panose="020B0602030504020204" pitchFamily="34" charset="0"/>
              </a:rPr>
              <a:t>Foreseen 2 DLs in the space topics area.</a:t>
            </a:r>
          </a:p>
          <a:p>
            <a:pPr>
              <a:spcBef>
                <a:spcPct val="0"/>
              </a:spcBef>
              <a:buClrTx/>
              <a:buSzTx/>
              <a:buFontTx/>
              <a:buNone/>
            </a:pPr>
            <a:endParaRPr lang="en-US" altLang="en-US" sz="2000">
              <a:latin typeface="Lucida Sans Unicode" panose="020B0602030504020204" pitchFamily="34" charset="0"/>
            </a:endParaRPr>
          </a:p>
        </p:txBody>
      </p:sp>
    </p:spTree>
    <p:extLst>
      <p:ext uri="{BB962C8B-B14F-4D97-AF65-F5344CB8AC3E}">
        <p14:creationId xmlns:p14="http://schemas.microsoft.com/office/powerpoint/2010/main" val="4523325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a:extLst>
              <a:ext uri="{FF2B5EF4-FFF2-40B4-BE49-F238E27FC236}">
                <a16:creationId xmlns:a16="http://schemas.microsoft.com/office/drawing/2014/main" id="{51031310-9BCE-414C-AFF5-36B54ED12D49}"/>
              </a:ext>
            </a:extLst>
          </p:cNvPr>
          <p:cNvSpPr>
            <a:spLocks noChangeArrowheads="1"/>
          </p:cNvSpPr>
          <p:nvPr/>
        </p:nvSpPr>
        <p:spPr bwMode="auto">
          <a:xfrm>
            <a:off x="1881188" y="1643064"/>
            <a:ext cx="8424862" cy="4770437"/>
          </a:xfrm>
          <a:prstGeom prst="rect">
            <a:avLst/>
          </a:prstGeom>
          <a:noFill/>
          <a:ln w="9525">
            <a:noFill/>
            <a:miter lim="800000"/>
            <a:headEnd/>
            <a:tailEnd/>
          </a:ln>
        </p:spPr>
        <p:txBody>
          <a:bodyPr>
            <a:spAutoFit/>
          </a:bodyPr>
          <a:lstStyle/>
          <a:p>
            <a:pPr algn="just">
              <a:buFont typeface="Wingdings" pitchFamily="2" charset="2"/>
              <a:buChar char="Ø"/>
              <a:defRPr/>
            </a:pPr>
            <a:r>
              <a:rPr lang="en-GB" sz="1600" dirty="0">
                <a:solidFill>
                  <a:srgbClr val="000000"/>
                </a:solidFill>
                <a:latin typeface="+mj-lt"/>
              </a:rPr>
              <a:t>Activities related to the role of Editor of Space Systems of the AES Transactions and for the Systems Magazine.</a:t>
            </a:r>
          </a:p>
          <a:p>
            <a:pPr algn="just">
              <a:buFont typeface="Wingdings" pitchFamily="2" charset="2"/>
              <a:buChar char="Ø"/>
              <a:defRPr/>
            </a:pPr>
            <a:endParaRPr lang="it-IT" sz="1600" dirty="0">
              <a:solidFill>
                <a:srgbClr val="000000"/>
              </a:solidFill>
              <a:latin typeface="+mj-lt"/>
            </a:endParaRPr>
          </a:p>
          <a:p>
            <a:pPr algn="just">
              <a:buFont typeface="Wingdings" pitchFamily="2" charset="2"/>
              <a:buChar char="Ø"/>
              <a:defRPr/>
            </a:pPr>
            <a:r>
              <a:rPr lang="en-US" sz="1600" dirty="0" err="1">
                <a:solidFill>
                  <a:srgbClr val="000000"/>
                </a:solidFill>
                <a:latin typeface="+mj-lt"/>
              </a:rPr>
              <a:t>Organisation</a:t>
            </a:r>
            <a:r>
              <a:rPr lang="en-US" sz="1600" dirty="0">
                <a:solidFill>
                  <a:srgbClr val="000000"/>
                </a:solidFill>
                <a:latin typeface="+mj-lt"/>
              </a:rPr>
              <a:t> of training and thesis activities of students at the University of Roma Tor </a:t>
            </a:r>
            <a:r>
              <a:rPr lang="en-US" sz="1600" dirty="0" err="1">
                <a:solidFill>
                  <a:srgbClr val="000000"/>
                </a:solidFill>
                <a:latin typeface="+mj-lt"/>
              </a:rPr>
              <a:t>Vergata</a:t>
            </a:r>
            <a:r>
              <a:rPr lang="en-US" sz="1600" dirty="0">
                <a:solidFill>
                  <a:srgbClr val="000000"/>
                </a:solidFill>
                <a:latin typeface="+mj-lt"/>
              </a:rPr>
              <a:t> in the field of space systems. </a:t>
            </a:r>
          </a:p>
          <a:p>
            <a:pPr algn="just">
              <a:buFont typeface="Wingdings" pitchFamily="2" charset="2"/>
              <a:buChar char="Ø"/>
              <a:defRPr/>
            </a:pPr>
            <a:endParaRPr lang="en-US" sz="1600" dirty="0">
              <a:solidFill>
                <a:srgbClr val="000000"/>
              </a:solidFill>
              <a:latin typeface="+mj-lt"/>
            </a:endParaRPr>
          </a:p>
          <a:p>
            <a:pPr algn="just">
              <a:buFont typeface="Wingdings" pitchFamily="2" charset="2"/>
              <a:buChar char="Ø"/>
              <a:defRPr/>
            </a:pPr>
            <a:r>
              <a:rPr lang="en-GB" sz="1600" dirty="0">
                <a:latin typeface="+mj-lt"/>
              </a:rPr>
              <a:t>Activities related to the co-chairing of Track 2 Space Missions, Systems and Architecture of the 2013 IEEE Aerospace Conference that will take place in Big Sky in March 2018.</a:t>
            </a:r>
            <a:endParaRPr lang="en-US" sz="1600" dirty="0">
              <a:solidFill>
                <a:srgbClr val="000000"/>
              </a:solidFill>
              <a:latin typeface="+mj-lt"/>
            </a:endParaRPr>
          </a:p>
          <a:p>
            <a:pPr algn="just">
              <a:buFont typeface="Wingdings" pitchFamily="2" charset="2"/>
              <a:buChar char="Ø"/>
              <a:defRPr/>
            </a:pPr>
            <a:endParaRPr lang="it-IT" sz="1600" dirty="0">
              <a:solidFill>
                <a:srgbClr val="000000"/>
              </a:solidFill>
              <a:latin typeface="+mj-lt"/>
            </a:endParaRPr>
          </a:p>
          <a:p>
            <a:pPr algn="just">
              <a:buFont typeface="Wingdings" pitchFamily="2" charset="2"/>
              <a:buChar char="Ø"/>
              <a:defRPr/>
            </a:pPr>
            <a:r>
              <a:rPr lang="en-US" sz="1600" dirty="0">
                <a:solidFill>
                  <a:srgbClr val="000000"/>
                </a:solidFill>
                <a:latin typeface="+mj-lt"/>
              </a:rPr>
              <a:t>The 15th edition of the Master Course in “Advanced Satellite and Communications Systems” is in progress at the University of Rome Tor </a:t>
            </a:r>
            <a:r>
              <a:rPr lang="en-US" sz="1600" dirty="0" err="1">
                <a:solidFill>
                  <a:srgbClr val="000000"/>
                </a:solidFill>
                <a:latin typeface="+mj-lt"/>
              </a:rPr>
              <a:t>Vergata</a:t>
            </a:r>
            <a:r>
              <a:rPr lang="en-US" sz="1600" dirty="0">
                <a:solidFill>
                  <a:srgbClr val="000000"/>
                </a:solidFill>
                <a:latin typeface="+mj-lt"/>
              </a:rPr>
              <a:t>, while the 16th edition is in preparation.</a:t>
            </a:r>
          </a:p>
          <a:p>
            <a:pPr algn="just">
              <a:buFont typeface="Wingdings" pitchFamily="2" charset="2"/>
              <a:buChar char="Ø"/>
              <a:defRPr/>
            </a:pPr>
            <a:endParaRPr lang="en-US" sz="1600" dirty="0">
              <a:solidFill>
                <a:srgbClr val="000000"/>
              </a:solidFill>
              <a:latin typeface="+mj-lt"/>
            </a:endParaRPr>
          </a:p>
          <a:p>
            <a:pPr algn="just">
              <a:buFont typeface="Wingdings" pitchFamily="2" charset="2"/>
              <a:buChar char="Ø"/>
              <a:defRPr/>
            </a:pPr>
            <a:r>
              <a:rPr lang="en-GB" sz="1600" dirty="0">
                <a:solidFill>
                  <a:srgbClr val="000000"/>
                </a:solidFill>
                <a:latin typeface="+mj-lt"/>
              </a:rPr>
              <a:t>Activities related to projects, publications and teaching in the space system related topics. </a:t>
            </a:r>
          </a:p>
          <a:p>
            <a:pPr algn="just">
              <a:buFont typeface="Wingdings" pitchFamily="2" charset="2"/>
              <a:buChar char="Ø"/>
              <a:defRPr/>
            </a:pPr>
            <a:endParaRPr lang="it-IT" sz="1600" dirty="0">
              <a:solidFill>
                <a:srgbClr val="000000"/>
              </a:solidFill>
              <a:latin typeface="+mj-lt"/>
            </a:endParaRPr>
          </a:p>
          <a:p>
            <a:pPr algn="just">
              <a:buFont typeface="Wingdings" pitchFamily="2" charset="2"/>
              <a:buChar char="Ø"/>
              <a:defRPr/>
            </a:pPr>
            <a:r>
              <a:rPr lang="en-GB" sz="1600" dirty="0">
                <a:solidFill>
                  <a:srgbClr val="000000"/>
                </a:solidFill>
                <a:latin typeface="+mj-lt"/>
              </a:rPr>
              <a:t>Development and publication of several papers about space systems in conference proceedings and journals. </a:t>
            </a:r>
            <a:endParaRPr lang="it-IT" sz="1600" dirty="0">
              <a:solidFill>
                <a:srgbClr val="000000"/>
              </a:solidFill>
              <a:latin typeface="+mj-lt"/>
            </a:endParaRPr>
          </a:p>
        </p:txBody>
      </p:sp>
      <p:sp>
        <p:nvSpPr>
          <p:cNvPr id="4" name="Rectangle 2">
            <a:extLst>
              <a:ext uri="{FF2B5EF4-FFF2-40B4-BE49-F238E27FC236}">
                <a16:creationId xmlns:a16="http://schemas.microsoft.com/office/drawing/2014/main" id="{C185F5A0-DE68-48BB-A60B-EB85DB463610}"/>
              </a:ext>
            </a:extLst>
          </p:cNvPr>
          <p:cNvSpPr txBox="1">
            <a:spLocks noChangeArrowheads="1"/>
          </p:cNvSpPr>
          <p:nvPr/>
        </p:nvSpPr>
        <p:spPr bwMode="auto">
          <a:xfrm>
            <a:off x="2381250" y="571500"/>
            <a:ext cx="7772400" cy="990600"/>
          </a:xfrm>
          <a:prstGeom prst="rect">
            <a:avLst/>
          </a:prstGeom>
          <a:noFill/>
          <a:ln w="9525">
            <a:noFill/>
            <a:miter lim="800000"/>
            <a:headEnd/>
            <a:tailEnd/>
          </a:ln>
        </p:spPr>
        <p:txBody>
          <a:bodyPr anchor="ctr"/>
          <a:lstStyle/>
          <a:p>
            <a:pPr algn="ctr">
              <a:defRPr/>
            </a:pPr>
            <a:r>
              <a:rPr lang="en-US" altLang="zh-CN" sz="3200" b="1" kern="0" dirty="0">
                <a:solidFill>
                  <a:srgbClr val="0069B8"/>
                </a:solidFill>
                <a:latin typeface="+mj-lt"/>
                <a:ea typeface="宋体" charset="-122"/>
                <a:cs typeface="+mj-cs"/>
              </a:rPr>
              <a:t>Space Panel Report</a:t>
            </a:r>
          </a:p>
          <a:p>
            <a:pPr algn="ctr">
              <a:defRPr/>
            </a:pPr>
            <a:endParaRPr lang="en-US" altLang="zh-CN" sz="800" b="1" kern="0" dirty="0">
              <a:solidFill>
                <a:srgbClr val="0069B8"/>
              </a:solidFill>
              <a:latin typeface="+mj-lt"/>
              <a:ea typeface="宋体" charset="-122"/>
              <a:cs typeface="+mj-cs"/>
            </a:endParaRPr>
          </a:p>
          <a:p>
            <a:pPr algn="ctr">
              <a:defRPr/>
            </a:pPr>
            <a:endParaRPr lang="en-US" altLang="zh-CN" sz="3200" b="1" kern="0" dirty="0">
              <a:solidFill>
                <a:srgbClr val="0069B8"/>
              </a:solidFill>
              <a:latin typeface="+mj-lt"/>
              <a:ea typeface="宋体" charset="-122"/>
              <a:cs typeface="+mj-cs"/>
            </a:endParaRPr>
          </a:p>
        </p:txBody>
      </p:sp>
    </p:spTree>
    <p:extLst>
      <p:ext uri="{BB962C8B-B14F-4D97-AF65-F5344CB8AC3E}">
        <p14:creationId xmlns:p14="http://schemas.microsoft.com/office/powerpoint/2010/main" val="2036096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a:extLst>
              <a:ext uri="{FF2B5EF4-FFF2-40B4-BE49-F238E27FC236}">
                <a16:creationId xmlns:a16="http://schemas.microsoft.com/office/drawing/2014/main" id="{5A75BF37-BB0E-4750-B1F3-9244D9647AF0}"/>
              </a:ext>
            </a:extLst>
          </p:cNvPr>
          <p:cNvSpPr>
            <a:spLocks noChangeArrowheads="1"/>
          </p:cNvSpPr>
          <p:nvPr/>
        </p:nvSpPr>
        <p:spPr bwMode="auto">
          <a:xfrm>
            <a:off x="2130426" y="511176"/>
            <a:ext cx="8143875" cy="5692775"/>
          </a:xfrm>
          <a:prstGeom prst="rect">
            <a:avLst/>
          </a:prstGeom>
          <a:noFill/>
          <a:ln w="9525">
            <a:noFill/>
            <a:miter lim="800000"/>
            <a:headEnd/>
            <a:tailEnd/>
          </a:ln>
          <a:effectLst/>
        </p:spPr>
        <p:txBody>
          <a:bodyPr bIns="0" anchor="ctr">
            <a:spAutoFit/>
          </a:bodyPr>
          <a:lstStyle/>
          <a:p>
            <a:pPr algn="just">
              <a:buFont typeface="Wingdings" pitchFamily="2" charset="2"/>
              <a:buChar char="Ø"/>
              <a:defRPr/>
            </a:pPr>
            <a:r>
              <a:rPr lang="en-GB" sz="1600" dirty="0">
                <a:latin typeface="Arial" charset="0"/>
              </a:rPr>
              <a:t> </a:t>
            </a:r>
            <a:r>
              <a:rPr lang="en-GB" sz="1300" dirty="0">
                <a:latin typeface="+mj-lt"/>
              </a:rPr>
              <a:t>Support to </a:t>
            </a:r>
            <a:r>
              <a:rPr lang="en-US" sz="1300" b="1" dirty="0">
                <a:latin typeface="+mj-lt"/>
              </a:rPr>
              <a:t>Durban University Technology </a:t>
            </a:r>
            <a:r>
              <a:rPr lang="en-US" sz="1300" dirty="0">
                <a:latin typeface="+mj-lt"/>
              </a:rPr>
              <a:t>(DUT) in South Africa in order to establish an </a:t>
            </a:r>
            <a:r>
              <a:rPr lang="en-US" sz="1300" b="1" i="1" dirty="0">
                <a:latin typeface="+mj-lt"/>
              </a:rPr>
              <a:t>Institute of Space Science</a:t>
            </a:r>
            <a:endParaRPr lang="en-US" sz="1300" dirty="0">
              <a:latin typeface="+mj-lt"/>
            </a:endParaRPr>
          </a:p>
          <a:p>
            <a:pPr algn="just">
              <a:defRPr/>
            </a:pPr>
            <a:r>
              <a:rPr lang="en-US" sz="1300" dirty="0">
                <a:latin typeface="+mj-lt"/>
              </a:rPr>
              <a:t>The following activities, proposals and projects will be carried out in that Institute on the followings items:</a:t>
            </a:r>
            <a:endParaRPr lang="it-IT" sz="1300" dirty="0">
              <a:latin typeface="+mj-lt"/>
            </a:endParaRPr>
          </a:p>
          <a:p>
            <a:pPr marL="342900" indent="-342900" algn="just">
              <a:buFontTx/>
              <a:buAutoNum type="arabicPeriod"/>
              <a:defRPr/>
            </a:pPr>
            <a:r>
              <a:rPr lang="en-GB" sz="1300" i="1" dirty="0">
                <a:latin typeface="+mj-lt"/>
              </a:rPr>
              <a:t>African Satellite Augmentation System (ASAS) </a:t>
            </a:r>
            <a:r>
              <a:rPr lang="en-GB" sz="1300" dirty="0">
                <a:latin typeface="+mj-lt"/>
              </a:rPr>
              <a:t>as a new project instead of the Extension of EGNOS on Central and South Africa;</a:t>
            </a:r>
          </a:p>
          <a:p>
            <a:pPr marL="342900" indent="-342900" algn="just">
              <a:buFontTx/>
              <a:buAutoNum type="arabicPeriod"/>
              <a:defRPr/>
            </a:pPr>
            <a:endParaRPr lang="it-IT" sz="1300" dirty="0">
              <a:latin typeface="+mj-lt"/>
            </a:endParaRPr>
          </a:p>
          <a:p>
            <a:pPr algn="just">
              <a:defRPr/>
            </a:pPr>
            <a:r>
              <a:rPr lang="en-GB" sz="1300" dirty="0">
                <a:latin typeface="+mj-lt"/>
              </a:rPr>
              <a:t>2. </a:t>
            </a:r>
            <a:r>
              <a:rPr lang="en-GB" sz="1300" i="1" dirty="0">
                <a:latin typeface="+mj-lt"/>
              </a:rPr>
              <a:t>Road Traffic Control and Management</a:t>
            </a:r>
            <a:r>
              <a:rPr lang="en-GB" sz="1300" dirty="0">
                <a:latin typeface="+mj-lt"/>
              </a:rPr>
              <a:t>, which can reduce mortality on the roads up to 30% in Africa;</a:t>
            </a:r>
            <a:endParaRPr lang="it-IT" sz="1300" dirty="0">
              <a:latin typeface="+mj-lt"/>
            </a:endParaRPr>
          </a:p>
          <a:p>
            <a:pPr algn="just">
              <a:defRPr/>
            </a:pPr>
            <a:r>
              <a:rPr lang="en-GB" sz="1300" dirty="0">
                <a:latin typeface="+mj-lt"/>
              </a:rPr>
              <a:t>3. </a:t>
            </a:r>
            <a:r>
              <a:rPr lang="en-GB" sz="1300" i="1" dirty="0">
                <a:latin typeface="+mj-lt"/>
              </a:rPr>
              <a:t>Satellite DVB-RCS Scenario for Fixed and Mobile Solutions</a:t>
            </a:r>
            <a:r>
              <a:rPr lang="en-GB" sz="1300" dirty="0">
                <a:latin typeface="+mj-lt"/>
              </a:rPr>
              <a:t>, which provides Voice, Data and Video over IP (VDVoIP), IPTV, IPPC, enhanced Broadcast content, Broadband, fast Internet and all E-solutions (in particular E-education or E-medicine to cover all schools or clinics, respectively);</a:t>
            </a:r>
          </a:p>
          <a:p>
            <a:pPr algn="just">
              <a:defRPr/>
            </a:pPr>
            <a:endParaRPr lang="it-IT" sz="1300" dirty="0">
              <a:latin typeface="+mj-lt"/>
            </a:endParaRPr>
          </a:p>
          <a:p>
            <a:pPr algn="just">
              <a:defRPr/>
            </a:pPr>
            <a:r>
              <a:rPr lang="en-GB" sz="1300" dirty="0">
                <a:latin typeface="+mj-lt"/>
              </a:rPr>
              <a:t>4. </a:t>
            </a:r>
            <a:r>
              <a:rPr lang="en-GB" sz="1300" i="1" dirty="0">
                <a:latin typeface="+mj-lt"/>
              </a:rPr>
              <a:t>Satellite Asset Tracking and Fleet Management (SATFM) and SCADA or M2M Systems </a:t>
            </a:r>
            <a:r>
              <a:rPr lang="en-GB" sz="1300" dirty="0">
                <a:latin typeface="+mj-lt"/>
              </a:rPr>
              <a:t>such as projects for Global Container Tracking (GCT), Global Vehicle Tracking (GVT), Global Wagon Tracking (GWT), Global Ship Tracking (GST), Global Aircraft Tracking (GAT), M2M and so on;</a:t>
            </a:r>
          </a:p>
          <a:p>
            <a:pPr algn="just">
              <a:defRPr/>
            </a:pPr>
            <a:endParaRPr lang="it-IT" sz="1300" dirty="0">
              <a:latin typeface="+mj-lt"/>
            </a:endParaRPr>
          </a:p>
          <a:p>
            <a:pPr algn="just">
              <a:defRPr/>
            </a:pPr>
            <a:r>
              <a:rPr lang="en-GB" sz="1300" dirty="0">
                <a:latin typeface="+mj-lt"/>
              </a:rPr>
              <a:t>5. </a:t>
            </a:r>
            <a:r>
              <a:rPr lang="en-GB" sz="1300" i="1" dirty="0">
                <a:latin typeface="+mj-lt"/>
              </a:rPr>
              <a:t>Intelligent Transportation Systems </a:t>
            </a:r>
            <a:r>
              <a:rPr lang="en-GB" sz="1300" dirty="0">
                <a:latin typeface="+mj-lt"/>
              </a:rPr>
              <a:t>(ITS) such as Electronic Vehicle Registration (EVR) and so on;</a:t>
            </a:r>
          </a:p>
          <a:p>
            <a:pPr algn="just">
              <a:defRPr/>
            </a:pPr>
            <a:endParaRPr lang="it-IT" sz="1300" dirty="0">
              <a:latin typeface="+mj-lt"/>
            </a:endParaRPr>
          </a:p>
          <a:p>
            <a:pPr algn="just">
              <a:defRPr/>
            </a:pPr>
            <a:r>
              <a:rPr lang="en-GB" sz="1300" dirty="0">
                <a:latin typeface="+mj-lt"/>
              </a:rPr>
              <a:t>6</a:t>
            </a:r>
            <a:r>
              <a:rPr lang="en-GB" sz="1300" i="1" dirty="0">
                <a:latin typeface="+mj-lt"/>
              </a:rPr>
              <a:t>. Stratospheric Communication Platforms </a:t>
            </a:r>
            <a:r>
              <a:rPr lang="en-GB" sz="1300" dirty="0">
                <a:latin typeface="+mj-lt"/>
              </a:rPr>
              <a:t>(SCP);</a:t>
            </a:r>
          </a:p>
          <a:p>
            <a:pPr algn="just">
              <a:defRPr/>
            </a:pPr>
            <a:endParaRPr lang="it-IT" sz="1300" dirty="0">
              <a:latin typeface="+mj-lt"/>
            </a:endParaRPr>
          </a:p>
          <a:p>
            <a:pPr algn="just">
              <a:defRPr/>
            </a:pPr>
            <a:r>
              <a:rPr lang="en-GB" sz="1300" dirty="0">
                <a:latin typeface="+mj-lt"/>
              </a:rPr>
              <a:t>7</a:t>
            </a:r>
            <a:r>
              <a:rPr lang="en-GB" sz="1300" i="1" dirty="0">
                <a:latin typeface="+mj-lt"/>
              </a:rPr>
              <a:t>. SCP </a:t>
            </a:r>
            <a:r>
              <a:rPr lang="en-GB" sz="1300" dirty="0">
                <a:latin typeface="+mj-lt"/>
              </a:rPr>
              <a:t>for Transfer of energy from Solar cells in the Space to the Ground;</a:t>
            </a:r>
          </a:p>
          <a:p>
            <a:pPr algn="just">
              <a:defRPr/>
            </a:pPr>
            <a:endParaRPr lang="it-IT" sz="1300" dirty="0">
              <a:latin typeface="+mj-lt"/>
            </a:endParaRPr>
          </a:p>
          <a:p>
            <a:pPr algn="just">
              <a:defRPr/>
            </a:pPr>
            <a:r>
              <a:rPr lang="en-GB" sz="1300" dirty="0">
                <a:latin typeface="+mj-lt"/>
              </a:rPr>
              <a:t>8. Development of </a:t>
            </a:r>
            <a:r>
              <a:rPr lang="en-GB" sz="1300" i="1" dirty="0">
                <a:latin typeface="+mj-lt"/>
              </a:rPr>
              <a:t>Multipurpose GEO/LEO Space Segment</a:t>
            </a:r>
            <a:r>
              <a:rPr lang="en-GB" sz="1300" dirty="0">
                <a:latin typeface="+mj-lt"/>
              </a:rPr>
              <a:t>;</a:t>
            </a:r>
          </a:p>
          <a:p>
            <a:pPr algn="just">
              <a:defRPr/>
            </a:pPr>
            <a:endParaRPr lang="it-IT" sz="1300" dirty="0">
              <a:latin typeface="+mj-lt"/>
            </a:endParaRPr>
          </a:p>
          <a:p>
            <a:pPr algn="just">
              <a:defRPr/>
            </a:pPr>
            <a:r>
              <a:rPr lang="en-GB" sz="1300" dirty="0">
                <a:latin typeface="+mj-lt"/>
              </a:rPr>
              <a:t>9. </a:t>
            </a:r>
            <a:r>
              <a:rPr lang="en-GB" sz="1300" i="1" dirty="0">
                <a:latin typeface="+mj-lt"/>
              </a:rPr>
              <a:t>Homeland Security System (HSS).</a:t>
            </a:r>
          </a:p>
        </p:txBody>
      </p:sp>
    </p:spTree>
    <p:extLst>
      <p:ext uri="{BB962C8B-B14F-4D97-AF65-F5344CB8AC3E}">
        <p14:creationId xmlns:p14="http://schemas.microsoft.com/office/powerpoint/2010/main" val="3043463599"/>
      </p:ext>
    </p:extLst>
  </p:cSld>
  <p:clrMapOvr>
    <a:masterClrMapping/>
  </p:clrMapOvr>
</p:sld>
</file>

<file path=ppt/theme/theme1.xml><?xml version="1.0" encoding="utf-8"?>
<a:theme xmlns:a="http://schemas.openxmlformats.org/drawingml/2006/main" name="ieee_corporate_template_1">
  <a:themeElements>
    <a:clrScheme name="Custom 3">
      <a:dk1>
        <a:srgbClr val="000000"/>
      </a:dk1>
      <a:lt1>
        <a:srgbClr val="FFFFFF"/>
      </a:lt1>
      <a:dk2>
        <a:srgbClr val="005582"/>
      </a:dk2>
      <a:lt2>
        <a:srgbClr val="808080"/>
      </a:lt2>
      <a:accent1>
        <a:srgbClr val="DC5D26"/>
      </a:accent1>
      <a:accent2>
        <a:srgbClr val="52A93A"/>
      </a:accent2>
      <a:accent3>
        <a:srgbClr val="FFFFFF"/>
      </a:accent3>
      <a:accent4>
        <a:srgbClr val="000000"/>
      </a:accent4>
      <a:accent5>
        <a:srgbClr val="6C0521"/>
      </a:accent5>
      <a:accent6>
        <a:srgbClr val="477E27"/>
      </a:accent6>
      <a:hlink>
        <a:srgbClr val="0080FF"/>
      </a:hlink>
      <a:folHlink>
        <a:srgbClr val="481861"/>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28" charset="0"/>
            <a:ea typeface="ＭＳ Ｐゴシック" pitchFamily="28" charset="-128"/>
            <a:cs typeface="ＭＳ Ｐゴシック" pitchFamily="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28" charset="0"/>
            <a:ea typeface="ＭＳ Ｐゴシック" pitchFamily="28" charset="-128"/>
            <a:cs typeface="ＭＳ Ｐゴシック" pitchFamily="28"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Office Theme 13">
        <a:dk1>
          <a:srgbClr val="000000"/>
        </a:dk1>
        <a:lt1>
          <a:srgbClr val="FFFFFF"/>
        </a:lt1>
        <a:dk2>
          <a:srgbClr val="0F3D88"/>
        </a:dk2>
        <a:lt2>
          <a:srgbClr val="808080"/>
        </a:lt2>
        <a:accent1>
          <a:srgbClr val="FF8000"/>
        </a:accent1>
        <a:accent2>
          <a:srgbClr val="59B308"/>
        </a:accent2>
        <a:accent3>
          <a:srgbClr val="FFFFFF"/>
        </a:accent3>
        <a:accent4>
          <a:srgbClr val="000000"/>
        </a:accent4>
        <a:accent5>
          <a:srgbClr val="FFC0AA"/>
        </a:accent5>
        <a:accent6>
          <a:srgbClr val="50A206"/>
        </a:accent6>
        <a:hlink>
          <a:srgbClr val="008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1672</TotalTime>
  <Words>2899</Words>
  <Application>Microsoft Office PowerPoint</Application>
  <PresentationFormat>Widescreen</PresentationFormat>
  <Paragraphs>411</Paragraphs>
  <Slides>36</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MS PGothic</vt:lpstr>
      <vt:lpstr>MS PGothic</vt:lpstr>
      <vt:lpstr>宋体</vt:lpstr>
      <vt:lpstr>Arial</vt:lpstr>
      <vt:lpstr>Calibri</vt:lpstr>
      <vt:lpstr>Lucida Sans Unicode</vt:lpstr>
      <vt:lpstr>Times New Roman</vt:lpstr>
      <vt:lpstr>Verdana</vt:lpstr>
      <vt:lpstr>Wingdings</vt:lpstr>
      <vt:lpstr>ieee_corporate_template_1</vt:lpstr>
      <vt:lpstr>PowerPoint Presentation</vt:lpstr>
      <vt:lpstr>Technical Operations 3-Year Goals </vt:lpstr>
      <vt:lpstr>2018 Technical Operations Objective  </vt:lpstr>
      <vt:lpstr>2018 Technical Operations Objective  </vt:lpstr>
      <vt:lpstr>2018 Technical Operations Objective  </vt:lpstr>
      <vt:lpstr>2018 Technical Operations Objective  </vt:lpstr>
      <vt:lpstr>2018Technical Operations Objective  </vt:lpstr>
      <vt:lpstr>2018Technical Operations Objective  </vt:lpstr>
      <vt:lpstr>Motions      </vt:lpstr>
      <vt:lpstr>Appendix</vt:lpstr>
      <vt:lpstr>Radar Systems Panel 2018 Planned Activities</vt:lpstr>
      <vt:lpstr>Radar Systems Panel (RSP)</vt:lpstr>
      <vt:lpstr>Most Significant Accomplishments   </vt:lpstr>
      <vt:lpstr>2018 Planned Activities</vt:lpstr>
      <vt:lpstr>IEEE AESS UAS/UAV Tech Panel Progress Report – March 2018</vt:lpstr>
      <vt:lpstr>2017 Achievements</vt:lpstr>
      <vt:lpstr>2018 Goals</vt:lpstr>
      <vt:lpstr>Meeting Schedule</vt:lpstr>
      <vt:lpstr>Activity Planning</vt:lpstr>
      <vt:lpstr>Navigation Systems Panel  </vt:lpstr>
      <vt:lpstr>Navigation Systems Panel Objectives</vt:lpstr>
      <vt:lpstr>Navigation Systems Panel (NSP)</vt:lpstr>
      <vt:lpstr>Cyber Security Technical Panel</vt:lpstr>
      <vt:lpstr>Cyber Security (Technical Operations Panel)</vt:lpstr>
      <vt:lpstr>Cyber Security (Technical Operations Panel)</vt:lpstr>
      <vt:lpstr>Gyro and Accelerometer Panel (GAP)</vt:lpstr>
      <vt:lpstr>Gyro and Accelerometer Panel (GAP)</vt:lpstr>
      <vt:lpstr>Gyro and Accelerometer Panel (GAP) Objectives, Assignments, and Milestones</vt:lpstr>
      <vt:lpstr>Avionics Systems Panel</vt:lpstr>
      <vt:lpstr>PowerPoint Presentation</vt:lpstr>
      <vt:lpstr>Avionics Systems Panel - Objectives</vt:lpstr>
      <vt:lpstr>Space Systems Technical Panel</vt:lpstr>
      <vt:lpstr>Space Systems Panel Topics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Downing, Walt D.</dc:creator>
  <cp:lastModifiedBy>George Schmidt</cp:lastModifiedBy>
  <cp:revision>53</cp:revision>
  <cp:lastPrinted>2018-04-24T00:47:46Z</cp:lastPrinted>
  <dcterms:created xsi:type="dcterms:W3CDTF">2018-03-20T22:03:13Z</dcterms:created>
  <dcterms:modified xsi:type="dcterms:W3CDTF">2018-04-24T01:04:13Z</dcterms:modified>
</cp:coreProperties>
</file>