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4344" r:id="rId2"/>
  </p:sldMasterIdLst>
  <p:notesMasterIdLst>
    <p:notesMasterId r:id="rId6"/>
  </p:notesMasterIdLst>
  <p:handoutMasterIdLst>
    <p:handoutMasterId r:id="rId7"/>
  </p:handoutMasterIdLst>
  <p:sldIdLst>
    <p:sldId id="261" r:id="rId3"/>
    <p:sldId id="267" r:id="rId4"/>
    <p:sldId id="276" r:id="rId5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82"/>
    <a:srgbClr val="0000FF"/>
    <a:srgbClr val="005087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14" autoAdjust="0"/>
    <p:restoredTop sz="94660"/>
  </p:normalViewPr>
  <p:slideViewPr>
    <p:cSldViewPr snapToGrid="0">
      <p:cViewPr>
        <p:scale>
          <a:sx n="123" d="100"/>
          <a:sy n="123" d="100"/>
        </p:scale>
        <p:origin x="-360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ＭＳ Ｐゴシック" pitchFamily="-112" charset="-128"/>
              </a:defRPr>
            </a:lvl1pPr>
          </a:lstStyle>
          <a:p>
            <a:pPr>
              <a:defRPr/>
            </a:pPr>
            <a:fld id="{4A217BEA-AB86-4639-80F2-A99C867F474A}" type="datetime1">
              <a:rPr lang="en-US"/>
              <a:pPr>
                <a:defRPr/>
              </a:pPr>
              <a:t>4/27/2018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ea typeface="ＭＳ Ｐゴシック" pitchFamily="-112" charset="-128"/>
              </a:defRPr>
            </a:lvl1pPr>
          </a:lstStyle>
          <a:p>
            <a:pPr>
              <a:defRPr/>
            </a:pPr>
            <a:fld id="{07609F1C-7A40-4591-B74F-F270FCC535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45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ＭＳ Ｐゴシック" pitchFamily="-112" charset="-128"/>
              </a:defRPr>
            </a:lvl1pPr>
          </a:lstStyle>
          <a:p>
            <a:pPr>
              <a:defRPr/>
            </a:pPr>
            <a:fld id="{E3C0FEDA-6D1E-4809-B86C-3884AECD9B44}" type="datetime1">
              <a:rPr lang="en-US"/>
              <a:pPr>
                <a:defRPr/>
              </a:pPr>
              <a:t>4/27/2018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ea typeface="ＭＳ Ｐゴシック" pitchFamily="-112" charset="-128"/>
              </a:defRPr>
            </a:lvl1pPr>
          </a:lstStyle>
          <a:p>
            <a:pPr>
              <a:defRPr/>
            </a:pPr>
            <a:fld id="{B6CAF8D3-2721-4BD3-BE5D-057195A828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037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TAG_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822325"/>
            <a:ext cx="71628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1588" y="3962400"/>
            <a:ext cx="3919537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89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F567A-836C-4409-B94F-883242D4FE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48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DE03B-861C-4555-A7F6-9C838E7827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23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5E5C0-DC6E-468D-923A-B4F8C45322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643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6275" y="2000250"/>
            <a:ext cx="38481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6775" y="200025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6775" y="413385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584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66750" y="590550"/>
            <a:ext cx="7848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98120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411480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411480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08306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0550"/>
            <a:ext cx="7848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981200"/>
            <a:ext cx="38481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5825" y="198120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95825" y="411480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3302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1955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Historical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0121" y="1150964"/>
            <a:ext cx="79626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58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3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261729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Users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705" y="1155210"/>
            <a:ext cx="78486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08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4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020129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echnology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088" y="1152144"/>
            <a:ext cx="7964424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08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4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8300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777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949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3CDDD-67C8-4EDD-9AC6-A9ED068C79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8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06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C79CD-4E7F-4660-BC00-101C25555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177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1F8FD-095A-4F27-B636-18492B4125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B87A0-566F-4411-A904-A791606880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8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A1800-6198-479A-8902-03BC3EB35D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21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7" descr="IEEE_TAG_BLUE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24550"/>
            <a:ext cx="914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40342" y="6295172"/>
            <a:ext cx="2326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MED1801428 - </a:t>
            </a:r>
            <a:fld id="{19F0CE2F-AEDB-034F-A0A6-F50281C0C192}" type="slidenum">
              <a:rPr lang="en-US" sz="1200" smtClean="0"/>
              <a:t>‹#›</a:t>
            </a:fld>
            <a:r>
              <a:rPr lang="en-US" sz="1200" dirty="0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45" r:id="rId1"/>
    <p:sldLayoutId id="2147485935" r:id="rId2"/>
    <p:sldLayoutId id="2147485936" r:id="rId3"/>
    <p:sldLayoutId id="2147485946" r:id="rId4"/>
    <p:sldLayoutId id="2147485937" r:id="rId5"/>
    <p:sldLayoutId id="2147485938" r:id="rId6"/>
    <p:sldLayoutId id="2147485939" r:id="rId7"/>
    <p:sldLayoutId id="2147485940" r:id="rId8"/>
    <p:sldLayoutId id="2147485941" r:id="rId9"/>
    <p:sldLayoutId id="2147485942" r:id="rId10"/>
    <p:sldLayoutId id="2147485943" r:id="rId11"/>
    <p:sldLayoutId id="2147485944" r:id="rId12"/>
    <p:sldLayoutId id="2147485947" r:id="rId13"/>
    <p:sldLayoutId id="2147485948" r:id="rId14"/>
    <p:sldLayoutId id="2147485949" r:id="rId15"/>
    <p:sldLayoutId id="2147485950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MS PGothic" pitchFamily="34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ea typeface="ＭＳ Ｐゴシック" pitchFamily="-112" charset="-128"/>
              </a:defRPr>
            </a:lvl1pPr>
          </a:lstStyle>
          <a:p>
            <a:pPr>
              <a:defRPr/>
            </a:pPr>
            <a:fld id="{4D8B154E-9FCD-4D99-9070-BC3D9EE82F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3" name="Picture 7" descr="IEEE_TAG_BLU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24550"/>
            <a:ext cx="914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951" r:id="rId1"/>
    <p:sldLayoutId id="2147485952" r:id="rId2"/>
    <p:sldLayoutId id="2147485953" r:id="rId3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7"/>
        </a:buBlip>
        <a:defRPr sz="2800">
          <a:solidFill>
            <a:schemeClr val="tx1"/>
          </a:solidFill>
          <a:latin typeface="+mn-lt"/>
          <a:ea typeface="MS PGothic" pitchFamily="34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6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ctrTitle"/>
          </p:nvPr>
        </p:nvSpPr>
        <p:spPr>
          <a:xfrm>
            <a:off x="503238" y="822325"/>
            <a:ext cx="8640762" cy="1646238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Student Activities</a:t>
            </a:r>
            <a:endParaRPr lang="en-US" altLang="en-US" sz="3200" dirty="0"/>
          </a:p>
        </p:txBody>
      </p:sp>
      <p:pic>
        <p:nvPicPr>
          <p:cNvPr id="12291" name="Picture 4" descr="aess_logo_20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813" y="3730625"/>
            <a:ext cx="2770187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6"/>
          <p:cNvSpPr txBox="1">
            <a:spLocks/>
          </p:cNvSpPr>
          <p:nvPr/>
        </p:nvSpPr>
        <p:spPr bwMode="auto">
          <a:xfrm>
            <a:off x="500063" y="1322388"/>
            <a:ext cx="5568950" cy="240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8" charset="2"/>
              <a:buNone/>
              <a:defRPr sz="2200" b="1">
                <a:solidFill>
                  <a:schemeClr val="tx2"/>
                </a:solidFill>
                <a:latin typeface="+mn-lt"/>
                <a:ea typeface="MS PGothic" pitchFamily="34" charset="-128"/>
                <a:cs typeface="ＭＳ Ｐゴシック" pitchFamily="-112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Char char="–"/>
              <a:defRPr sz="26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endParaRPr lang="en-US" altLang="en-US" sz="1800" kern="0" dirty="0">
              <a:solidFill>
                <a:schemeClr val="bg1"/>
              </a:solidFill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AU" altLang="en-US" sz="1800" kern="0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AESS Board of Governors Meeting</a:t>
            </a:r>
          </a:p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altLang="en-US" sz="1800" kern="0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April 28, 2018</a:t>
            </a:r>
            <a:endParaRPr lang="en-AU" altLang="en-US" sz="1800" kern="0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altLang="en-US" sz="1800" kern="0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Oklahoma City OK</a:t>
            </a:r>
            <a:endParaRPr lang="en-AU" altLang="en-US" sz="1800" kern="0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Subtitle 6"/>
          <p:cNvSpPr txBox="1">
            <a:spLocks/>
          </p:cNvSpPr>
          <p:nvPr/>
        </p:nvSpPr>
        <p:spPr bwMode="auto">
          <a:xfrm>
            <a:off x="660400" y="4094163"/>
            <a:ext cx="5568950" cy="240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8" charset="2"/>
              <a:buNone/>
              <a:defRPr sz="2200" b="1">
                <a:solidFill>
                  <a:schemeClr val="tx2"/>
                </a:solidFill>
                <a:latin typeface="+mn-lt"/>
                <a:ea typeface="MS PGothic" pitchFamily="34" charset="-128"/>
                <a:cs typeface="ＭＳ Ｐゴシック" pitchFamily="-112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Char char="–"/>
              <a:defRPr sz="26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endParaRPr lang="en-US" altLang="en-US" sz="2400" kern="0" dirty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AU" altLang="en-US" sz="2400" kern="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Bob Rassa &amp; Hugh Griffiths</a:t>
            </a:r>
            <a:endParaRPr lang="en-AU" altLang="en-US" sz="2400" kern="0" dirty="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AU" altLang="en-US" sz="2400" kern="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Student Projects Coordinator</a:t>
            </a:r>
            <a:endParaRPr lang="en-AU" altLang="en-US" sz="2400" kern="0" dirty="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552" y="462366"/>
            <a:ext cx="7772400" cy="762000"/>
          </a:xfrm>
        </p:spPr>
        <p:txBody>
          <a:bodyPr/>
          <a:lstStyle/>
          <a:p>
            <a:r>
              <a:rPr lang="en-US" dirty="0" smtClean="0"/>
              <a:t>Student Projects </a:t>
            </a:r>
            <a:r>
              <a:rPr lang="en-US" dirty="0"/>
              <a:t>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054" y="1154624"/>
            <a:ext cx="7772400" cy="433647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2060"/>
                </a:solidFill>
                <a:latin typeface="Calibri" charset="0"/>
                <a:ea typeface="Calibri" charset="0"/>
                <a:cs typeface="Times New Roman" charset="0"/>
              </a:rPr>
              <a:t>Mission: </a:t>
            </a:r>
            <a:r>
              <a:rPr lang="en-US" sz="2000" dirty="0">
                <a:solidFill>
                  <a:srgbClr val="002060"/>
                </a:solidFill>
                <a:latin typeface="Calibri" charset="0"/>
                <a:ea typeface="Calibri" charset="0"/>
                <a:cs typeface="Times New Roman" charset="0"/>
              </a:rPr>
              <a:t>The mission of</a:t>
            </a:r>
            <a:r>
              <a:rPr lang="en-US" sz="2000" b="1" dirty="0">
                <a:solidFill>
                  <a:srgbClr val="002060"/>
                </a:solidFill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Calibri" charset="0"/>
                <a:ea typeface="Calibri" charset="0"/>
                <a:cs typeface="Times New Roman" charset="0"/>
              </a:rPr>
              <a:t>AESS </a:t>
            </a:r>
            <a:r>
              <a:rPr lang="en-US" sz="2000" dirty="0" smtClean="0">
                <a:solidFill>
                  <a:srgbClr val="002060"/>
                </a:solidFill>
                <a:latin typeface="Calibri" charset="0"/>
                <a:ea typeface="Calibri" charset="0"/>
                <a:cs typeface="Times New Roman" charset="0"/>
              </a:rPr>
              <a:t>Student Activities </a:t>
            </a:r>
            <a:r>
              <a:rPr lang="en-US" sz="2000" dirty="0">
                <a:solidFill>
                  <a:srgbClr val="002060"/>
                </a:solidFill>
                <a:latin typeface="Calibri" charset="0"/>
                <a:ea typeface="Calibri" charset="0"/>
                <a:cs typeface="Times New Roman" charset="0"/>
              </a:rPr>
              <a:t>is: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800" dirty="0" smtClean="0">
                <a:solidFill>
                  <a:srgbClr val="002060"/>
                </a:solidFill>
                <a:latin typeface="Calibri" charset="0"/>
                <a:ea typeface="Calibri" charset="0"/>
                <a:cs typeface="Times New Roman" charset="0"/>
              </a:rPr>
              <a:t>Support student activities in engineering at both the high school and college level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800" dirty="0" smtClean="0">
                <a:solidFill>
                  <a:srgbClr val="002060"/>
                </a:solidFill>
                <a:latin typeface="Calibri" charset="0"/>
                <a:ea typeface="Calibri" charset="0"/>
                <a:cs typeface="Times New Roman" charset="0"/>
              </a:rPr>
              <a:t>Demonstrate to students the value of engineering and the value of IEEE and AESS in engineering fields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800" dirty="0" smtClean="0">
                <a:solidFill>
                  <a:srgbClr val="002060"/>
                </a:solidFill>
                <a:latin typeface="Calibri" charset="0"/>
                <a:ea typeface="Calibri" charset="0"/>
                <a:cs typeface="Times New Roman" charset="0"/>
              </a:rPr>
              <a:t>Promote an understanding of engineering career fields and the benefits thereto</a:t>
            </a:r>
            <a:endParaRPr lang="en-US" sz="1800" dirty="0">
              <a:solidFill>
                <a:srgbClr val="00206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endParaRPr lang="en-US" sz="1800" dirty="0">
              <a:solidFill>
                <a:srgbClr val="00206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2060"/>
                </a:solidFill>
                <a:latin typeface="Calibri" charset="0"/>
                <a:ea typeface="Calibri" charset="0"/>
                <a:cs typeface="Times New Roman" charset="0"/>
              </a:rPr>
              <a:t>Objective:</a:t>
            </a:r>
            <a:r>
              <a:rPr lang="en-US" sz="2000" dirty="0">
                <a:solidFill>
                  <a:srgbClr val="002060"/>
                </a:solidFill>
                <a:latin typeface="Calibri" charset="0"/>
                <a:ea typeface="Calibri" charset="0"/>
                <a:cs typeface="Times New Roman" charset="0"/>
              </a:rPr>
              <a:t> The AESS Strategic Plan for </a:t>
            </a:r>
            <a:r>
              <a:rPr lang="en-US" sz="2000" dirty="0" smtClean="0">
                <a:solidFill>
                  <a:srgbClr val="002060"/>
                </a:solidFill>
                <a:latin typeface="Calibri" charset="0"/>
                <a:ea typeface="Calibri" charset="0"/>
                <a:cs typeface="Times New Roman" charset="0"/>
              </a:rPr>
              <a:t>Student Activities </a:t>
            </a:r>
            <a:r>
              <a:rPr lang="en-US" sz="2000" dirty="0">
                <a:solidFill>
                  <a:srgbClr val="002060"/>
                </a:solidFill>
                <a:latin typeface="Calibri" charset="0"/>
                <a:ea typeface="Calibri" charset="0"/>
                <a:cs typeface="Times New Roman" charset="0"/>
              </a:rPr>
              <a:t>should focus on</a:t>
            </a:r>
          </a:p>
          <a:p>
            <a:pPr marL="800100" lvl="2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2060"/>
                </a:solidFill>
                <a:latin typeface="Calibri" charset="0"/>
                <a:ea typeface="Calibri" charset="0"/>
                <a:cs typeface="Times New Roman" charset="0"/>
              </a:rPr>
              <a:t>Assisting students in selecting career fields early in the educational  process</a:t>
            </a:r>
            <a:endParaRPr lang="en-US" sz="1800" dirty="0">
              <a:solidFill>
                <a:srgbClr val="00206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800100" lvl="2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2060"/>
                </a:solidFill>
                <a:latin typeface="Calibri" charset="0"/>
                <a:ea typeface="Calibri" charset="0"/>
                <a:cs typeface="Times New Roman" charset="0"/>
              </a:rPr>
              <a:t>Enabling them to have a more hands-on engineering experience during their school years.</a:t>
            </a:r>
          </a:p>
          <a:p>
            <a:pPr marL="800100" lvl="2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2060"/>
                </a:solidFill>
                <a:latin typeface="Calibri" charset="0"/>
                <a:ea typeface="Calibri" charset="0"/>
                <a:cs typeface="Times New Roman" charset="0"/>
              </a:rPr>
              <a:t>Provide scholarships to those students demonstrating outstanding  performance in their engineering educational  environment</a:t>
            </a:r>
          </a:p>
          <a:p>
            <a:pPr marL="1257300" lvl="3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002060"/>
                </a:solidFill>
                <a:latin typeface="Calibri" charset="0"/>
                <a:ea typeface="Calibri" charset="0"/>
                <a:cs typeface="Times New Roman" charset="0"/>
              </a:rPr>
              <a:t>2 scholarships in Systems Engineering, graduate &amp; undergraduate, approved by AESS in 2017</a:t>
            </a:r>
            <a:endParaRPr lang="en-US" sz="1600" dirty="0">
              <a:solidFill>
                <a:srgbClr val="00206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9462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28625" y="396875"/>
            <a:ext cx="8229600" cy="792163"/>
          </a:xfrm>
        </p:spPr>
        <p:txBody>
          <a:bodyPr/>
          <a:lstStyle/>
          <a:p>
            <a:r>
              <a:rPr lang="en-US" altLang="en-US">
                <a:solidFill>
                  <a:srgbClr val="005582"/>
                </a:solidFill>
                <a:ea typeface="MS PGothic" charset="-128"/>
              </a:rPr>
              <a:t>Initiatives</a:t>
            </a:r>
          </a:p>
        </p:txBody>
      </p:sp>
      <p:sp>
        <p:nvSpPr>
          <p:cNvPr id="23554" name="Content Placeholder 2"/>
          <p:cNvSpPr txBox="1">
            <a:spLocks/>
          </p:cNvSpPr>
          <p:nvPr/>
        </p:nvSpPr>
        <p:spPr bwMode="auto">
          <a:xfrm>
            <a:off x="319088" y="396875"/>
            <a:ext cx="8677275" cy="590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2"/>
              </a:buBlip>
              <a:defRPr sz="28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lr>
                <a:srgbClr val="595959"/>
              </a:buClr>
              <a:buChar char="–"/>
              <a:defRPr sz="2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rgbClr val="595959"/>
              </a:buClr>
              <a:buFont typeface="Wingdings" charset="2"/>
              <a:buChar char="§"/>
              <a:defRPr sz="2200">
                <a:solidFill>
                  <a:schemeClr val="tx1"/>
                </a:solidFill>
                <a:latin typeface="Verdana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lr>
                <a:srgbClr val="595959"/>
              </a:buClr>
              <a:buChar char="–"/>
              <a:defRPr sz="2000">
                <a:solidFill>
                  <a:schemeClr val="tx1"/>
                </a:solidFill>
                <a:latin typeface="Verdana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lr>
                <a:srgbClr val="595959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Verdana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Verdana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Verdana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Verdana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Verdana" charset="0"/>
                <a:ea typeface="ヒラギノ角ゴ Pro W3" charset="-128"/>
              </a:defRPr>
            </a:lvl9pPr>
          </a:lstStyle>
          <a:p>
            <a:pPr lvl="1"/>
            <a:endParaRPr lang="en-US" altLang="en-US" sz="1600" dirty="0">
              <a:solidFill>
                <a:srgbClr val="005087"/>
              </a:solidFill>
            </a:endParaRPr>
          </a:p>
          <a:p>
            <a:pPr lvl="1">
              <a:buFontTx/>
              <a:buNone/>
            </a:pPr>
            <a:endParaRPr lang="en-US" altLang="en-US" sz="1600" dirty="0">
              <a:solidFill>
                <a:srgbClr val="005087"/>
              </a:solidFill>
            </a:endParaRPr>
          </a:p>
          <a:p>
            <a:r>
              <a:rPr lang="en-US" altLang="en-US" sz="2000" dirty="0">
                <a:solidFill>
                  <a:srgbClr val="005087"/>
                </a:solidFill>
              </a:rPr>
              <a:t>Short term (1-2 year) initiatives</a:t>
            </a:r>
          </a:p>
          <a:p>
            <a:pPr lvl="1"/>
            <a:r>
              <a:rPr lang="en-US" altLang="en-US" sz="1800" dirty="0" smtClean="0">
                <a:solidFill>
                  <a:srgbClr val="005087"/>
                </a:solidFill>
              </a:rPr>
              <a:t>Provide support to an assortment of student projects relating to hands-on experiences to broaden their experience</a:t>
            </a:r>
          </a:p>
          <a:p>
            <a:pPr lvl="1"/>
            <a:r>
              <a:rPr lang="en-US" altLang="en-US" sz="1800" dirty="0" smtClean="0">
                <a:solidFill>
                  <a:srgbClr val="005087"/>
                </a:solidFill>
              </a:rPr>
              <a:t>Award the AESS undergraduate and graduate scholarships to deserving students in engineering</a:t>
            </a:r>
          </a:p>
          <a:p>
            <a:pPr lvl="1"/>
            <a:endParaRPr lang="en-US" altLang="en-US" sz="1800" dirty="0">
              <a:solidFill>
                <a:srgbClr val="005087"/>
              </a:solidFill>
            </a:endParaRPr>
          </a:p>
          <a:p>
            <a:r>
              <a:rPr lang="en-US" altLang="en-US" sz="2000" dirty="0" smtClean="0">
                <a:solidFill>
                  <a:srgbClr val="005087"/>
                </a:solidFill>
              </a:rPr>
              <a:t>STATUS</a:t>
            </a:r>
          </a:p>
          <a:p>
            <a:pPr lvl="1"/>
            <a:r>
              <a:rPr lang="en-US" altLang="en-US" sz="1800" dirty="0" smtClean="0">
                <a:solidFill>
                  <a:srgbClr val="005087"/>
                </a:solidFill>
              </a:rPr>
              <a:t>The call for student projects has been issued. </a:t>
            </a:r>
          </a:p>
          <a:p>
            <a:pPr lvl="2"/>
            <a:r>
              <a:rPr lang="en-US" altLang="en-US" sz="1400" dirty="0" smtClean="0">
                <a:solidFill>
                  <a:srgbClr val="005087"/>
                </a:solidFill>
              </a:rPr>
              <a:t>Nominations only by AESS Board members</a:t>
            </a:r>
          </a:p>
          <a:p>
            <a:pPr lvl="2"/>
            <a:r>
              <a:rPr lang="en-US" altLang="en-US" sz="1400" dirty="0" smtClean="0">
                <a:solidFill>
                  <a:srgbClr val="005087"/>
                </a:solidFill>
              </a:rPr>
              <a:t>Nominations due by Sept 1, 2018</a:t>
            </a:r>
          </a:p>
          <a:p>
            <a:pPr lvl="1"/>
            <a:r>
              <a:rPr lang="en-US" altLang="en-US" sz="1800" dirty="0" smtClean="0">
                <a:solidFill>
                  <a:srgbClr val="005087"/>
                </a:solidFill>
              </a:rPr>
              <a:t>The call for nominations for the two AESS engineering scholarships has been announced.</a:t>
            </a:r>
            <a:r>
              <a:rPr lang="en-US" altLang="en-US" sz="1800" dirty="0" smtClean="0">
                <a:solidFill>
                  <a:srgbClr val="005087"/>
                </a:solidFill>
              </a:rPr>
              <a:t> </a:t>
            </a:r>
          </a:p>
          <a:p>
            <a:pPr lvl="2"/>
            <a:r>
              <a:rPr lang="en-US" altLang="en-US" sz="1400" dirty="0" smtClean="0">
                <a:solidFill>
                  <a:srgbClr val="005087"/>
                </a:solidFill>
              </a:rPr>
              <a:t>No applications were received by the March 1 2018 due date</a:t>
            </a:r>
            <a:r>
              <a:rPr lang="en-US" altLang="en-US" sz="1400" dirty="0" smtClean="0">
                <a:solidFill>
                  <a:srgbClr val="005087"/>
                </a:solidFill>
              </a:rPr>
              <a:t> </a:t>
            </a:r>
          </a:p>
          <a:p>
            <a:pPr lvl="2"/>
            <a:r>
              <a:rPr lang="en-US" altLang="en-US" sz="1400" dirty="0" smtClean="0">
                <a:solidFill>
                  <a:srgbClr val="005087"/>
                </a:solidFill>
                <a:ea typeface="MS PGothic" charset="-128"/>
              </a:rPr>
              <a:t>We need to establish a better means of communicating the scholarship availability</a:t>
            </a:r>
          </a:p>
          <a:p>
            <a:pPr lvl="3"/>
            <a:r>
              <a:rPr lang="en-US" altLang="en-US" sz="1200" dirty="0" smtClean="0">
                <a:solidFill>
                  <a:srgbClr val="005087"/>
                </a:solidFill>
                <a:ea typeface="MS PGothic" charset="-128"/>
              </a:rPr>
              <a:t>AESS Conferences</a:t>
            </a:r>
          </a:p>
          <a:p>
            <a:pPr lvl="3"/>
            <a:r>
              <a:rPr lang="en-US" altLang="en-US" sz="1200" dirty="0" smtClean="0">
                <a:solidFill>
                  <a:srgbClr val="005087"/>
                </a:solidFill>
                <a:ea typeface="MS PGothic" charset="-128"/>
              </a:rPr>
              <a:t>Approaches to engineering colleges around the world</a:t>
            </a:r>
          </a:p>
          <a:p>
            <a:pPr lvl="3"/>
            <a:r>
              <a:rPr lang="en-US" altLang="en-US" sz="1200" dirty="0" smtClean="0">
                <a:solidFill>
                  <a:srgbClr val="005087"/>
                </a:solidFill>
                <a:ea typeface="MS PGothic" charset="-128"/>
              </a:rPr>
              <a:t>Ask for publicity assistance from IEEE</a:t>
            </a:r>
            <a:endParaRPr lang="en-US" altLang="en-US" sz="1200" dirty="0">
              <a:solidFill>
                <a:srgbClr val="005087"/>
              </a:solidFill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15433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EEE_customSlides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ieee_corporate_template_1</Template>
  <TotalTime>18182</TotalTime>
  <Words>252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ieee_corporate_template_1</vt:lpstr>
      <vt:lpstr>IEEE_customSlides</vt:lpstr>
      <vt:lpstr>Student Activities</vt:lpstr>
      <vt:lpstr>Student Projects Strategy</vt:lpstr>
      <vt:lpstr>Initiatives</vt:lpstr>
    </vt:vector>
  </TitlesOfParts>
  <Company>IEEE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ftardo</dc:creator>
  <cp:lastModifiedBy>RCR</cp:lastModifiedBy>
  <cp:revision>256</cp:revision>
  <cp:lastPrinted>2016-01-18T19:18:56Z</cp:lastPrinted>
  <dcterms:created xsi:type="dcterms:W3CDTF">2010-02-05T19:49:13Z</dcterms:created>
  <dcterms:modified xsi:type="dcterms:W3CDTF">2018-04-27T05:05:41Z</dcterms:modified>
</cp:coreProperties>
</file>