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8"/>
  </p:notesMasterIdLst>
  <p:handoutMasterIdLst>
    <p:handoutMasterId r:id="rId19"/>
  </p:handoutMasterIdLst>
  <p:sldIdLst>
    <p:sldId id="261" r:id="rId3"/>
    <p:sldId id="289" r:id="rId4"/>
    <p:sldId id="288" r:id="rId5"/>
    <p:sldId id="287" r:id="rId6"/>
    <p:sldId id="286" r:id="rId7"/>
    <p:sldId id="290" r:id="rId8"/>
    <p:sldId id="293" r:id="rId9"/>
    <p:sldId id="275" r:id="rId10"/>
    <p:sldId id="291" r:id="rId11"/>
    <p:sldId id="276" r:id="rId12"/>
    <p:sldId id="292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582"/>
    <a:srgbClr val="00508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9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052B8A58-131B-944B-8A33-2FA153513B54}" type="datetime1">
              <a:rPr lang="en-US"/>
              <a:pPr>
                <a:defRPr/>
              </a:pPr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15B95D-79F6-DA46-9410-007FF3DD7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02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EDBC775E-A04C-524A-A15D-CC5529ECCEEF}" type="datetime1">
              <a:rPr lang="en-US"/>
              <a:pPr>
                <a:defRPr/>
              </a:pPr>
              <a:t>4/26/2018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15E02F-3AF8-E74A-8C99-6AC263048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08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8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C8DB-4B15-C047-8962-6C6F1475A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6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ABA4-1C1B-BA4E-9728-736DE0598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63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6970-EC41-1540-8BE3-B4DCF642A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5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3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68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3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75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00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10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CF1E-BF09-9F43-94E0-3A0D9E853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EDB3-5327-2344-BA43-DDE8D4349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0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5357-256D-5E43-B552-E108FD73A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0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9E44-BF8C-AD4B-B1B2-ECED86866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0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C50-D8EE-E849-A740-31E0500AC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6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279E-87A6-6346-80B8-792C37CA3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6C7B-A7C1-014D-B6DF-C2AC4ABD0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2617-E9E0-334A-A362-A4DD86216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FBF6C6-28F8-8048-9D24-A06C6AAAB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75" r:id="rId2"/>
    <p:sldLayoutId id="2147486076" r:id="rId3"/>
    <p:sldLayoutId id="2147486086" r:id="rId4"/>
    <p:sldLayoutId id="2147486077" r:id="rId5"/>
    <p:sldLayoutId id="2147486078" r:id="rId6"/>
    <p:sldLayoutId id="2147486079" r:id="rId7"/>
    <p:sldLayoutId id="2147486080" r:id="rId8"/>
    <p:sldLayoutId id="2147486081" r:id="rId9"/>
    <p:sldLayoutId id="2147486082" r:id="rId10"/>
    <p:sldLayoutId id="2147486083" r:id="rId11"/>
    <p:sldLayoutId id="2147486084" r:id="rId12"/>
    <p:sldLayoutId id="2147486087" r:id="rId13"/>
    <p:sldLayoutId id="2147486088" r:id="rId14"/>
    <p:sldLayoutId id="2147486089" r:id="rId15"/>
    <p:sldLayoutId id="2147486090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F62AA7-ACD2-A441-BE7D-4C455505F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341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93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-aes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dmin@ieee-aes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-aes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ieee.org/vtool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ctrTitle"/>
          </p:nvPr>
        </p:nvSpPr>
        <p:spPr>
          <a:xfrm>
            <a:off x="507920" y="1250087"/>
            <a:ext cx="8270320" cy="207878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Short Course Initiative</a:t>
            </a:r>
            <a:br>
              <a:rPr lang="en-US" altLang="en-US" dirty="0">
                <a:ea typeface="MS PGothic" charset="-128"/>
                <a:cs typeface="ＭＳ Ｐゴシック" charset="-128"/>
              </a:rPr>
            </a:br>
            <a:br>
              <a:rPr lang="en-US" altLang="en-US" dirty="0">
                <a:ea typeface="MS PGothic" charset="-128"/>
                <a:cs typeface="ＭＳ Ｐゴシック" charset="-128"/>
              </a:rPr>
            </a:b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 bwMode="auto">
          <a:xfrm>
            <a:off x="163818" y="4109315"/>
            <a:ext cx="5568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600" kern="0" dirty="0">
                <a:solidFill>
                  <a:schemeClr val="tx1"/>
                </a:solidFill>
                <a:cs typeface="Times New Roman" pitchFamily="18" charset="0"/>
              </a:rPr>
              <a:t>Chapter Summit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600" kern="0" dirty="0">
                <a:solidFill>
                  <a:schemeClr val="tx1"/>
                </a:solidFill>
                <a:cs typeface="Times New Roman" pitchFamily="18" charset="0"/>
              </a:rPr>
              <a:t>April 26, 2018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1600" kern="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AESS Board of Governors Meeting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600" kern="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April 27-28, 2018</a:t>
            </a:r>
            <a:endParaRPr lang="en-AU" altLang="en-US" sz="1600" kern="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600" kern="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Oklahoma City, OK, USA</a:t>
            </a:r>
            <a:endParaRPr lang="en-AU" altLang="en-US" sz="1600" kern="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30E36-EF6F-4C5B-87FD-C280DC655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04" y="4067896"/>
            <a:ext cx="3064878" cy="15247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7812088" cy="671512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AESS Instructors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AF1F-71AD-440E-9A7D-C9503579C57B}"/>
              </a:ext>
            </a:extLst>
          </p:cNvPr>
          <p:cNvSpPr txBox="1"/>
          <p:nvPr/>
        </p:nvSpPr>
        <p:spPr>
          <a:xfrm>
            <a:off x="312799" y="1239715"/>
            <a:ext cx="85184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A list of AESS short courses and instructors will soon be compiled for the short course web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If you would like to sign up as an instructor, the expectation 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You provide a list of topics which are vetted by the short course committee.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Course topics are not to be too technical or too generic unless the audience has agreed to the content.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Agree to perform the course as a volunteer or with an agreed upon honorarium.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Be prepared to travel internationally.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 slides are owned by the instructor, but if they agree to be recorded to have it included on the AESS Resource </a:t>
            </a:r>
            <a:r>
              <a:rPr lang="en-AU" sz="2200" dirty="0" err="1"/>
              <a:t>Center</a:t>
            </a:r>
            <a:r>
              <a:rPr lang="en-AU" sz="2200" dirty="0"/>
              <a:t>, they will sign a Copyright Form, and the slides will be posted as well.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7812088" cy="671512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Course example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AF1F-71AD-440E-9A7D-C9503579C57B}"/>
              </a:ext>
            </a:extLst>
          </p:cNvPr>
          <p:cNvSpPr txBox="1"/>
          <p:nvPr/>
        </p:nvSpPr>
        <p:spPr>
          <a:xfrm>
            <a:off x="129933" y="1196975"/>
            <a:ext cx="459330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Luke met with Lorenzo Lo Monte at the Seattle radar conference about a potential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Luke then surveyed his organisation (Defence Science and Technology Group) to identify the greatest training need.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Lorenzo Lo Monte agreed to visit Adelaide, South Australia and give a three day course on rapid systems prototyping and electronic warfare in November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Lorenzo provided a short description of each day and Luke advertised the it as a Distinguished lecture course.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338BA-A7B9-4498-B81D-960D4D27C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54" y="400049"/>
            <a:ext cx="4334663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977" y="439615"/>
            <a:ext cx="7812088" cy="671512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Course example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AF1F-71AD-440E-9A7D-C9503579C57B}"/>
              </a:ext>
            </a:extLst>
          </p:cNvPr>
          <p:cNvSpPr txBox="1"/>
          <p:nvPr/>
        </p:nvSpPr>
        <p:spPr>
          <a:xfrm>
            <a:off x="111430" y="1156310"/>
            <a:ext cx="459330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Lorenzo could not accept payment, and his company offered to pay for accommodation.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SA chapter paid for flights with insurance in case of cancellation.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Fees were set low and an early bird deadline was set well in advance of the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Manually organised registration and credit card payments – not ideal.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19 registrations by the early bird date – decided to go ahead with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Organised printing of course notes, catering, venue at local university and drinks function on the second 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900" dirty="0"/>
              <a:t>Final number of registrations were 45 and profit exceeded AUS$15K.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192F-31BD-4440-8503-91DA3F80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27" y="525463"/>
            <a:ext cx="4121943" cy="59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977" y="439615"/>
            <a:ext cx="7812088" cy="671512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Ideas for AESS events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AF1F-71AD-440E-9A7D-C9503579C57B}"/>
              </a:ext>
            </a:extLst>
          </p:cNvPr>
          <p:cNvSpPr txBox="1"/>
          <p:nvPr/>
        </p:nvSpPr>
        <p:spPr>
          <a:xfrm>
            <a:off x="265419" y="1196975"/>
            <a:ext cx="854203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Outreach and networking events: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Bring a work colleague along to a sponsored event with a local member highlights the benefits of joining the AESS.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Industry networking event for students and young professionals.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Sponsorship of student events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Conference travel for accepted papers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Student paper awards at conferences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 competitions</a:t>
            </a:r>
            <a:endParaRPr lang="en-AU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3746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977" y="439615"/>
            <a:ext cx="7812088" cy="671512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Short Course Committee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pic>
        <p:nvPicPr>
          <p:cNvPr id="1038" name="Picture 14" descr="http://ieee-aess.org/sites/ieee-aess.org/files/styles/headshot-full-node/public/scharmann_photo_cropped.jpg?itok=P00jmze-">
            <a:extLst>
              <a:ext uri="{FF2B5EF4-FFF2-40B4-BE49-F238E27FC236}">
                <a16:creationId xmlns:a16="http://schemas.microsoft.com/office/drawing/2014/main" id="{C5AEAB43-166A-47FD-BBE7-892F2E3D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34" y="3790791"/>
            <a:ext cx="1500188" cy="18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eee-aess.org/sites/ieee-aess.org/files/styles/headshot-full-node/public/Jason.jpg?itok=7D-u12OE">
            <a:extLst>
              <a:ext uri="{FF2B5EF4-FFF2-40B4-BE49-F238E27FC236}">
                <a16:creationId xmlns:a16="http://schemas.microsoft.com/office/drawing/2014/main" id="{69440ABF-DD59-43C3-884B-96AAF379A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90" y="3879850"/>
            <a:ext cx="1428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eee-aess.org/sites/ieee-aess.org/files/styles/headshot-full-node/public/lomonte.jpg?itok=57Hx4UzQ">
            <a:extLst>
              <a:ext uri="{FF2B5EF4-FFF2-40B4-BE49-F238E27FC236}">
                <a16:creationId xmlns:a16="http://schemas.microsoft.com/office/drawing/2014/main" id="{AC1555CF-A726-430F-A5F2-AA789BE1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21793"/>
            <a:ext cx="1428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eee-aess.org/sites/ieee-aess.org/files/styles/headshot-full-node/public/rosenberg.jpg?itok=y768Rz_G">
            <a:extLst>
              <a:ext uri="{FF2B5EF4-FFF2-40B4-BE49-F238E27FC236}">
                <a16:creationId xmlns:a16="http://schemas.microsoft.com/office/drawing/2014/main" id="{7D398D67-0121-4787-89B1-26F69BD1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96975"/>
            <a:ext cx="1428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eee-aess.org/sites/ieee-aess.org/files/styles/headshot-full-node/public/JOE_HR.jpg?itok=fWAw2nhR">
            <a:extLst>
              <a:ext uri="{FF2B5EF4-FFF2-40B4-BE49-F238E27FC236}">
                <a16:creationId xmlns:a16="http://schemas.microsoft.com/office/drawing/2014/main" id="{AD129C4A-5BC0-47B5-8827-7D007EDF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51" y="1196974"/>
            <a:ext cx="1485213" cy="18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599581-000E-478E-A6FF-6ACECB149DC7}"/>
              </a:ext>
            </a:extLst>
          </p:cNvPr>
          <p:cNvSpPr txBox="1"/>
          <p:nvPr/>
        </p:nvSpPr>
        <p:spPr>
          <a:xfrm>
            <a:off x="367423" y="3087042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Luke Rosenberg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2962B-3561-41B9-BD45-314A8B305B98}"/>
              </a:ext>
            </a:extLst>
          </p:cNvPr>
          <p:cNvSpPr txBox="1"/>
          <p:nvPr/>
        </p:nvSpPr>
        <p:spPr>
          <a:xfrm>
            <a:off x="3238141" y="3086115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Lorenzo Lo Monte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66E58-CE09-4A07-980E-3F1952599381}"/>
              </a:ext>
            </a:extLst>
          </p:cNvPr>
          <p:cNvSpPr txBox="1"/>
          <p:nvPr/>
        </p:nvSpPr>
        <p:spPr>
          <a:xfrm>
            <a:off x="6364721" y="3087042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Joe Fabrizio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33213-0635-41F3-BE09-346DBA31F8A2}"/>
              </a:ext>
            </a:extLst>
          </p:cNvPr>
          <p:cNvSpPr txBox="1"/>
          <p:nvPr/>
        </p:nvSpPr>
        <p:spPr>
          <a:xfrm>
            <a:off x="1834707" y="5754529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Jason Williams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9F780E-3E91-47E7-B992-80AE1A65A76D}"/>
              </a:ext>
            </a:extLst>
          </p:cNvPr>
          <p:cNvSpPr txBox="1"/>
          <p:nvPr/>
        </p:nvSpPr>
        <p:spPr>
          <a:xfrm>
            <a:off x="4689930" y="5754528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Judy Scharmann</a:t>
            </a:r>
          </a:p>
        </p:txBody>
      </p:sp>
    </p:spTree>
    <p:extLst>
      <p:ext uri="{BB962C8B-B14F-4D97-AF65-F5344CB8AC3E}">
        <p14:creationId xmlns:p14="http://schemas.microsoft.com/office/powerpoint/2010/main" val="180065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4977" y="439615"/>
            <a:ext cx="7812088" cy="671512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Summary of Resources</a:t>
            </a: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1AF1F-71AD-440E-9A7D-C9503579C57B}"/>
              </a:ext>
            </a:extLst>
          </p:cNvPr>
          <p:cNvSpPr txBox="1"/>
          <p:nvPr/>
        </p:nvSpPr>
        <p:spPr>
          <a:xfrm>
            <a:off x="265419" y="1196975"/>
            <a:ext cx="887858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Website </a:t>
            </a:r>
            <a:r>
              <a:rPr lang="en-AU" sz="2000" dirty="0">
                <a:hlinkClick r:id="rId3"/>
              </a:rPr>
              <a:t>www.ieee-aess.org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Contact email address:  </a:t>
            </a:r>
            <a:r>
              <a:rPr lang="en-AU" sz="2000" u="sng" dirty="0">
                <a:hlinkClick r:id="rId4"/>
              </a:rPr>
              <a:t>admin@ieee-aess.org</a:t>
            </a:r>
            <a:r>
              <a:rPr lang="en-AU" sz="2000" dirty="0"/>
              <a:t> </a:t>
            </a: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AESS short course committee: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Luke Rosenberg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Lorenzo Lo Monte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Judy Scharmann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Jason Williams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Joe Fabrizio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Resources on the website: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List of approved instructors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Example budget and spreadsheet for course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Short course recording guide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err="1"/>
              <a:t>vTools</a:t>
            </a:r>
            <a:r>
              <a:rPr lang="en-AU" sz="2000" dirty="0"/>
              <a:t> tutorial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Example advertising flyer (.pub and .pdf)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3973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Background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23938"/>
            <a:ext cx="7988300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8B1DD-F3C5-4B2D-9128-D65082F4FA07}"/>
              </a:ext>
            </a:extLst>
          </p:cNvPr>
          <p:cNvSpPr txBox="1"/>
          <p:nvPr/>
        </p:nvSpPr>
        <p:spPr>
          <a:xfrm>
            <a:off x="260496" y="1125223"/>
            <a:ext cx="83969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Many AESS chapters have insufficient revenue to organise events, especially with external speakers.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Short Course Initiative was conceived back in May 2015 by then VP Education, Joe Fabrizio.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He ran a pilot program in November of 2015 by giving a one-day workshop himself, drawing in many participants and proved his idea as successful, raising around AUS$10K for the local chapter.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South Australia Chapter ran a second “pilot” in 2017, bringing AESS Distinguished Lecturer, Lorenzo Lo Monte in to give a multi-day course, with equal success - 45 participants and AUS$15K profit.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Short courses offer the opportunity to fund high quality speakers,  provide useful training, engage with the local community and raise revenue which can be directed towards further events.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Courses can be offered to industry, government laboratories and academia – these organisations typically have training budgets.</a:t>
            </a:r>
          </a:p>
        </p:txBody>
      </p:sp>
    </p:spTree>
    <p:extLst>
      <p:ext uri="{BB962C8B-B14F-4D97-AF65-F5344CB8AC3E}">
        <p14:creationId xmlns:p14="http://schemas.microsoft.com/office/powerpoint/2010/main" val="308826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688359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Organisation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23938"/>
            <a:ext cx="7988300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8B1DD-F3C5-4B2D-9128-D65082F4FA07}"/>
              </a:ext>
            </a:extLst>
          </p:cNvPr>
          <p:cNvSpPr txBox="1"/>
          <p:nvPr/>
        </p:nvSpPr>
        <p:spPr>
          <a:xfrm>
            <a:off x="312799" y="1310054"/>
            <a:ext cx="85184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We recognise that the details of every course will be different.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This outline provides some general guidance to assist in the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Short course organiser – should be the local AESS chapter chair with support from other local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First step is to find a topic which will provide a reasonable audience.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Contact colleagues to find areas they would like training.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Reach out to large companies / research institutes in the local area.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Create an online survey for local IEEE members.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Contact the AESS industry relations and / or education organiser for advice (</a:t>
            </a:r>
            <a:r>
              <a:rPr lang="en-AU" sz="2200" dirty="0">
                <a:hlinkClick r:id="rId3"/>
              </a:rPr>
              <a:t>www.ieee-aess.org</a:t>
            </a:r>
            <a:r>
              <a:rPr lang="en-AU" sz="22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319698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Organisation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23938"/>
            <a:ext cx="7988300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0" indent="0">
              <a:buNone/>
              <a:defRPr/>
            </a:pPr>
            <a:endParaRPr lang="en-US" sz="2000" b="1" kern="0" dirty="0">
              <a:solidFill>
                <a:srgbClr val="00508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E495B-A341-4658-8AC7-90393F736C64}"/>
              </a:ext>
            </a:extLst>
          </p:cNvPr>
          <p:cNvSpPr txBox="1"/>
          <p:nvPr/>
        </p:nvSpPr>
        <p:spPr>
          <a:xfrm>
            <a:off x="268349" y="1234481"/>
            <a:ext cx="85184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Find a speaker and agree on the date.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This may be someone from the short course website or someone known in the local industry.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Contact the respective AESS technical panel and / or education committee for ideas.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Must first be approved by the AESS short course committee.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Clarify details of the topic to be covered, duration of course and whether they would be prepared to give multiple courses in different (nearby) locations.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Venue – Should be accessible for all attendees.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Requires seats / tables / projector / screen / lectern.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If possible, record presentation – see guide for recording presentations on the short course website.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Should hold between 10-50 attendees.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Be near public transport / suitable car parking.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0773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28625" y="396875"/>
            <a:ext cx="8229600" cy="792163"/>
          </a:xfrm>
        </p:spPr>
        <p:txBody>
          <a:bodyPr/>
          <a:lstStyle/>
          <a:p>
            <a:r>
              <a:rPr lang="en-US" altLang="en-US" dirty="0">
                <a:solidFill>
                  <a:srgbClr val="005582"/>
                </a:solidFill>
                <a:ea typeface="MS PGothic" charset="-128"/>
                <a:cs typeface="ＭＳ Ｐゴシック" charset="-128"/>
              </a:rPr>
              <a:t>Budget - planning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963" y="617538"/>
            <a:ext cx="8196262" cy="5837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>
              <a:solidFill>
                <a:srgbClr val="00508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45D35-C72F-426F-A629-D5B99AE6B32F}"/>
              </a:ext>
            </a:extLst>
          </p:cNvPr>
          <p:cNvSpPr txBox="1"/>
          <p:nvPr/>
        </p:nvSpPr>
        <p:spPr>
          <a:xfrm>
            <a:off x="312799" y="1239715"/>
            <a:ext cx="851840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Goal is to keep costs as low as possible to attract large audience.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Instructors should be offered an honorarium (although not everyone will be able to accept it).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AESS can provide seed money of US$2500 to help with initial course expenses (then paid back from the course profits).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All expenses of the instructor should be covered. They are expected to travel economy and stay at a hotel near the venue.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Course costs should be chosen to match the expected expenses (see example spreadsheet for planning).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Offer different pricing for IEEE members / non members and students.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Profit should be split 80/20 with the local chapter / AESS.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28625" y="396875"/>
            <a:ext cx="8229600" cy="792163"/>
          </a:xfrm>
        </p:spPr>
        <p:txBody>
          <a:bodyPr/>
          <a:lstStyle/>
          <a:p>
            <a:r>
              <a:rPr lang="en-US" altLang="en-US" dirty="0">
                <a:solidFill>
                  <a:srgbClr val="005582"/>
                </a:solidFill>
                <a:ea typeface="MS PGothic" charset="-128"/>
                <a:cs typeface="ＭＳ Ｐゴシック" charset="-128"/>
              </a:rPr>
              <a:t>Budget – risks</a:t>
            </a:r>
            <a:endParaRPr lang="en-US" altLang="en-US" dirty="0">
              <a:solidFill>
                <a:srgbClr val="FF0000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963" y="617538"/>
            <a:ext cx="8196262" cy="5837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>
              <a:solidFill>
                <a:srgbClr val="00508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45D35-C72F-426F-A629-D5B99AE6B32F}"/>
              </a:ext>
            </a:extLst>
          </p:cNvPr>
          <p:cNvSpPr txBox="1"/>
          <p:nvPr/>
        </p:nvSpPr>
        <p:spPr>
          <a:xfrm>
            <a:off x="179614" y="1239715"/>
            <a:ext cx="86949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There may be financial losses due to poor attendance.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To reduce risk we suggest: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Set an early bird payment date (~30 days before the course) to attract early registrations.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If sufficient registrations are not achieved by this date, then make it clear that the course may be cancelled and fees refunded.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AESS short course committee can offer advice if there are any concerns.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Chapter chairs should book venues / flights with the ability to cancel if necessary (i.e. flight insurance).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Only after the course is deemed ok to proceed, should funds be committed.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66987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28625" y="396875"/>
            <a:ext cx="8229600" cy="792163"/>
          </a:xfrm>
        </p:spPr>
        <p:txBody>
          <a:bodyPr/>
          <a:lstStyle/>
          <a:p>
            <a:r>
              <a:rPr lang="en-US" altLang="en-US" dirty="0">
                <a:solidFill>
                  <a:srgbClr val="005582"/>
                </a:solidFill>
                <a:ea typeface="MS PGothic" charset="-128"/>
                <a:cs typeface="ＭＳ Ｐゴシック" charset="-128"/>
              </a:rPr>
              <a:t>Budget - planner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963" y="617538"/>
            <a:ext cx="8196262" cy="5837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>
              <a:solidFill>
                <a:srgbClr val="005087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DD379A-6BC9-4D6E-B3C2-DDBD60231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88436"/>
              </p:ext>
            </p:extLst>
          </p:nvPr>
        </p:nvGraphicFramePr>
        <p:xfrm>
          <a:off x="325316" y="1732597"/>
          <a:ext cx="4572000" cy="3392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440">
                  <a:extLst>
                    <a:ext uri="{9D8B030D-6E8A-4147-A177-3AD203B41FA5}">
                      <a16:colId xmlns:a16="http://schemas.microsoft.com/office/drawing/2014/main" val="2336418477"/>
                    </a:ext>
                  </a:extLst>
                </a:gridCol>
                <a:gridCol w="941667">
                  <a:extLst>
                    <a:ext uri="{9D8B030D-6E8A-4147-A177-3AD203B41FA5}">
                      <a16:colId xmlns:a16="http://schemas.microsoft.com/office/drawing/2014/main" val="4123685175"/>
                    </a:ext>
                  </a:extLst>
                </a:gridCol>
                <a:gridCol w="1017761">
                  <a:extLst>
                    <a:ext uri="{9D8B030D-6E8A-4147-A177-3AD203B41FA5}">
                      <a16:colId xmlns:a16="http://schemas.microsoft.com/office/drawing/2014/main" val="3210698206"/>
                    </a:ext>
                  </a:extLst>
                </a:gridCol>
                <a:gridCol w="913132">
                  <a:extLst>
                    <a:ext uri="{9D8B030D-6E8A-4147-A177-3AD203B41FA5}">
                      <a16:colId xmlns:a16="http://schemas.microsoft.com/office/drawing/2014/main" val="27585439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Expenses: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Cost ex Tax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Tax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 cost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2051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874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Airfare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2,688.64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268.86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2,957.50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9270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Accomodation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50.00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550.00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422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Meals / incidentals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275.00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017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Speaker fee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5,000.00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5,000.00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081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AESS seed money payback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2,500.00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2,500.00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7388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0353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Credit card fees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448.70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835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Tax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2,389.72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8120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8347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Catering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3,089.08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258.92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3,348.00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2261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Networking drinks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672.73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67.27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740.00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8718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Course notes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1,389.76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138.98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1,528.74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3269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Misc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17.88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1.79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19.67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48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359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19,757.33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134682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36083B-D73E-44A7-B70E-3F32F7E69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29439"/>
              </p:ext>
            </p:extLst>
          </p:nvPr>
        </p:nvGraphicFramePr>
        <p:xfrm>
          <a:off x="5476752" y="1732597"/>
          <a:ext cx="2959100" cy="3202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339382096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0599257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Income: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23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024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AESS seed money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1927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2388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Avg</a:t>
                      </a:r>
                      <a:r>
                        <a:rPr lang="en-GB" sz="1100" u="none" strike="noStrike" dirty="0">
                          <a:effectLst/>
                        </a:rPr>
                        <a:t> cost per day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4049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Estimated number of attendees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928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Number of days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075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6587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Expected Income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29500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374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816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710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4010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035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Total profit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9,742.67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649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Chapter profit (80%)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7794.136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674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AESS profit (20%)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1948.534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050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43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23863" y="393700"/>
            <a:ext cx="7772400" cy="68738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AU" altLang="en-US" dirty="0">
                <a:ea typeface="MS PGothic" charset="-128"/>
                <a:cs typeface="ＭＳ Ｐゴシック" charset="-128"/>
              </a:rPr>
              <a:t>Registration - </a:t>
            </a:r>
            <a:r>
              <a:rPr lang="en-AU" altLang="en-US" dirty="0" err="1">
                <a:ea typeface="MS PGothic" charset="-128"/>
                <a:cs typeface="ＭＳ Ｐゴシック" charset="-128"/>
              </a:rPr>
              <a:t>vTools</a:t>
            </a:r>
            <a:endParaRPr lang="en-AU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B1D81C-6C54-7447-B6C7-2F9569734E4C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F83AA6-949D-8E47-83E8-1701E9D1FC85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50913"/>
            <a:ext cx="8288338" cy="5059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>
              <a:solidFill>
                <a:srgbClr val="00508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A0FB7-4A32-476D-BD58-846CFE8762DB}"/>
              </a:ext>
            </a:extLst>
          </p:cNvPr>
          <p:cNvSpPr txBox="1"/>
          <p:nvPr/>
        </p:nvSpPr>
        <p:spPr>
          <a:xfrm>
            <a:off x="312799" y="1239715"/>
            <a:ext cx="86201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Course can be organised with the IEEE </a:t>
            </a:r>
            <a:r>
              <a:rPr lang="en-AU" sz="2200" dirty="0" err="1"/>
              <a:t>vTools</a:t>
            </a:r>
            <a:r>
              <a:rPr lang="en-AU" sz="22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This is a free service offered by the IEEE (</a:t>
            </a:r>
            <a:r>
              <a:rPr lang="en-AU" sz="2200" dirty="0">
                <a:hlinkClick r:id="rId3"/>
              </a:rPr>
              <a:t>http://sites.ieee.org/vtools/</a:t>
            </a:r>
            <a:r>
              <a:rPr lang="en-AU" sz="22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Automatically connected to the L31 reporting tools.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Can manage registrations and send bulk emails.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In the USA - manages credit card payments and interfaces with the concentration bank accounts.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Easier to manage if the local AESS chapter has their own bank account separate to the section.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200" dirty="0"/>
              <a:t>At this time, </a:t>
            </a:r>
            <a:r>
              <a:rPr lang="en-AU" sz="2200" dirty="0" err="1"/>
              <a:t>vTools</a:t>
            </a:r>
            <a:r>
              <a:rPr lang="en-AU" sz="2200" dirty="0"/>
              <a:t> Payment is still being developed for countries outside the US and Canada. An update will be provided as the payment method is formalized.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23863" y="393700"/>
            <a:ext cx="7772400" cy="68738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AU" altLang="en-US" dirty="0">
                <a:ea typeface="MS PGothic" charset="-128"/>
                <a:cs typeface="ＭＳ Ｐゴシック" charset="-128"/>
              </a:rPr>
              <a:t>Advertising</a:t>
            </a:r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B1D81C-6C54-7447-B6C7-2F9569734E4C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4/26/2018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F83AA6-949D-8E47-83E8-1701E9D1FC85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50913"/>
            <a:ext cx="8288338" cy="5059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>
              <a:solidFill>
                <a:srgbClr val="00508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A0FB7-4A32-476D-BD58-846CFE8762DB}"/>
              </a:ext>
            </a:extLst>
          </p:cNvPr>
          <p:cNvSpPr txBox="1"/>
          <p:nvPr/>
        </p:nvSpPr>
        <p:spPr>
          <a:xfrm>
            <a:off x="322262" y="1143000"/>
            <a:ext cx="38107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Create a flyer for advertising with all the required information.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Using </a:t>
            </a:r>
            <a:r>
              <a:rPr lang="en-AU" sz="2000" dirty="0" err="1"/>
              <a:t>vTools</a:t>
            </a:r>
            <a:r>
              <a:rPr lang="en-AU" sz="2000" dirty="0"/>
              <a:t>, send an </a:t>
            </a:r>
            <a:r>
              <a:rPr lang="en-AU" sz="2000" dirty="0" err="1"/>
              <a:t>eNotice</a:t>
            </a:r>
            <a:r>
              <a:rPr lang="en-AU" sz="2000" dirty="0"/>
              <a:t> to the local (and nearby) AESS sections.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Post it on the local (and nearby) IEEE section websites.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Using your networks, forward the flyer to local companies and universities.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4B8228-C210-44B2-9D93-4D08FDC30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2" y="292100"/>
            <a:ext cx="416956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5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11411</TotalTime>
  <Words>1402</Words>
  <Application>Microsoft Office PowerPoint</Application>
  <PresentationFormat>On-screen Show (4:3)</PresentationFormat>
  <Paragraphs>227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Times New Roman</vt:lpstr>
      <vt:lpstr>Verdana</vt:lpstr>
      <vt:lpstr>Wingdings</vt:lpstr>
      <vt:lpstr>ieee_corporate_template_1</vt:lpstr>
      <vt:lpstr>IEEE_customSlides</vt:lpstr>
      <vt:lpstr>Short Course Initiative  </vt:lpstr>
      <vt:lpstr>Background</vt:lpstr>
      <vt:lpstr>Organisation</vt:lpstr>
      <vt:lpstr>Organisation</vt:lpstr>
      <vt:lpstr>Budget - planning</vt:lpstr>
      <vt:lpstr>Budget – risks</vt:lpstr>
      <vt:lpstr>Budget - planner</vt:lpstr>
      <vt:lpstr>Registration - vTools</vt:lpstr>
      <vt:lpstr>Advertising</vt:lpstr>
      <vt:lpstr>AESS Instructors</vt:lpstr>
      <vt:lpstr>Course example</vt:lpstr>
      <vt:lpstr>Course example</vt:lpstr>
      <vt:lpstr>Ideas for AESS events</vt:lpstr>
      <vt:lpstr>Short Course Committee</vt:lpstr>
      <vt:lpstr>Summary of Resources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CC-2</cp:lastModifiedBy>
  <cp:revision>266</cp:revision>
  <dcterms:created xsi:type="dcterms:W3CDTF">2010-02-05T19:49:13Z</dcterms:created>
  <dcterms:modified xsi:type="dcterms:W3CDTF">2018-04-26T18:13:17Z</dcterms:modified>
</cp:coreProperties>
</file>