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8" r:id="rId2"/>
    <p:sldId id="376" r:id="rId3"/>
    <p:sldId id="385" r:id="rId4"/>
    <p:sldId id="386" r:id="rId5"/>
    <p:sldId id="387" r:id="rId6"/>
    <p:sldId id="388" r:id="rId7"/>
    <p:sldId id="3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8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65785-DE75-4F3F-837C-7B89BEFF1B31}" type="datetime1">
              <a:rPr lang="en-US" altLang="en-US"/>
              <a:pPr>
                <a:defRPr/>
              </a:pPr>
              <a:t>7/17/2018</a:t>
            </a:fld>
            <a:endParaRPr lang="en-US" alt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36088-74B7-4B4B-B693-EF816DCD10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050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31175-6812-4748-BAEE-61C0277B6440}" type="datetime1">
              <a:rPr lang="en-US" altLang="en-US"/>
              <a:pPr>
                <a:defRPr/>
              </a:pPr>
              <a:t>7/17/2018</a:t>
            </a:fld>
            <a:endParaRPr lang="en-US" alt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DDAA6-3073-46EC-8123-7387D54FB5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1704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13B32-8DBD-4DAD-871E-DC8579EDF8F8}" type="datetime1">
              <a:rPr lang="en-US" altLang="en-US"/>
              <a:pPr>
                <a:defRPr/>
              </a:pPr>
              <a:t>7/17/2018</a:t>
            </a:fld>
            <a:endParaRPr lang="en-US" alt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4F916-E247-4E9A-92B8-48BAD0AC8A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3512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8045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3717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2500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068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A597F-CBF0-4311-AB67-D7586631CC99}" type="datetime1">
              <a:rPr lang="en-US" altLang="en-US"/>
              <a:pPr>
                <a:defRPr/>
              </a:pPr>
              <a:t>7/17/2018</a:t>
            </a:fld>
            <a:endParaRPr lang="en-US" alt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7B01-FAFA-4F2A-A2E6-5BC6DA5F7D9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170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CEA48-2193-43C4-9A2D-DE1B0310A91E}" type="datetime1">
              <a:rPr lang="en-US" altLang="en-US"/>
              <a:pPr>
                <a:defRPr/>
              </a:pPr>
              <a:t>7/17/2018</a:t>
            </a:fld>
            <a:endParaRPr lang="en-US" alt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68CE4-FB7B-48C9-A185-C8925FBDC3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85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4F48E-3CD4-4F80-8EFC-ABDDB5BA071C}" type="datetime1">
              <a:rPr lang="en-US" altLang="en-US"/>
              <a:pPr>
                <a:defRPr/>
              </a:pPr>
              <a:t>7/17/2018</a:t>
            </a:fld>
            <a:endParaRPr lang="en-US" alt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27971-3107-4EA1-B0E8-98B3E1B9C3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130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D4C24-1638-47EF-9115-65F670308D76}" type="datetime1">
              <a:rPr lang="en-US" altLang="en-US"/>
              <a:pPr>
                <a:defRPr/>
              </a:pPr>
              <a:t>7/17/2018</a:t>
            </a:fld>
            <a:endParaRPr lang="en-US" alt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731A5-4D67-4809-AF36-B095642E02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95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DEE5B-B3C0-4E68-B3F9-4DB8D07290FE}" type="datetime1">
              <a:rPr lang="en-US" altLang="en-US"/>
              <a:pPr>
                <a:defRPr/>
              </a:pPr>
              <a:t>7/17/2018</a:t>
            </a:fld>
            <a:endParaRPr lang="en-US" altLang="en-US" dirty="0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5282C-D254-4C61-8CFA-C64C4AC426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320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3DC68-3F6E-480F-AFB4-E4FFB1DB83E0}" type="datetime1">
              <a:rPr lang="en-US" altLang="en-US"/>
              <a:pPr>
                <a:defRPr/>
              </a:pPr>
              <a:t>7/17/2018</a:t>
            </a:fld>
            <a:endParaRPr lang="en-US" alt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1160-5F70-4DFB-B7AE-D8F436FD16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979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7684-7287-403E-B4B1-41F84CFEEC23}" type="datetime1">
              <a:rPr lang="en-US" altLang="en-US"/>
              <a:pPr>
                <a:defRPr/>
              </a:pPr>
              <a:t>7/17/2018</a:t>
            </a:fld>
            <a:endParaRPr lang="en-US" alt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3DCA0-3D38-47A6-8157-E5D88D8675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23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7DC2-C165-493D-A386-5DF5A5211FCE}" type="datetime1">
              <a:rPr lang="en-US" altLang="en-US"/>
              <a:pPr>
                <a:defRPr/>
              </a:pPr>
              <a:t>7/17/2018</a:t>
            </a:fld>
            <a:endParaRPr lang="en-US" alt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929BA-5AFD-4956-BE2E-6D1EB21E7E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91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172201"/>
            <a:ext cx="416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942E9DE-FB48-4C24-82DF-81DED1F18BCD}" type="datetime1">
              <a:rPr lang="en-US" altLang="en-US"/>
              <a:pPr>
                <a:defRPr/>
              </a:pPr>
              <a:t>7/17/2018</a:t>
            </a:fld>
            <a:endParaRPr lang="en-US" alt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15A7A1C-9B47-4114-915A-9B5716EF19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17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 bwMode="auto">
          <a:xfrm>
            <a:off x="2313992" y="4254759"/>
            <a:ext cx="8354009" cy="220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-112" charset="0"/>
                <a:ea typeface="MS PGothic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-112" charset="0"/>
                <a:ea typeface="MS PGothic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-112" charset="0"/>
                <a:ea typeface="MS PGothic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-112" charset="0"/>
                <a:ea typeface="MS PGothic" pitchFamily="34" charset="-128"/>
                <a:cs typeface="MS PGothic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28" charset="0"/>
                <a:ea typeface="ＭＳ Ｐゴシック" pitchFamily="28" charset="-128"/>
                <a:cs typeface="ＭＳ Ｐゴシック" pitchFamily="28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28" charset="0"/>
                <a:ea typeface="ＭＳ Ｐゴシック" pitchFamily="28" charset="-128"/>
                <a:cs typeface="ＭＳ Ｐゴシック" pitchFamily="28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28" charset="0"/>
                <a:ea typeface="ＭＳ Ｐゴシック" pitchFamily="28" charset="-128"/>
                <a:cs typeface="ＭＳ Ｐゴシック" pitchFamily="28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28" charset="0"/>
                <a:ea typeface="ＭＳ Ｐゴシック" pitchFamily="28" charset="-128"/>
                <a:cs typeface="ＭＳ Ｐゴシック" pitchFamily="28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en-US" sz="2800" kern="0" dirty="0">
                <a:solidFill>
                  <a:srgbClr val="FF0000"/>
                </a:solidFill>
                <a:latin typeface="Verdana"/>
              </a:rPr>
              <a:t>Problem Solving Exercise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000" kern="0" dirty="0">
                <a:solidFill>
                  <a:srgbClr val="005582"/>
                </a:solidFill>
                <a:latin typeface="Verdana"/>
              </a:rPr>
              <a:t>September 28-29, 2018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000" kern="0" dirty="0">
                <a:solidFill>
                  <a:srgbClr val="005582"/>
                </a:solidFill>
                <a:latin typeface="Verdana"/>
              </a:rPr>
              <a:t>Rome Marriott Park Hotel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2"/>
              </a:buBlip>
              <a:defRPr sz="28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595959"/>
              </a:buClr>
              <a:buChar char="–"/>
              <a:defRPr sz="26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595959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595959"/>
              </a:buClr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59595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5959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AU" alt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Subtitle 6"/>
          <p:cNvSpPr>
            <a:spLocks noGrp="1"/>
          </p:cNvSpPr>
          <p:nvPr>
            <p:ph type="subTitle" idx="1"/>
          </p:nvPr>
        </p:nvSpPr>
        <p:spPr>
          <a:xfrm>
            <a:off x="1524000" y="80006"/>
            <a:ext cx="9144000" cy="3589787"/>
          </a:xfrm>
        </p:spPr>
        <p:txBody>
          <a:bodyPr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endParaRPr lang="en-US" altLang="en-US" sz="1800" dirty="0">
              <a:solidFill>
                <a:schemeClr val="bg1"/>
              </a:solidFill>
              <a:cs typeface="Times New Roman" pitchFamily="18" charset="0"/>
            </a:endParaRPr>
          </a:p>
          <a:p>
            <a:pPr algn="ctr">
              <a:lnSpc>
                <a:spcPct val="100000"/>
              </a:lnSpc>
              <a:buFont typeface="Wingdings" pitchFamily="2" charset="2"/>
              <a:buNone/>
              <a:defRPr/>
            </a:pPr>
            <a:br>
              <a:rPr lang="en-AU" altLang="en-US" sz="2400" dirty="0">
                <a:solidFill>
                  <a:srgbClr val="FFC000"/>
                </a:solidFill>
                <a:ea typeface="Calibri" pitchFamily="34" charset="0"/>
                <a:cs typeface="Times New Roman" pitchFamily="18" charset="0"/>
              </a:rPr>
            </a:br>
            <a:endParaRPr lang="en-AU" altLang="en-US" sz="2400" dirty="0">
              <a:solidFill>
                <a:srgbClr val="FFC000"/>
              </a:solidFill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buFont typeface="Wingdings" pitchFamily="2" charset="2"/>
              <a:buNone/>
              <a:defRPr/>
            </a:pPr>
            <a:endParaRPr lang="en-AU" altLang="en-US" sz="2400" dirty="0">
              <a:solidFill>
                <a:srgbClr val="FFC000"/>
              </a:solidFill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buFont typeface="Wingdings" pitchFamily="2" charset="2"/>
              <a:buNone/>
              <a:defRPr/>
            </a:pPr>
            <a:endParaRPr lang="en-AU" altLang="en-US" sz="2400" dirty="0">
              <a:solidFill>
                <a:srgbClr val="FFC000"/>
              </a:solidFill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AU" altLang="en-US" sz="2400" dirty="0">
                <a:solidFill>
                  <a:srgbClr val="FFC000"/>
                </a:solidFill>
                <a:ea typeface="Calibri" pitchFamily="34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endParaRPr lang="en-AU" altLang="en-US" sz="1800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E01E3C-D873-400E-9DB3-C65236100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6818" y="455206"/>
            <a:ext cx="5330890" cy="308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2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2519931-0EC6-4E73-A2F4-AC3CA3B3F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Relations</a:t>
            </a:r>
            <a:br>
              <a:rPr lang="en-US" dirty="0"/>
            </a:br>
            <a:r>
              <a:rPr lang="en-US" dirty="0"/>
              <a:t>3-Year Goals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348351A-470F-4A8E-BF21-BB09D9CB1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838131"/>
            <a:ext cx="8252927" cy="4388498"/>
          </a:xfrm>
        </p:spPr>
        <p:txBody>
          <a:bodyPr/>
          <a:lstStyle/>
          <a:p>
            <a:r>
              <a:rPr lang="en-US" sz="1800" dirty="0"/>
              <a:t>Establish active Industry Relations activities and collaborations through individual AESS Chapters</a:t>
            </a:r>
          </a:p>
          <a:p>
            <a:r>
              <a:rPr lang="en-US" sz="1800" dirty="0"/>
              <a:t>Generate and maintain current, industry-focused content on the AESS website, as well as providing on-line links to specific industry-focused features in Systems Magazine</a:t>
            </a:r>
          </a:p>
          <a:p>
            <a:r>
              <a:rPr lang="en-US" sz="1800" dirty="0"/>
              <a:t>Establish and demonstrate strategic partnerships with relevant industry and industrial organizations worldwide</a:t>
            </a:r>
          </a:p>
          <a:p>
            <a:r>
              <a:rPr lang="en-US" sz="1800" dirty="0"/>
              <a:t>Develop new strategies for attracting industry advertisements in Systems Magazine, the AESS website, etc.</a:t>
            </a:r>
          </a:p>
          <a:p>
            <a:r>
              <a:rPr lang="en-US" sz="1800" dirty="0"/>
              <a:t>Position AESS in a pro-active role with the IEEE global industry strategy, leveraging the initiatives of the IEEE Industry Advisory Board</a:t>
            </a:r>
          </a:p>
          <a:p>
            <a:r>
              <a:rPr lang="en-US" sz="1800" dirty="0"/>
              <a:t>Promote opportunities for Young Professionals in our industry fields of interest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6396C3-47F4-4ACB-A10F-EC664D36B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803" y="314088"/>
            <a:ext cx="1020145" cy="59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2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7DFAD-8D1D-0D4A-BB0C-43692CEC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Solving Exercise 1:</a:t>
            </a:r>
            <a:br>
              <a:rPr lang="en-US" dirty="0"/>
            </a:br>
            <a:r>
              <a:rPr lang="en-US" dirty="0"/>
              <a:t>Ideas for Chapter/Industry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BCEDB-4CC3-224E-B2B7-2989A2AA3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0938" y="2389909"/>
            <a:ext cx="8439727" cy="4468091"/>
          </a:xfrm>
        </p:spPr>
        <p:txBody>
          <a:bodyPr/>
          <a:lstStyle/>
          <a:p>
            <a:r>
              <a:rPr lang="en-US" dirty="0"/>
              <a:t>Think about the subject for a moment</a:t>
            </a:r>
          </a:p>
          <a:p>
            <a:r>
              <a:rPr lang="en-US" dirty="0"/>
              <a:t>Each person offers one idea that best addresses the subject</a:t>
            </a:r>
          </a:p>
          <a:p>
            <a:r>
              <a:rPr lang="en-US" dirty="0"/>
              <a:t>Group discusses/debates the answers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0C571-7809-604B-A22D-BFE9325A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B7A597F-CBF0-4311-AB67-D7586631CC99}" type="datetime1">
              <a:rPr lang="en-US" altLang="en-US">
                <a:ea typeface="MS PGothic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7/17/2018</a:t>
            </a:fld>
            <a:endParaRPr lang="en-US" altLang="en-US" dirty="0">
              <a:ea typeface="MS PGothic" pitchFamily="34" charset="-12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E0F32-018F-9C49-AF84-B0CE9CCA2C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DB7B01-FAFA-4F2A-A2E6-5BC6DA5F7D96}" type="slidenum">
              <a:rPr lang="en-US" altLang="en-US">
                <a:ea typeface="MS PGothic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dirty="0">
              <a:ea typeface="MS PGothic" pitchFamily="34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C0F24B-69DD-D646-B2F7-652BE66BA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803" y="314088"/>
            <a:ext cx="1020145" cy="59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36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7DFAD-8D1D-0D4A-BB0C-43692CEC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Solving Exercise 2:</a:t>
            </a:r>
            <a:br>
              <a:rPr lang="en-US" dirty="0"/>
            </a:br>
            <a:r>
              <a:rPr lang="en-US" dirty="0"/>
              <a:t>Ideas for Industry-focused Content on the AESS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BCEDB-4CC3-224E-B2B7-2989A2AA3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0938" y="2389909"/>
            <a:ext cx="8439727" cy="4468091"/>
          </a:xfrm>
        </p:spPr>
        <p:txBody>
          <a:bodyPr/>
          <a:lstStyle/>
          <a:p>
            <a:r>
              <a:rPr lang="en-US" dirty="0"/>
              <a:t>Think about the subject for a moment</a:t>
            </a:r>
          </a:p>
          <a:p>
            <a:r>
              <a:rPr lang="en-US" dirty="0"/>
              <a:t>Each person offers one idea that best addresses the subject</a:t>
            </a:r>
          </a:p>
          <a:p>
            <a:r>
              <a:rPr lang="en-US" dirty="0"/>
              <a:t>Group discusses/debates the answers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0C571-7809-604B-A22D-BFE9325A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B7A597F-CBF0-4311-AB67-D7586631CC99}" type="datetime1">
              <a:rPr lang="en-US" altLang="en-US">
                <a:ea typeface="MS PGothic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7/17/2018</a:t>
            </a:fld>
            <a:endParaRPr lang="en-US" altLang="en-US" dirty="0">
              <a:ea typeface="MS PGothic" pitchFamily="34" charset="-12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E0F32-018F-9C49-AF84-B0CE9CCA2C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DB7B01-FAFA-4F2A-A2E6-5BC6DA5F7D96}" type="slidenum">
              <a:rPr lang="en-US" altLang="en-US">
                <a:ea typeface="MS PGothic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dirty="0">
              <a:ea typeface="MS PGothic" pitchFamily="34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C0F24B-69DD-D646-B2F7-652BE66BA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803" y="314088"/>
            <a:ext cx="1020145" cy="59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7DFAD-8D1D-0D4A-BB0C-43692CEC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Solving Exercise 3:</a:t>
            </a:r>
            <a:br>
              <a:rPr lang="en-US" dirty="0"/>
            </a:br>
            <a:r>
              <a:rPr lang="en-US" dirty="0"/>
              <a:t>Ideas for Strategic Partnerships with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BCEDB-4CC3-224E-B2B7-2989A2AA3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0938" y="2389909"/>
            <a:ext cx="8439727" cy="4468091"/>
          </a:xfrm>
        </p:spPr>
        <p:txBody>
          <a:bodyPr/>
          <a:lstStyle/>
          <a:p>
            <a:r>
              <a:rPr lang="en-US" dirty="0"/>
              <a:t>Think about the subject for a moment</a:t>
            </a:r>
          </a:p>
          <a:p>
            <a:r>
              <a:rPr lang="en-US" dirty="0"/>
              <a:t>Each person offers one idea that best addresses the subject</a:t>
            </a:r>
          </a:p>
          <a:p>
            <a:r>
              <a:rPr lang="en-US" dirty="0"/>
              <a:t>Group discusses/debates the answers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0C571-7809-604B-A22D-BFE9325A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B7A597F-CBF0-4311-AB67-D7586631CC99}" type="datetime1">
              <a:rPr lang="en-US" altLang="en-US">
                <a:ea typeface="MS PGothic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7/17/2018</a:t>
            </a:fld>
            <a:endParaRPr lang="en-US" altLang="en-US" dirty="0">
              <a:ea typeface="MS PGothic" pitchFamily="34" charset="-12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E0F32-018F-9C49-AF84-B0CE9CCA2C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DB7B01-FAFA-4F2A-A2E6-5BC6DA5F7D96}" type="slidenum">
              <a:rPr lang="en-US" altLang="en-US">
                <a:ea typeface="MS PGothic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dirty="0">
              <a:ea typeface="MS PGothic" pitchFamily="34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C0F24B-69DD-D646-B2F7-652BE66BA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803" y="314088"/>
            <a:ext cx="1020145" cy="59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53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7DFAD-8D1D-0D4A-BB0C-43692CEC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Solving Exercise 4:</a:t>
            </a:r>
            <a:br>
              <a:rPr lang="en-US" dirty="0"/>
            </a:br>
            <a:r>
              <a:rPr lang="en-US" dirty="0"/>
              <a:t>Ideas for Attracting Industry Ads in SYSTEMS Magazine or on AESS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BCEDB-4CC3-224E-B2B7-2989A2AA3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0938" y="2389909"/>
            <a:ext cx="8439727" cy="4468091"/>
          </a:xfrm>
        </p:spPr>
        <p:txBody>
          <a:bodyPr/>
          <a:lstStyle/>
          <a:p>
            <a:r>
              <a:rPr lang="en-US" dirty="0"/>
              <a:t>Think about the subject for a moment</a:t>
            </a:r>
          </a:p>
          <a:p>
            <a:r>
              <a:rPr lang="en-US" dirty="0"/>
              <a:t>Each person offers one idea that best addresses the subject</a:t>
            </a:r>
          </a:p>
          <a:p>
            <a:r>
              <a:rPr lang="en-US" dirty="0"/>
              <a:t>Group discusses/debates the answers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0C571-7809-604B-A22D-BFE9325A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B7A597F-CBF0-4311-AB67-D7586631CC99}" type="datetime1">
              <a:rPr lang="en-US" altLang="en-US">
                <a:ea typeface="MS PGothic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7/17/2018</a:t>
            </a:fld>
            <a:endParaRPr lang="en-US" altLang="en-US" dirty="0">
              <a:ea typeface="MS PGothic" pitchFamily="34" charset="-12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E0F32-018F-9C49-AF84-B0CE9CCA2C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DB7B01-FAFA-4F2A-A2E6-5BC6DA5F7D96}" type="slidenum">
              <a:rPr lang="en-US" altLang="en-US">
                <a:ea typeface="MS PGothic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dirty="0">
              <a:ea typeface="MS PGothic" pitchFamily="34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C0F24B-69DD-D646-B2F7-652BE66BA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803" y="314088"/>
            <a:ext cx="1020145" cy="59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51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7DFAD-8D1D-0D4A-BB0C-43692CEC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Solving Exercise 5:</a:t>
            </a:r>
            <a:br>
              <a:rPr lang="en-US" dirty="0"/>
            </a:br>
            <a:r>
              <a:rPr lang="en-US" dirty="0"/>
              <a:t>Opportunities for Young Professionals in our Industry Fields-of-Interest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BCEDB-4CC3-224E-B2B7-2989A2AA3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0938" y="2389909"/>
            <a:ext cx="8439727" cy="4468091"/>
          </a:xfrm>
        </p:spPr>
        <p:txBody>
          <a:bodyPr/>
          <a:lstStyle/>
          <a:p>
            <a:r>
              <a:rPr lang="en-US" dirty="0"/>
              <a:t>Think about the subject for a moment</a:t>
            </a:r>
          </a:p>
          <a:p>
            <a:r>
              <a:rPr lang="en-US" dirty="0"/>
              <a:t>Each person offers one idea that best addresses the subject</a:t>
            </a:r>
          </a:p>
          <a:p>
            <a:r>
              <a:rPr lang="en-US" dirty="0"/>
              <a:t>Group discusses/debates the answers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0C571-7809-604B-A22D-BFE9325A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B7A597F-CBF0-4311-AB67-D7586631CC99}" type="datetime1">
              <a:rPr lang="en-US" altLang="en-US">
                <a:ea typeface="MS PGothic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7/17/2018</a:t>
            </a:fld>
            <a:endParaRPr lang="en-US" altLang="en-US" dirty="0">
              <a:ea typeface="MS PGothic" pitchFamily="34" charset="-12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E0F32-018F-9C49-AF84-B0CE9CCA2C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DB7B01-FAFA-4F2A-A2E6-5BC6DA5F7D96}" type="slidenum">
              <a:rPr lang="en-US" altLang="en-US">
                <a:ea typeface="MS PGothic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dirty="0">
              <a:ea typeface="MS PGothic" pitchFamily="34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C0F24B-69DD-D646-B2F7-652BE66BA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803" y="314088"/>
            <a:ext cx="1020145" cy="59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106005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261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Times New Roman</vt:lpstr>
      <vt:lpstr>Verdana</vt:lpstr>
      <vt:lpstr>Wingdings</vt:lpstr>
      <vt:lpstr>ieee_corporate_template_1</vt:lpstr>
      <vt:lpstr>PowerPoint Presentation</vt:lpstr>
      <vt:lpstr>Industry Relations 3-Year Goals </vt:lpstr>
      <vt:lpstr>Problem Solving Exercise 1: Ideas for Chapter/Industry Interactions</vt:lpstr>
      <vt:lpstr>Problem Solving Exercise 2: Ideas for Industry-focused Content on the AESS Website</vt:lpstr>
      <vt:lpstr>Problem Solving Exercise 3: Ideas for Strategic Partnerships with Industry</vt:lpstr>
      <vt:lpstr>Problem Solving Exercise 4: Ideas for Attracting Industry Ads in SYSTEMS Magazine or on AESS Website</vt:lpstr>
      <vt:lpstr>Problem Solving Exercise 5: Opportunities for Young Professionals in our Industry Fields-of-Interest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Downing, Walt D.</dc:creator>
  <cp:lastModifiedBy>Downing, Walt D.</cp:lastModifiedBy>
  <cp:revision>4</cp:revision>
  <dcterms:created xsi:type="dcterms:W3CDTF">2018-07-17T18:58:53Z</dcterms:created>
  <dcterms:modified xsi:type="dcterms:W3CDTF">2018-07-17T20:17:58Z</dcterms:modified>
</cp:coreProperties>
</file>