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1" r:id="rId2"/>
    <p:sldId id="290" r:id="rId3"/>
    <p:sldId id="269" r:id="rId4"/>
    <p:sldId id="292" r:id="rId5"/>
    <p:sldId id="293" r:id="rId6"/>
    <p:sldId id="302" r:id="rId7"/>
    <p:sldId id="300" r:id="rId8"/>
    <p:sldId id="296" r:id="rId9"/>
    <p:sldId id="295" r:id="rId10"/>
    <p:sldId id="301" r:id="rId11"/>
    <p:sldId id="297"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990000"/>
    <a:srgbClr val="EEFDA1"/>
    <a:srgbClr val="008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24" autoAdjust="0"/>
    <p:restoredTop sz="94660"/>
  </p:normalViewPr>
  <p:slideViewPr>
    <p:cSldViewPr>
      <p:cViewPr varScale="1">
        <p:scale>
          <a:sx n="82" d="100"/>
          <a:sy n="82" d="100"/>
        </p:scale>
        <p:origin x="-111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29F7FD9-4EC2-4595-B0BC-BEA5E3BB1EE0}" type="datetimeFigureOut">
              <a:rPr lang="en-US"/>
              <a:pPr>
                <a:defRPr/>
              </a:pPr>
              <a:t>5/4/2015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BC631AB-63AC-4821-A39E-4D979051470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867365-A8CB-48DA-AC36-EC7597F00A1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E265EE7-7EC3-4737-B676-440206B632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0D2B60-9931-4A0E-A6B2-EF8865AF208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02CD2E-910B-4655-B05C-FF28E1BBBA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FC8649-0535-4571-A56B-04642FE4C4E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6EFD43-07E4-4FF9-8BD0-6011696F6E0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949B690-E98A-404A-89FC-0CBF28CDC06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09F895D-19EE-4405-A3BA-F35DA3AF30D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136A5CC-36C7-4DDD-8DB1-2A4DF9F0D89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6AD346-0C7E-47C0-AABF-F27188B914A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8A554E-0D80-4BCD-A75B-24FF6146389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1DF3023-5B9D-4467-B100-A31198F385A9}" type="slidenum">
              <a:rPr lang="en-US"/>
              <a:pPr>
                <a:defRPr/>
              </a:pPr>
              <a:t>‹#›</a:t>
            </a:fld>
            <a:endParaRPr lang="en-US"/>
          </a:p>
        </p:txBody>
      </p:sp>
      <p:pic>
        <p:nvPicPr>
          <p:cNvPr id="1031" name="Picture 7" descr="ieeeblu"/>
          <p:cNvPicPr>
            <a:picLocks noChangeAspect="1" noChangeArrowheads="1"/>
          </p:cNvPicPr>
          <p:nvPr userDrawn="1"/>
        </p:nvPicPr>
        <p:blipFill>
          <a:blip r:embed="rId13" cstate="print"/>
          <a:srcRect/>
          <a:stretch>
            <a:fillRect/>
          </a:stretch>
        </p:blipFill>
        <p:spPr bwMode="auto">
          <a:xfrm>
            <a:off x="6781800" y="6019800"/>
            <a:ext cx="2286000" cy="696913"/>
          </a:xfrm>
          <a:prstGeom prst="rect">
            <a:avLst/>
          </a:prstGeom>
          <a:noFill/>
          <a:ln w="9525">
            <a:noFill/>
            <a:miter lim="800000"/>
            <a:headEnd/>
            <a:tailEnd/>
          </a:ln>
        </p:spPr>
      </p:pic>
      <p:sp>
        <p:nvSpPr>
          <p:cNvPr id="1032" name="Line 8"/>
          <p:cNvSpPr>
            <a:spLocks noChangeShapeType="1"/>
          </p:cNvSpPr>
          <p:nvPr userDrawn="1"/>
        </p:nvSpPr>
        <p:spPr bwMode="auto">
          <a:xfrm>
            <a:off x="457200" y="6400800"/>
            <a:ext cx="6096000" cy="0"/>
          </a:xfrm>
          <a:prstGeom prst="line">
            <a:avLst/>
          </a:prstGeom>
          <a:noFill/>
          <a:ln w="38100">
            <a:solidFill>
              <a:schemeClr val="accent2"/>
            </a:solidFill>
            <a:round/>
            <a:headEnd/>
            <a:tailEnd/>
          </a:ln>
        </p:spPr>
        <p:txBody>
          <a:bodyPr/>
          <a:lstStyle/>
          <a:p>
            <a:endParaRPr lang="en-US"/>
          </a:p>
        </p:txBody>
      </p:sp>
      <p:sp>
        <p:nvSpPr>
          <p:cNvPr id="1033" name="Text Box 9"/>
          <p:cNvSpPr txBox="1">
            <a:spLocks noChangeArrowheads="1"/>
          </p:cNvSpPr>
          <p:nvPr userDrawn="1"/>
        </p:nvSpPr>
        <p:spPr bwMode="auto">
          <a:xfrm>
            <a:off x="381000" y="6400800"/>
            <a:ext cx="49530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altLang="en-US" sz="1600" b="1" smtClean="0">
                <a:solidFill>
                  <a:schemeClr val="accent2"/>
                </a:solidFill>
              </a:rPr>
              <a:t>Aerospace and Electronic Systems Society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304800" y="1828800"/>
            <a:ext cx="8534400" cy="914400"/>
          </a:xfrm>
        </p:spPr>
        <p:txBody>
          <a:bodyPr/>
          <a:lstStyle/>
          <a:p>
            <a:pPr eaLnBrk="1" hangingPunct="1"/>
            <a:r>
              <a:rPr lang="en-US" altLang="en-US" sz="3600" b="1" dirty="0" smtClean="0">
                <a:solidFill>
                  <a:srgbClr val="CC0000"/>
                </a:solidFill>
              </a:rPr>
              <a:t/>
            </a:r>
            <a:br>
              <a:rPr lang="en-US" altLang="en-US" sz="3600" b="1" dirty="0" smtClean="0">
                <a:solidFill>
                  <a:srgbClr val="CC0000"/>
                </a:solidFill>
              </a:rPr>
            </a:br>
            <a:r>
              <a:rPr lang="en-US" altLang="en-US" sz="3600" b="1" dirty="0" smtClean="0">
                <a:solidFill>
                  <a:srgbClr val="CC0000"/>
                </a:solidFill>
              </a:rPr>
              <a:t/>
            </a:r>
            <a:br>
              <a:rPr lang="en-US" altLang="en-US" sz="3600" b="1" dirty="0" smtClean="0">
                <a:solidFill>
                  <a:srgbClr val="CC0000"/>
                </a:solidFill>
              </a:rPr>
            </a:br>
            <a:r>
              <a:rPr lang="en-US" altLang="en-US" sz="3600" b="1" dirty="0" smtClean="0">
                <a:solidFill>
                  <a:srgbClr val="CC0000"/>
                </a:solidFill>
              </a:rPr>
              <a:t/>
            </a:r>
            <a:br>
              <a:rPr lang="en-US" altLang="en-US" sz="3600" b="1" dirty="0" smtClean="0">
                <a:solidFill>
                  <a:srgbClr val="CC0000"/>
                </a:solidFill>
              </a:rPr>
            </a:br>
            <a:r>
              <a:rPr lang="en-US" altLang="en-US" sz="3600" b="1" dirty="0" smtClean="0">
                <a:solidFill>
                  <a:srgbClr val="CC0000"/>
                </a:solidFill>
              </a:rPr>
              <a:t/>
            </a:r>
            <a:br>
              <a:rPr lang="en-US" altLang="en-US" sz="3600" b="1" dirty="0" smtClean="0">
                <a:solidFill>
                  <a:srgbClr val="CC0000"/>
                </a:solidFill>
              </a:rPr>
            </a:br>
            <a:r>
              <a:rPr lang="en-US" altLang="en-US" sz="3600" b="1" dirty="0" smtClean="0">
                <a:solidFill>
                  <a:schemeClr val="accent6"/>
                </a:solidFill>
              </a:rPr>
              <a:t/>
            </a:r>
            <a:br>
              <a:rPr lang="en-US" altLang="en-US" sz="3600" b="1" dirty="0" smtClean="0">
                <a:solidFill>
                  <a:schemeClr val="accent6"/>
                </a:solidFill>
              </a:rPr>
            </a:br>
            <a:r>
              <a:rPr lang="en-US" altLang="en-US" sz="3600" b="1" dirty="0" smtClean="0">
                <a:solidFill>
                  <a:schemeClr val="accent6"/>
                </a:solidFill>
              </a:rPr>
              <a:t>AESS Member Services </a:t>
            </a:r>
            <a:br>
              <a:rPr lang="en-US" altLang="en-US" sz="3600" b="1" dirty="0" smtClean="0">
                <a:solidFill>
                  <a:schemeClr val="accent6"/>
                </a:solidFill>
              </a:rPr>
            </a:br>
            <a:r>
              <a:rPr lang="en-US" altLang="en-US" sz="3600" b="1" dirty="0" smtClean="0">
                <a:solidFill>
                  <a:schemeClr val="accent6"/>
                </a:solidFill>
              </a:rPr>
              <a:t/>
            </a:r>
            <a:br>
              <a:rPr lang="en-US" altLang="en-US" sz="3600" b="1" dirty="0" smtClean="0">
                <a:solidFill>
                  <a:schemeClr val="accent6"/>
                </a:solidFill>
              </a:rPr>
            </a:br>
            <a:r>
              <a:rPr lang="en-US" altLang="en-US" sz="2800" b="1" dirty="0" smtClean="0">
                <a:solidFill>
                  <a:schemeClr val="accent6"/>
                </a:solidFill>
              </a:rPr>
              <a:t>George Schmidt</a:t>
            </a:r>
            <a:br>
              <a:rPr lang="en-US" altLang="en-US" sz="2800" b="1" dirty="0" smtClean="0">
                <a:solidFill>
                  <a:schemeClr val="accent6"/>
                </a:solidFill>
              </a:rPr>
            </a:br>
            <a:r>
              <a:rPr lang="en-US" altLang="en-US" sz="2800" b="1" dirty="0" smtClean="0">
                <a:solidFill>
                  <a:schemeClr val="accent6"/>
                </a:solidFill>
              </a:rPr>
              <a:t>VP Member Services</a:t>
            </a:r>
            <a:r>
              <a:rPr lang="en-US" altLang="en-US" sz="3600" b="1" dirty="0" smtClean="0">
                <a:solidFill>
                  <a:schemeClr val="accent6"/>
                </a:solidFill>
              </a:rPr>
              <a:t/>
            </a:r>
            <a:br>
              <a:rPr lang="en-US" altLang="en-US" sz="3600" b="1" dirty="0" smtClean="0">
                <a:solidFill>
                  <a:schemeClr val="accent6"/>
                </a:solidFill>
              </a:rPr>
            </a:br>
            <a:r>
              <a:rPr lang="en-US" altLang="en-US" sz="3600" b="1" dirty="0" smtClean="0">
                <a:solidFill>
                  <a:schemeClr val="accent6"/>
                </a:solidFill>
              </a:rPr>
              <a:t/>
            </a:r>
            <a:br>
              <a:rPr lang="en-US" altLang="en-US" sz="3600" b="1" dirty="0" smtClean="0">
                <a:solidFill>
                  <a:schemeClr val="accent6"/>
                </a:solidFill>
              </a:rPr>
            </a:br>
            <a:r>
              <a:rPr lang="en-US" altLang="en-US" sz="3600" b="1" dirty="0" smtClean="0">
                <a:solidFill>
                  <a:schemeClr val="accent6"/>
                </a:solidFill>
              </a:rPr>
              <a:t/>
            </a:r>
            <a:br>
              <a:rPr lang="en-US" altLang="en-US" sz="3600" b="1" dirty="0" smtClean="0">
                <a:solidFill>
                  <a:schemeClr val="accent6"/>
                </a:solidFill>
              </a:rPr>
            </a:br>
            <a:r>
              <a:rPr lang="en-US" altLang="en-US" sz="2000" b="1" dirty="0" smtClean="0">
                <a:solidFill>
                  <a:schemeClr val="accent6"/>
                </a:solidFill>
              </a:rPr>
              <a:t>Washington, DC</a:t>
            </a:r>
            <a:br>
              <a:rPr lang="en-US" altLang="en-US" sz="2000" b="1" dirty="0" smtClean="0">
                <a:solidFill>
                  <a:schemeClr val="accent6"/>
                </a:solidFill>
              </a:rPr>
            </a:br>
            <a:r>
              <a:rPr lang="en-US" altLang="en-US" sz="2000" b="1" dirty="0" smtClean="0">
                <a:solidFill>
                  <a:schemeClr val="accent6"/>
                </a:solidFill>
              </a:rPr>
              <a:t>Marriott Crystal Gateway</a:t>
            </a:r>
            <a:br>
              <a:rPr lang="en-US" altLang="en-US" sz="2000" b="1" dirty="0" smtClean="0">
                <a:solidFill>
                  <a:schemeClr val="accent6"/>
                </a:solidFill>
              </a:rPr>
            </a:br>
            <a:r>
              <a:rPr lang="en-US" altLang="en-US" sz="2000" b="1" dirty="0" smtClean="0">
                <a:solidFill>
                  <a:schemeClr val="accent6"/>
                </a:solidFill>
              </a:rPr>
              <a:t/>
            </a:r>
            <a:br>
              <a:rPr lang="en-US" altLang="en-US" sz="2000" b="1" dirty="0" smtClean="0">
                <a:solidFill>
                  <a:schemeClr val="accent6"/>
                </a:solidFill>
              </a:rPr>
            </a:br>
            <a:r>
              <a:rPr lang="en-US" altLang="en-US" sz="2000" b="1" dirty="0" smtClean="0">
                <a:solidFill>
                  <a:schemeClr val="accent6"/>
                </a:solidFill>
              </a:rPr>
              <a:t>May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0"/>
            <a:ext cx="8229600" cy="838200"/>
          </a:xfrm>
        </p:spPr>
        <p:txBody>
          <a:bodyPr/>
          <a:lstStyle/>
          <a:p>
            <a:r>
              <a:rPr lang="en-US" altLang="en-US" sz="3200" b="1" dirty="0" smtClean="0">
                <a:solidFill>
                  <a:srgbClr val="CC0000"/>
                </a:solidFill>
              </a:rPr>
              <a:t/>
            </a:r>
            <a:br>
              <a:rPr lang="en-US" altLang="en-US" sz="32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sp>
        <p:nvSpPr>
          <p:cNvPr id="11" name="Content Placeholder 2"/>
          <p:cNvSpPr>
            <a:spLocks noGrp="1"/>
          </p:cNvSpPr>
          <p:nvPr>
            <p:ph idx="1"/>
          </p:nvPr>
        </p:nvSpPr>
        <p:spPr>
          <a:xfrm>
            <a:off x="0" y="838200"/>
            <a:ext cx="9144000" cy="5257800"/>
          </a:xfrm>
        </p:spPr>
        <p:txBody>
          <a:bodyPr/>
          <a:lstStyle/>
          <a:p>
            <a:pPr marL="914400" lvl="1" indent="-457200">
              <a:buNone/>
              <a:defRPr/>
            </a:pPr>
            <a:endParaRPr lang="en-US" sz="1800" dirty="0">
              <a:solidFill>
                <a:schemeClr val="accent6"/>
              </a:solidFill>
            </a:endParaRPr>
          </a:p>
          <a:p>
            <a:pPr>
              <a:buFontTx/>
              <a:buNone/>
              <a:defRPr/>
            </a:pPr>
            <a:r>
              <a:rPr lang="en-US" sz="1800" dirty="0" smtClean="0">
                <a:solidFill>
                  <a:schemeClr val="accent6"/>
                </a:solidFill>
              </a:rPr>
              <a:t>.</a:t>
            </a:r>
          </a:p>
          <a:p>
            <a:pPr lvl="1">
              <a:defRPr/>
            </a:pPr>
            <a:endParaRPr lang="en-US" sz="1800" dirty="0">
              <a:solidFill>
                <a:schemeClr val="accent6"/>
              </a:solidFill>
            </a:endParaRPr>
          </a:p>
        </p:txBody>
      </p:sp>
      <p:sp>
        <p:nvSpPr>
          <p:cNvPr id="2050" name="Rectangle 2"/>
          <p:cNvSpPr>
            <a:spLocks noChangeArrowheads="1"/>
          </p:cNvSpPr>
          <p:nvPr/>
        </p:nvSpPr>
        <p:spPr bwMode="auto">
          <a:xfrm>
            <a:off x="304800" y="-95772"/>
            <a:ext cx="86868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Countries with Largest AESS Membership</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Picture 3"/>
          <p:cNvPicPr>
            <a:picLocks noChangeAspect="1" noChangeArrowheads="1"/>
          </p:cNvPicPr>
          <p:nvPr/>
        </p:nvPicPr>
        <p:blipFill>
          <a:blip r:embed="rId3" cstate="print"/>
          <a:srcRect/>
          <a:stretch>
            <a:fillRect/>
          </a:stretch>
        </p:blipFill>
        <p:spPr bwMode="auto">
          <a:xfrm>
            <a:off x="838200" y="1295400"/>
            <a:ext cx="7239000" cy="3200400"/>
          </a:xfrm>
          <a:prstGeom prst="rect">
            <a:avLst/>
          </a:prstGeom>
          <a:noFill/>
        </p:spPr>
      </p:pic>
      <p:sp>
        <p:nvSpPr>
          <p:cNvPr id="2051" name="Rectangle 3"/>
          <p:cNvSpPr>
            <a:spLocks noChangeArrowheads="1"/>
          </p:cNvSpPr>
          <p:nvPr/>
        </p:nvSpPr>
        <p:spPr bwMode="auto">
          <a:xfrm>
            <a:off x="228600" y="2562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xtBox 7"/>
          <p:cNvSpPr txBox="1"/>
          <p:nvPr/>
        </p:nvSpPr>
        <p:spPr>
          <a:xfrm>
            <a:off x="2133600" y="1295400"/>
            <a:ext cx="2971800" cy="2723823"/>
          </a:xfrm>
          <a:prstGeom prst="rect">
            <a:avLst/>
          </a:prstGeom>
          <a:noFill/>
        </p:spPr>
        <p:txBody>
          <a:bodyPr wrap="square" rtlCol="0">
            <a:spAutoFit/>
          </a:bodyPr>
          <a:lstStyle/>
          <a:p>
            <a:r>
              <a:rPr lang="en-US" dirty="0" smtClean="0"/>
              <a:t> (19)</a:t>
            </a:r>
          </a:p>
          <a:p>
            <a:endParaRPr lang="en-US" dirty="0" smtClean="0"/>
          </a:p>
          <a:p>
            <a:r>
              <a:rPr lang="en-US" dirty="0" smtClean="0"/>
              <a:t> (1)</a:t>
            </a:r>
          </a:p>
          <a:p>
            <a:endParaRPr lang="en-US" dirty="0" smtClean="0"/>
          </a:p>
          <a:p>
            <a:endParaRPr lang="en-US" dirty="0" smtClean="0"/>
          </a:p>
          <a:p>
            <a:r>
              <a:rPr lang="en-US" dirty="0" smtClean="0"/>
              <a:t>(1)</a:t>
            </a:r>
          </a:p>
          <a:p>
            <a:endParaRPr lang="en-US" dirty="0" smtClean="0"/>
          </a:p>
          <a:p>
            <a:pPr>
              <a:lnSpc>
                <a:spcPct val="150000"/>
              </a:lnSpc>
            </a:pPr>
            <a:r>
              <a:rPr lang="en-US" dirty="0" smtClean="0"/>
              <a:t>             (1)</a:t>
            </a:r>
          </a:p>
          <a:p>
            <a:r>
              <a:rPr lang="en-US" dirty="0" smtClean="0"/>
              <a:t>(3)</a:t>
            </a:r>
            <a:endParaRPr lang="en-US" dirty="0"/>
          </a:p>
        </p:txBody>
      </p:sp>
      <p:sp>
        <p:nvSpPr>
          <p:cNvPr id="10" name="TextBox 9"/>
          <p:cNvSpPr txBox="1"/>
          <p:nvPr/>
        </p:nvSpPr>
        <p:spPr>
          <a:xfrm>
            <a:off x="457200" y="4648200"/>
            <a:ext cx="8077200" cy="1569660"/>
          </a:xfrm>
          <a:prstGeom prst="rect">
            <a:avLst/>
          </a:prstGeom>
          <a:noFill/>
        </p:spPr>
        <p:txBody>
          <a:bodyPr wrap="square" rtlCol="0">
            <a:spAutoFit/>
          </a:bodyPr>
          <a:lstStyle/>
          <a:p>
            <a:r>
              <a:rPr lang="en-US" sz="1600" dirty="0" smtClean="0"/>
              <a:t>NOTES:</a:t>
            </a:r>
          </a:p>
          <a:p>
            <a:pPr marL="574675" indent="-342900">
              <a:buAutoNum type="arabicPeriod"/>
            </a:pPr>
            <a:r>
              <a:rPr lang="en-US" sz="1600" dirty="0" smtClean="0"/>
              <a:t>Numbers in () indicate number of Board members. Netherlands has 31 AESS members and 1 Board Member.</a:t>
            </a:r>
          </a:p>
          <a:p>
            <a:pPr marL="574675" indent="-342900">
              <a:buAutoNum type="arabicPeriod"/>
            </a:pPr>
            <a:r>
              <a:rPr lang="en-US" sz="1600" dirty="0" smtClean="0"/>
              <a:t>“Small” membership numbers have DL sponsorship and other implications.</a:t>
            </a:r>
          </a:p>
          <a:p>
            <a:pPr marL="574675" indent="-342900"/>
            <a:r>
              <a:rPr lang="en-US" sz="1600" dirty="0" smtClean="0"/>
              <a:t>3.   Data as of 3/24/15.  4098 AESS members. 83 countries.</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914400"/>
          </a:xfrm>
        </p:spPr>
        <p:txBody>
          <a:bodyPr/>
          <a:lstStyle/>
          <a:p>
            <a:pPr eaLnBrk="1" hangingPunct="1"/>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Member Services AESS Summary</a:t>
            </a:r>
            <a:r>
              <a:rPr lang="en-US" altLang="en-US" sz="3600" b="1" dirty="0" smtClean="0">
                <a:solidFill>
                  <a:srgbClr val="CC0000"/>
                </a:solidFill>
              </a:rPr>
              <a:t/>
            </a:r>
            <a:br>
              <a:rPr lang="en-US" altLang="en-US" sz="3600" b="1" dirty="0" smtClean="0">
                <a:solidFill>
                  <a:srgbClr val="CC0000"/>
                </a:solidFill>
              </a:rPr>
            </a:br>
            <a:endParaRPr lang="en-US" altLang="en-US" sz="3600" b="1" dirty="0" smtClean="0">
              <a:solidFill>
                <a:srgbClr val="CC0000"/>
              </a:solidFill>
            </a:endParaRPr>
          </a:p>
        </p:txBody>
      </p:sp>
      <p:sp>
        <p:nvSpPr>
          <p:cNvPr id="5" name="Content Placeholder 4"/>
          <p:cNvSpPr>
            <a:spLocks noGrp="1"/>
          </p:cNvSpPr>
          <p:nvPr>
            <p:ph idx="1"/>
          </p:nvPr>
        </p:nvSpPr>
        <p:spPr>
          <a:xfrm>
            <a:off x="457200" y="1143000"/>
            <a:ext cx="8229600" cy="4983163"/>
          </a:xfrm>
        </p:spPr>
        <p:txBody>
          <a:bodyPr/>
          <a:lstStyle/>
          <a:p>
            <a:pPr>
              <a:buNone/>
              <a:defRPr/>
            </a:pPr>
            <a:r>
              <a:rPr lang="en-US" sz="2400" b="1" dirty="0" smtClean="0">
                <a:solidFill>
                  <a:schemeClr val="accent6"/>
                </a:solidFill>
              </a:rPr>
              <a:t> - </a:t>
            </a:r>
            <a:r>
              <a:rPr lang="en-US" sz="2000" b="1" dirty="0" smtClean="0">
                <a:solidFill>
                  <a:schemeClr val="accent6"/>
                </a:solidFill>
              </a:rPr>
              <a:t>We are doing well in an uncertain society environment</a:t>
            </a:r>
          </a:p>
          <a:p>
            <a:pPr>
              <a:defRPr/>
            </a:pPr>
            <a:endParaRPr lang="en-US" sz="2000" b="1" dirty="0" smtClean="0">
              <a:solidFill>
                <a:schemeClr val="accent6"/>
              </a:solidFill>
            </a:endParaRPr>
          </a:p>
          <a:p>
            <a:pPr>
              <a:buNone/>
              <a:defRPr/>
            </a:pPr>
            <a:r>
              <a:rPr lang="en-US" sz="2000" b="1" dirty="0" smtClean="0">
                <a:solidFill>
                  <a:schemeClr val="accent6"/>
                </a:solidFill>
              </a:rPr>
              <a:t>  - We must be careful with resources</a:t>
            </a:r>
            <a:endParaRPr lang="en-US" sz="2000" b="1" dirty="0">
              <a:solidFill>
                <a:schemeClr val="accent6"/>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0"/>
            <a:ext cx="8229600" cy="914400"/>
          </a:xfrm>
        </p:spPr>
        <p:txBody>
          <a:bodyPr/>
          <a:lstStyle/>
          <a:p>
            <a:pPr eaLnBrk="1" hangingPunct="1"/>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Member Services Strategic Plan</a:t>
            </a:r>
            <a:r>
              <a:rPr lang="en-US" altLang="en-US" sz="3600" b="1" dirty="0" smtClean="0">
                <a:solidFill>
                  <a:srgbClr val="CC0000"/>
                </a:solidFill>
              </a:rPr>
              <a:t/>
            </a:r>
            <a:br>
              <a:rPr lang="en-US" altLang="en-US" sz="3600" b="1" dirty="0" smtClean="0">
                <a:solidFill>
                  <a:srgbClr val="CC0000"/>
                </a:solidFill>
              </a:rPr>
            </a:br>
            <a:endParaRPr lang="en-US" altLang="en-US" sz="3600" b="1" dirty="0" smtClean="0">
              <a:solidFill>
                <a:srgbClr val="CC0000"/>
              </a:solidFill>
            </a:endParaRPr>
          </a:p>
        </p:txBody>
      </p:sp>
      <p:sp>
        <p:nvSpPr>
          <p:cNvPr id="5" name="Content Placeholder 4"/>
          <p:cNvSpPr>
            <a:spLocks noGrp="1"/>
          </p:cNvSpPr>
          <p:nvPr>
            <p:ph idx="1"/>
          </p:nvPr>
        </p:nvSpPr>
        <p:spPr>
          <a:xfrm>
            <a:off x="457200" y="1143000"/>
            <a:ext cx="8229600" cy="4983163"/>
          </a:xfrm>
        </p:spPr>
        <p:txBody>
          <a:bodyPr/>
          <a:lstStyle/>
          <a:p>
            <a:pPr>
              <a:defRPr/>
            </a:pPr>
            <a:r>
              <a:rPr lang="en-US" sz="2400" b="1" dirty="0" smtClean="0">
                <a:solidFill>
                  <a:schemeClr val="accent6"/>
                </a:solidFill>
              </a:rPr>
              <a:t>Mission Statement </a:t>
            </a:r>
            <a:r>
              <a:rPr lang="en-US" sz="2400" dirty="0" smtClean="0">
                <a:solidFill>
                  <a:schemeClr val="accent6"/>
                </a:solidFill>
              </a:rPr>
              <a:t>– AESS Member Services will provide activities and opportunities that directly or indirectly benefit the AESS Society Membership. Member Services will achieve this by refining and promoting best practices in planning, collaboration, and communication among the various IEEE organizational elements.</a:t>
            </a:r>
          </a:p>
          <a:p>
            <a:pPr>
              <a:defRPr/>
            </a:pPr>
            <a:endParaRPr lang="en-US" sz="2400" dirty="0" smtClean="0">
              <a:solidFill>
                <a:schemeClr val="accent6"/>
              </a:solidFill>
            </a:endParaRPr>
          </a:p>
          <a:p>
            <a:pPr>
              <a:defRPr/>
            </a:pPr>
            <a:r>
              <a:rPr lang="en-US" sz="2400" b="1" dirty="0" smtClean="0">
                <a:solidFill>
                  <a:schemeClr val="accent6"/>
                </a:solidFill>
              </a:rPr>
              <a:t>Vision Statement </a:t>
            </a:r>
            <a:r>
              <a:rPr lang="en-US" sz="2400" dirty="0" smtClean="0">
                <a:solidFill>
                  <a:schemeClr val="accent6"/>
                </a:solidFill>
              </a:rPr>
              <a:t>– AESS Member Services will be recognized for its leadership and outstanding contributions in promoting AESS activities.</a:t>
            </a:r>
            <a:endParaRPr lang="en-US" sz="2400" dirty="0">
              <a:solidFill>
                <a:schemeClr val="accent6"/>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0"/>
            <a:ext cx="8229600" cy="8382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Member Services Strategic Objectives</a:t>
            </a: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sp>
        <p:nvSpPr>
          <p:cNvPr id="11" name="Content Placeholder 2"/>
          <p:cNvSpPr>
            <a:spLocks noGrp="1"/>
          </p:cNvSpPr>
          <p:nvPr>
            <p:ph idx="1"/>
          </p:nvPr>
        </p:nvSpPr>
        <p:spPr>
          <a:xfrm>
            <a:off x="533400" y="990600"/>
            <a:ext cx="8229600" cy="5059363"/>
          </a:xfrm>
        </p:spPr>
        <p:txBody>
          <a:bodyPr/>
          <a:lstStyle/>
          <a:p>
            <a:pPr>
              <a:defRPr/>
            </a:pPr>
            <a:r>
              <a:rPr lang="en-US" sz="2000" dirty="0" smtClean="0">
                <a:solidFill>
                  <a:schemeClr val="accent6"/>
                </a:solidFill>
              </a:rPr>
              <a:t>What is our current status?</a:t>
            </a:r>
          </a:p>
          <a:p>
            <a:pPr lvl="1">
              <a:defRPr/>
            </a:pPr>
            <a:r>
              <a:rPr lang="en-US" sz="2000" dirty="0" smtClean="0">
                <a:solidFill>
                  <a:schemeClr val="accent6"/>
                </a:solidFill>
              </a:rPr>
              <a:t>Strengths</a:t>
            </a:r>
          </a:p>
          <a:p>
            <a:pPr lvl="2">
              <a:defRPr/>
            </a:pPr>
            <a:r>
              <a:rPr lang="en-US" sz="1600" dirty="0" smtClean="0">
                <a:solidFill>
                  <a:schemeClr val="accent6"/>
                </a:solidFill>
              </a:rPr>
              <a:t>Currently provide services comparable with other IEEE societies. AESS membership has been relatively stable over the recent years. We benefit from a very strong core-base of long-term members. Retention rates:</a:t>
            </a:r>
          </a:p>
          <a:p>
            <a:pPr lvl="2">
              <a:buNone/>
              <a:defRPr/>
            </a:pPr>
            <a:r>
              <a:rPr lang="en-US" sz="1600" dirty="0" smtClean="0">
                <a:solidFill>
                  <a:schemeClr val="accent6"/>
                </a:solidFill>
              </a:rPr>
              <a:t>    Regions 1-6   78%    Regions 1-10   77%</a:t>
            </a:r>
          </a:p>
          <a:p>
            <a:pPr lvl="1">
              <a:defRPr/>
            </a:pPr>
            <a:r>
              <a:rPr lang="en-US" sz="2000" dirty="0" smtClean="0">
                <a:solidFill>
                  <a:schemeClr val="accent6"/>
                </a:solidFill>
              </a:rPr>
              <a:t>Weaknesses</a:t>
            </a:r>
          </a:p>
          <a:p>
            <a:pPr lvl="2">
              <a:defRPr/>
            </a:pPr>
            <a:r>
              <a:rPr lang="en-US" sz="1600" dirty="0" smtClean="0">
                <a:solidFill>
                  <a:schemeClr val="accent6"/>
                </a:solidFill>
              </a:rPr>
              <a:t>Retention and contribution of new/junior contributors</a:t>
            </a:r>
          </a:p>
          <a:p>
            <a:pPr>
              <a:buFont typeface="Arial" pitchFamily="34" charset="0"/>
              <a:buChar char="•"/>
              <a:defRPr/>
            </a:pPr>
            <a:r>
              <a:rPr lang="en-US" sz="2000" dirty="0" smtClean="0">
                <a:solidFill>
                  <a:schemeClr val="accent6"/>
                </a:solidFill>
              </a:rPr>
              <a:t>What are our long term strategic objectives?</a:t>
            </a:r>
          </a:p>
          <a:p>
            <a:pPr lvl="1">
              <a:buNone/>
              <a:defRPr/>
            </a:pPr>
            <a:r>
              <a:rPr lang="en-US" sz="2000" dirty="0" smtClean="0">
                <a:solidFill>
                  <a:schemeClr val="accent6"/>
                </a:solidFill>
              </a:rPr>
              <a:t>(1) Continue to improve member services and benefits to </a:t>
            </a:r>
          </a:p>
          <a:p>
            <a:pPr lvl="2">
              <a:buNone/>
              <a:defRPr/>
            </a:pPr>
            <a:r>
              <a:rPr lang="en-US" sz="1600" dirty="0" smtClean="0">
                <a:solidFill>
                  <a:schemeClr val="accent6"/>
                </a:solidFill>
              </a:rPr>
              <a:t>a) Be at least comparable to other societies </a:t>
            </a:r>
          </a:p>
          <a:p>
            <a:pPr lvl="2">
              <a:buNone/>
              <a:defRPr/>
            </a:pPr>
            <a:r>
              <a:rPr lang="en-US" sz="1600" dirty="0" smtClean="0">
                <a:solidFill>
                  <a:schemeClr val="accent6"/>
                </a:solidFill>
              </a:rPr>
              <a:t>b) Attract and retain members</a:t>
            </a:r>
          </a:p>
          <a:p>
            <a:pPr lvl="1">
              <a:buNone/>
              <a:defRPr/>
            </a:pPr>
            <a:r>
              <a:rPr lang="en-US" sz="2000" dirty="0" smtClean="0">
                <a:solidFill>
                  <a:schemeClr val="accent6"/>
                </a:solidFill>
              </a:rPr>
              <a:t>(2) Increase the membership by at least 1% per year</a:t>
            </a:r>
          </a:p>
          <a:p>
            <a:pPr lvl="1">
              <a:buNone/>
              <a:defRPr/>
            </a:pPr>
            <a:r>
              <a:rPr lang="en-US" sz="2000" dirty="0" smtClean="0">
                <a:solidFill>
                  <a:schemeClr val="accent6"/>
                </a:solidFill>
              </a:rPr>
              <a:t>(3) Create new Chapters (&gt;1 per year), suggest the efficient reorganization of others, and improve Chapter reporting and publicity of activities.</a:t>
            </a:r>
            <a:endParaRPr lang="en-US" sz="2000" dirty="0">
              <a:solidFill>
                <a:schemeClr val="accent6"/>
              </a:solidFill>
            </a:endParaRPr>
          </a:p>
          <a:p>
            <a:pPr marL="457200" lvl="1" indent="0">
              <a:buFontTx/>
              <a:buNone/>
              <a:defRPr/>
            </a:pPr>
            <a:endParaRPr lang="en-US" sz="1600" dirty="0">
              <a:solidFill>
                <a:schemeClr val="accent6"/>
              </a:solidFill>
            </a:endParaRPr>
          </a:p>
          <a:p>
            <a:pPr>
              <a:buFontTx/>
              <a:buNone/>
              <a:defRPr/>
            </a:pPr>
            <a:r>
              <a:rPr lang="en-US" sz="1600" dirty="0" smtClean="0">
                <a:solidFill>
                  <a:schemeClr val="accent6"/>
                </a:solidFill>
              </a:rPr>
              <a:t>.</a:t>
            </a:r>
          </a:p>
          <a:p>
            <a:pPr lvl="1">
              <a:defRPr/>
            </a:pPr>
            <a:endParaRPr lang="en-US" sz="1600" dirty="0">
              <a:solidFill>
                <a:schemeClr val="accent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0"/>
            <a:ext cx="8229600" cy="8382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Member Services Initiatives- 2014 and on </a:t>
            </a: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sp>
        <p:nvSpPr>
          <p:cNvPr id="11" name="Content Placeholder 2"/>
          <p:cNvSpPr>
            <a:spLocks noGrp="1"/>
          </p:cNvSpPr>
          <p:nvPr>
            <p:ph idx="1"/>
          </p:nvPr>
        </p:nvSpPr>
        <p:spPr>
          <a:xfrm>
            <a:off x="0" y="838200"/>
            <a:ext cx="9144000" cy="5257800"/>
          </a:xfrm>
        </p:spPr>
        <p:txBody>
          <a:bodyPr/>
          <a:lstStyle/>
          <a:p>
            <a:pPr marL="914400" lvl="1" indent="-457200">
              <a:buNone/>
              <a:defRPr/>
            </a:pPr>
            <a:r>
              <a:rPr lang="en-US" sz="2000" dirty="0" smtClean="0">
                <a:solidFill>
                  <a:schemeClr val="accent6"/>
                </a:solidFill>
              </a:rPr>
              <a:t>(1) To improve services and benefits that attract and retain members </a:t>
            </a:r>
          </a:p>
          <a:p>
            <a:pPr marL="1314450" lvl="2" indent="-457200">
              <a:defRPr/>
            </a:pPr>
            <a:r>
              <a:rPr lang="en-US" sz="1600" dirty="0" smtClean="0">
                <a:solidFill>
                  <a:schemeClr val="accent6"/>
                </a:solidFill>
              </a:rPr>
              <a:t>Improved communication</a:t>
            </a:r>
          </a:p>
          <a:p>
            <a:pPr marL="1771650" lvl="3" indent="-457200">
              <a:defRPr/>
            </a:pPr>
            <a:r>
              <a:rPr lang="en-US" sz="1400" dirty="0" smtClean="0">
                <a:solidFill>
                  <a:schemeClr val="accent6"/>
                </a:solidFill>
              </a:rPr>
              <a:t>Revised and corrected  IEEE web site, AESS web site, and membership applications</a:t>
            </a:r>
          </a:p>
          <a:p>
            <a:pPr marL="1771650" lvl="3" indent="-457200">
              <a:defRPr/>
            </a:pPr>
            <a:r>
              <a:rPr lang="en-US" sz="1400" dirty="0" smtClean="0">
                <a:solidFill>
                  <a:schemeClr val="accent6"/>
                </a:solidFill>
              </a:rPr>
              <a:t>Advertised   AESS Conference Digital Library in  emails, QEB, and  Systems Magazine</a:t>
            </a:r>
          </a:p>
          <a:p>
            <a:pPr marL="1771650" lvl="3" indent="-457200">
              <a:defRPr/>
            </a:pPr>
            <a:r>
              <a:rPr lang="en-US" sz="1400" dirty="0" smtClean="0">
                <a:solidFill>
                  <a:schemeClr val="accent6"/>
                </a:solidFill>
              </a:rPr>
              <a:t>Created new 2015 Membership  Brochure for general use and conferences</a:t>
            </a:r>
          </a:p>
          <a:p>
            <a:pPr marL="1771650" lvl="3" indent="-457200">
              <a:defRPr/>
            </a:pPr>
            <a:r>
              <a:rPr lang="en-US" sz="1400" dirty="0" smtClean="0">
                <a:solidFill>
                  <a:schemeClr val="accent6"/>
                </a:solidFill>
              </a:rPr>
              <a:t>Advertise society benefits in QEB (such as </a:t>
            </a:r>
            <a:r>
              <a:rPr lang="en-US" sz="1400" dirty="0" smtClean="0">
                <a:solidFill>
                  <a:schemeClr val="accent6"/>
                </a:solidFill>
              </a:rPr>
              <a:t>student AESS </a:t>
            </a:r>
            <a:r>
              <a:rPr lang="en-US" sz="1400" dirty="0" smtClean="0">
                <a:solidFill>
                  <a:schemeClr val="accent6"/>
                </a:solidFill>
              </a:rPr>
              <a:t>member rates after graduation)</a:t>
            </a:r>
          </a:p>
          <a:p>
            <a:pPr marL="1771650" lvl="3" indent="-457200">
              <a:defRPr/>
            </a:pPr>
            <a:r>
              <a:rPr lang="en-US" sz="1400" dirty="0" smtClean="0">
                <a:solidFill>
                  <a:schemeClr val="accent6"/>
                </a:solidFill>
              </a:rPr>
              <a:t>Revised various e-mail letters sent to members</a:t>
            </a:r>
          </a:p>
          <a:p>
            <a:pPr marL="1314450" lvl="2" indent="-457200">
              <a:defRPr/>
            </a:pPr>
            <a:r>
              <a:rPr lang="en-US" sz="1600" dirty="0" smtClean="0">
                <a:solidFill>
                  <a:schemeClr val="accent6"/>
                </a:solidFill>
              </a:rPr>
              <a:t>Provided the new Conference Digital Library benefit to members</a:t>
            </a:r>
          </a:p>
          <a:p>
            <a:pPr marL="1771650" lvl="3" indent="-457200">
              <a:defRPr/>
            </a:pPr>
            <a:r>
              <a:rPr lang="en-US" sz="1400" dirty="0" smtClean="0">
                <a:solidFill>
                  <a:schemeClr val="accent6"/>
                </a:solidFill>
              </a:rPr>
              <a:t>About  50 % of other IEEE societies offer the benefit for free</a:t>
            </a:r>
          </a:p>
          <a:p>
            <a:pPr marL="1771650" lvl="3" indent="-457200">
              <a:defRPr/>
            </a:pPr>
            <a:r>
              <a:rPr lang="en-US" sz="1400" dirty="0" smtClean="0">
                <a:solidFill>
                  <a:schemeClr val="accent6"/>
                </a:solidFill>
              </a:rPr>
              <a:t>Four other societies charge a fee. Our $20 fee is the second lowest fee.</a:t>
            </a:r>
          </a:p>
          <a:p>
            <a:pPr marL="1771650" lvl="3" indent="-457200">
              <a:defRPr/>
            </a:pPr>
            <a:r>
              <a:rPr lang="en-US" sz="1400" dirty="0" smtClean="0">
                <a:solidFill>
                  <a:schemeClr val="accent6"/>
                </a:solidFill>
              </a:rPr>
              <a:t>This is especially attractive for members without  </a:t>
            </a:r>
            <a:r>
              <a:rPr lang="en-US" sz="1400" i="1" dirty="0" err="1" smtClean="0">
                <a:solidFill>
                  <a:schemeClr val="accent6"/>
                </a:solidFill>
              </a:rPr>
              <a:t>Xplore</a:t>
            </a:r>
            <a:r>
              <a:rPr lang="en-US" sz="1400" dirty="0" smtClean="0">
                <a:solidFill>
                  <a:schemeClr val="accent6"/>
                </a:solidFill>
              </a:rPr>
              <a:t>  access (all regions)</a:t>
            </a:r>
          </a:p>
          <a:p>
            <a:pPr marL="1771650" lvl="3" indent="-457200">
              <a:defRPr/>
            </a:pPr>
            <a:r>
              <a:rPr lang="en-US" sz="1400" dirty="0" smtClean="0">
                <a:solidFill>
                  <a:schemeClr val="accent6"/>
                </a:solidFill>
              </a:rPr>
              <a:t>IEEE estimates 5 to 8 % of members will opt -in for steady-state in 3 years (105 now)</a:t>
            </a:r>
          </a:p>
          <a:p>
            <a:pPr marL="1771650" lvl="3" indent="-457200">
              <a:defRPr/>
            </a:pPr>
            <a:r>
              <a:rPr lang="en-US" sz="1400" dirty="0" smtClean="0">
                <a:solidFill>
                  <a:schemeClr val="accent6"/>
                </a:solidFill>
              </a:rPr>
              <a:t>1000 TAES subscribers constitute 20-25% of AESS membership  ($ savings)</a:t>
            </a:r>
          </a:p>
          <a:p>
            <a:pPr marL="1314450" lvl="2" indent="-457200">
              <a:defRPr/>
            </a:pPr>
            <a:r>
              <a:rPr lang="en-US" sz="1600" dirty="0" smtClean="0">
                <a:solidFill>
                  <a:schemeClr val="accent6"/>
                </a:solidFill>
              </a:rPr>
              <a:t>Continue to assess benefits offered in other societies and organizations</a:t>
            </a:r>
          </a:p>
          <a:p>
            <a:pPr lvl="1">
              <a:buNone/>
              <a:defRPr/>
            </a:pPr>
            <a:r>
              <a:rPr lang="en-US" sz="2000" dirty="0" smtClean="0">
                <a:solidFill>
                  <a:schemeClr val="accent6"/>
                </a:solidFill>
              </a:rPr>
              <a:t>(2) To increase membership by 1% per year</a:t>
            </a:r>
          </a:p>
          <a:p>
            <a:pPr marL="1314450" lvl="2" indent="-457200">
              <a:defRPr/>
            </a:pPr>
            <a:r>
              <a:rPr lang="en-US" sz="1600" dirty="0" smtClean="0">
                <a:solidFill>
                  <a:schemeClr val="accent6"/>
                </a:solidFill>
              </a:rPr>
              <a:t>Extensive use made of IEEE in Miss You and Try Me email campaigns (60,000+) </a:t>
            </a:r>
          </a:p>
          <a:p>
            <a:pPr marL="1771650" lvl="3" indent="-457200">
              <a:defRPr/>
            </a:pPr>
            <a:r>
              <a:rPr lang="en-US" sz="1200" dirty="0" smtClean="0">
                <a:solidFill>
                  <a:schemeClr val="accent6"/>
                </a:solidFill>
              </a:rPr>
              <a:t>	</a:t>
            </a:r>
            <a:r>
              <a:rPr lang="en-US" sz="1400" dirty="0" smtClean="0">
                <a:solidFill>
                  <a:schemeClr val="accent6"/>
                </a:solidFill>
              </a:rPr>
              <a:t>Planned use again in 2015 with improved message content	</a:t>
            </a:r>
          </a:p>
          <a:p>
            <a:pPr marL="457200" lvl="1" indent="0">
              <a:buFontTx/>
              <a:buNone/>
              <a:defRPr/>
            </a:pPr>
            <a:endParaRPr lang="en-US" sz="1800" dirty="0">
              <a:solidFill>
                <a:schemeClr val="accent6"/>
              </a:solidFill>
            </a:endParaRPr>
          </a:p>
          <a:p>
            <a:pPr>
              <a:buFontTx/>
              <a:buNone/>
              <a:defRPr/>
            </a:pPr>
            <a:r>
              <a:rPr lang="en-US" sz="1800" dirty="0" smtClean="0">
                <a:solidFill>
                  <a:schemeClr val="accent6"/>
                </a:solidFill>
              </a:rPr>
              <a:t>.</a:t>
            </a:r>
          </a:p>
          <a:p>
            <a:pPr lvl="1">
              <a:defRPr/>
            </a:pPr>
            <a:endParaRPr lang="en-US" sz="1800" dirty="0">
              <a:solidFill>
                <a:schemeClr val="accent6"/>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a:spLocks noGrp="1"/>
          </p:cNvSpPr>
          <p:nvPr>
            <p:ph idx="1"/>
          </p:nvPr>
        </p:nvSpPr>
        <p:spPr>
          <a:xfrm>
            <a:off x="609600" y="1142999"/>
            <a:ext cx="8229600" cy="4648201"/>
          </a:xfrm>
        </p:spPr>
        <p:txBody>
          <a:bodyPr/>
          <a:lstStyle/>
          <a:p>
            <a:pPr lvl="1">
              <a:buNone/>
              <a:defRPr/>
            </a:pPr>
            <a:r>
              <a:rPr lang="en-US" sz="2000" dirty="0" smtClean="0">
                <a:solidFill>
                  <a:schemeClr val="accent6"/>
                </a:solidFill>
              </a:rPr>
              <a:t>	</a:t>
            </a:r>
            <a:endParaRPr lang="en-US" sz="1600" dirty="0" smtClean="0">
              <a:solidFill>
                <a:schemeClr val="accent6"/>
              </a:solidFill>
            </a:endParaRPr>
          </a:p>
          <a:p>
            <a:pPr lvl="1">
              <a:buNone/>
              <a:defRPr/>
            </a:pPr>
            <a:endParaRPr lang="en-US" sz="2000" dirty="0" smtClean="0">
              <a:solidFill>
                <a:schemeClr val="accent6"/>
              </a:solidFill>
            </a:endParaRPr>
          </a:p>
          <a:p>
            <a:pPr lvl="1">
              <a:buNone/>
              <a:defRPr/>
            </a:pPr>
            <a:endParaRPr lang="en-US" sz="2000" dirty="0" smtClean="0">
              <a:solidFill>
                <a:schemeClr val="accent6"/>
              </a:solidFill>
            </a:endParaRPr>
          </a:p>
          <a:p>
            <a:pPr marL="457200" lvl="1" indent="0">
              <a:buFontTx/>
              <a:buNone/>
              <a:defRPr/>
            </a:pPr>
            <a:endParaRPr lang="en-US" sz="1600" dirty="0">
              <a:solidFill>
                <a:schemeClr val="accent6"/>
              </a:solidFill>
            </a:endParaRPr>
          </a:p>
          <a:p>
            <a:pPr>
              <a:buFontTx/>
              <a:buNone/>
              <a:defRPr/>
            </a:pPr>
            <a:r>
              <a:rPr lang="en-US" sz="1600" dirty="0" smtClean="0">
                <a:solidFill>
                  <a:schemeClr val="accent6"/>
                </a:solidFill>
              </a:rPr>
              <a:t>.</a:t>
            </a:r>
          </a:p>
          <a:p>
            <a:pPr lvl="1">
              <a:defRPr/>
            </a:pPr>
            <a:endParaRPr lang="en-US" sz="1600" dirty="0">
              <a:solidFill>
                <a:schemeClr val="accent6"/>
              </a:solidFill>
            </a:endParaRPr>
          </a:p>
        </p:txBody>
      </p:sp>
      <p:sp>
        <p:nvSpPr>
          <p:cNvPr id="5122" name="Title 1"/>
          <p:cNvSpPr>
            <a:spLocks noGrp="1"/>
          </p:cNvSpPr>
          <p:nvPr>
            <p:ph type="title"/>
          </p:nvPr>
        </p:nvSpPr>
        <p:spPr>
          <a:xfrm>
            <a:off x="533400" y="457200"/>
            <a:ext cx="8229600" cy="6858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FF0000"/>
                </a:solidFill>
              </a:rPr>
              <a:t>Metrics: AESS Membership 2012- 2015 </a:t>
            </a:r>
            <a:r>
              <a:rPr lang="en-US" altLang="en-US" sz="3200" b="1" dirty="0" smtClean="0">
                <a:solidFill>
                  <a:srgbClr val="CC0000"/>
                </a:solidFill>
              </a:rPr>
              <a:t/>
            </a:r>
            <a:br>
              <a:rPr lang="en-US" altLang="en-US" sz="3200" b="1" dirty="0" smtClean="0">
                <a:solidFill>
                  <a:srgbClr val="CC0000"/>
                </a:solidFill>
              </a:rPr>
            </a:b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pic>
        <p:nvPicPr>
          <p:cNvPr id="9217" name="Picture 1"/>
          <p:cNvPicPr>
            <a:picLocks noChangeAspect="1" noChangeArrowheads="1"/>
          </p:cNvPicPr>
          <p:nvPr/>
        </p:nvPicPr>
        <p:blipFill>
          <a:blip r:embed="rId3" cstate="print"/>
          <a:srcRect/>
          <a:stretch>
            <a:fillRect/>
          </a:stretch>
        </p:blipFill>
        <p:spPr bwMode="auto">
          <a:xfrm>
            <a:off x="762001" y="1136710"/>
            <a:ext cx="8104922" cy="48830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0"/>
            <a:ext cx="8229600" cy="8382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Metrics December 2014</a:t>
            </a: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sp>
        <p:nvSpPr>
          <p:cNvPr id="11" name="Content Placeholder 2"/>
          <p:cNvSpPr>
            <a:spLocks noGrp="1"/>
          </p:cNvSpPr>
          <p:nvPr>
            <p:ph idx="1"/>
          </p:nvPr>
        </p:nvSpPr>
        <p:spPr>
          <a:xfrm>
            <a:off x="0" y="838200"/>
            <a:ext cx="9144000" cy="5257800"/>
          </a:xfrm>
        </p:spPr>
        <p:txBody>
          <a:bodyPr/>
          <a:lstStyle/>
          <a:p>
            <a:pPr marL="914400" lvl="1" indent="-457200">
              <a:buAutoNum type="arabicParenBoth"/>
              <a:defRPr/>
            </a:pPr>
            <a:endParaRPr lang="en-US" sz="2000" dirty="0" smtClean="0">
              <a:solidFill>
                <a:schemeClr val="accent6"/>
              </a:solidFill>
            </a:endParaRPr>
          </a:p>
          <a:p>
            <a:pPr marL="914400" lvl="1" indent="-457200">
              <a:buNone/>
              <a:defRPr/>
            </a:pPr>
            <a:r>
              <a:rPr lang="en-US" sz="2000" dirty="0" smtClean="0">
                <a:solidFill>
                  <a:schemeClr val="accent6"/>
                </a:solidFill>
              </a:rPr>
              <a:t>     To increase AESS membership by 1% per year</a:t>
            </a:r>
          </a:p>
          <a:p>
            <a:pPr marL="1314450" lvl="2" indent="-457200">
              <a:buNone/>
              <a:defRPr/>
            </a:pPr>
            <a:r>
              <a:rPr lang="en-US" sz="1600" dirty="0" smtClean="0">
                <a:solidFill>
                  <a:schemeClr val="accent6"/>
                </a:solidFill>
              </a:rPr>
              <a:t>-    AESS membership was flat </a:t>
            </a:r>
            <a:r>
              <a:rPr lang="en-US" sz="1600" dirty="0" err="1" smtClean="0">
                <a:solidFill>
                  <a:schemeClr val="accent6"/>
                </a:solidFill>
              </a:rPr>
              <a:t>YoY</a:t>
            </a:r>
            <a:r>
              <a:rPr lang="en-US" sz="1600" dirty="0" smtClean="0">
                <a:solidFill>
                  <a:schemeClr val="accent6"/>
                </a:solidFill>
              </a:rPr>
              <a:t> (5027 </a:t>
            </a:r>
            <a:r>
              <a:rPr lang="en-US" sz="1600" dirty="0" err="1" smtClean="0">
                <a:solidFill>
                  <a:schemeClr val="accent6"/>
                </a:solidFill>
              </a:rPr>
              <a:t>vs</a:t>
            </a:r>
            <a:r>
              <a:rPr lang="en-US" sz="1600" dirty="0" smtClean="0">
                <a:solidFill>
                  <a:schemeClr val="accent6"/>
                </a:solidFill>
              </a:rPr>
              <a:t> 5036). </a:t>
            </a:r>
          </a:p>
          <a:p>
            <a:pPr marL="1314450" lvl="2" indent="-457200">
              <a:buNone/>
              <a:defRPr/>
            </a:pPr>
            <a:r>
              <a:rPr lang="en-US" sz="1600" dirty="0" smtClean="0">
                <a:solidFill>
                  <a:schemeClr val="accent6"/>
                </a:solidFill>
              </a:rPr>
              <a:t>-    This compares with IEEE Society memberships down by -1.7% </a:t>
            </a:r>
            <a:r>
              <a:rPr lang="en-US" sz="1600" dirty="0" err="1" smtClean="0">
                <a:solidFill>
                  <a:schemeClr val="accent6"/>
                </a:solidFill>
              </a:rPr>
              <a:t>YoY</a:t>
            </a:r>
            <a:endParaRPr lang="en-US" sz="1600" dirty="0" smtClean="0">
              <a:solidFill>
                <a:schemeClr val="accent6"/>
              </a:solidFill>
            </a:endParaRPr>
          </a:p>
          <a:p>
            <a:pPr marL="1314450" lvl="2" indent="-457200">
              <a:buNone/>
              <a:defRPr/>
            </a:pPr>
            <a:r>
              <a:rPr lang="en-US" sz="1600" dirty="0" smtClean="0">
                <a:solidFill>
                  <a:schemeClr val="accent6"/>
                </a:solidFill>
              </a:rPr>
              <a:t>-    IEEE memberships down by -1.1% </a:t>
            </a:r>
            <a:r>
              <a:rPr lang="en-US" sz="1600" dirty="0" err="1" smtClean="0">
                <a:solidFill>
                  <a:schemeClr val="accent6"/>
                </a:solidFill>
              </a:rPr>
              <a:t>YoY</a:t>
            </a:r>
            <a:endParaRPr lang="en-US" sz="1600" dirty="0" smtClean="0">
              <a:solidFill>
                <a:schemeClr val="accent6"/>
              </a:solidFill>
            </a:endParaRPr>
          </a:p>
          <a:p>
            <a:pPr marL="1314450" lvl="2" indent="-457200">
              <a:defRPr/>
            </a:pPr>
            <a:endParaRPr lang="en-US" sz="2000" dirty="0" smtClean="0">
              <a:solidFill>
                <a:schemeClr val="accent6"/>
              </a:solidFill>
            </a:endParaRPr>
          </a:p>
          <a:p>
            <a:pPr marL="1314450" lvl="2" indent="-457200">
              <a:buNone/>
              <a:defRPr/>
            </a:pPr>
            <a:r>
              <a:rPr lang="en-US" sz="2000" dirty="0" smtClean="0">
                <a:solidFill>
                  <a:schemeClr val="accent6"/>
                </a:solidFill>
              </a:rPr>
              <a:t>To increase number of Chapters  &gt;1 per year</a:t>
            </a:r>
          </a:p>
          <a:p>
            <a:pPr marL="1314450" lvl="2" indent="-457200">
              <a:buFontTx/>
              <a:buChar char="-"/>
              <a:defRPr/>
            </a:pPr>
            <a:r>
              <a:rPr lang="en-US" sz="1600" dirty="0" smtClean="0">
                <a:solidFill>
                  <a:schemeClr val="accent6"/>
                </a:solidFill>
              </a:rPr>
              <a:t>Bangalore, India ( Feb 2014)</a:t>
            </a:r>
          </a:p>
          <a:p>
            <a:pPr marL="1314450" lvl="2" indent="-457200">
              <a:buFontTx/>
              <a:buChar char="-"/>
              <a:defRPr/>
            </a:pPr>
            <a:r>
              <a:rPr lang="en-US" sz="1600" dirty="0" smtClean="0">
                <a:solidFill>
                  <a:schemeClr val="accent6"/>
                </a:solidFill>
              </a:rPr>
              <a:t>Switzerland (April 2014)</a:t>
            </a:r>
          </a:p>
          <a:p>
            <a:pPr marL="1314450" lvl="2" indent="-457200">
              <a:buNone/>
              <a:defRPr/>
            </a:pPr>
            <a:r>
              <a:rPr lang="en-US" sz="2000" dirty="0" smtClean="0">
                <a:solidFill>
                  <a:schemeClr val="accent6"/>
                </a:solidFill>
              </a:rPr>
              <a:t>and in 2015</a:t>
            </a:r>
          </a:p>
          <a:p>
            <a:pPr marL="1314450" lvl="2" indent="-457200">
              <a:buFontTx/>
              <a:buChar char="-"/>
              <a:defRPr/>
            </a:pPr>
            <a:r>
              <a:rPr lang="en-US" sz="1600" dirty="0" smtClean="0">
                <a:solidFill>
                  <a:schemeClr val="accent6"/>
                </a:solidFill>
              </a:rPr>
              <a:t>Germany (March 2015)</a:t>
            </a:r>
          </a:p>
          <a:p>
            <a:pPr marL="1314450" lvl="2" indent="-457200">
              <a:buFontTx/>
              <a:buChar char="-"/>
              <a:defRPr/>
            </a:pPr>
            <a:r>
              <a:rPr lang="en-US" sz="1600" dirty="0" smtClean="0">
                <a:solidFill>
                  <a:schemeClr val="accent6"/>
                </a:solidFill>
              </a:rPr>
              <a:t>Winnipeg (March 2015)</a:t>
            </a:r>
          </a:p>
          <a:p>
            <a:pPr marL="1314450" lvl="2" indent="-457200">
              <a:buNone/>
              <a:defRPr/>
            </a:pPr>
            <a:endParaRPr lang="en-US" sz="1600" dirty="0" smtClean="0">
              <a:solidFill>
                <a:schemeClr val="accent6"/>
              </a:solidFill>
            </a:endParaRPr>
          </a:p>
          <a:p>
            <a:pPr marL="1314450" lvl="2" indent="-457200">
              <a:buNone/>
              <a:defRPr/>
            </a:pPr>
            <a:endParaRPr lang="en-US" sz="1600" dirty="0" smtClean="0">
              <a:solidFill>
                <a:schemeClr val="accent6"/>
              </a:solidFill>
            </a:endParaRPr>
          </a:p>
          <a:p>
            <a:pPr marL="1314450" lvl="2" indent="-457200">
              <a:buNone/>
              <a:defRPr/>
            </a:pPr>
            <a:endParaRPr lang="en-US" sz="1600" dirty="0" smtClean="0">
              <a:solidFill>
                <a:schemeClr val="accent6"/>
              </a:solidFill>
            </a:endParaRPr>
          </a:p>
          <a:p>
            <a:pPr marL="1314450" lvl="2" indent="-457200">
              <a:buNone/>
              <a:defRPr/>
            </a:pPr>
            <a:endParaRPr lang="en-US" sz="1800" dirty="0">
              <a:solidFill>
                <a:schemeClr val="accent6"/>
              </a:solidFill>
            </a:endParaRPr>
          </a:p>
          <a:p>
            <a:pPr>
              <a:buFontTx/>
              <a:buNone/>
              <a:defRPr/>
            </a:pPr>
            <a:r>
              <a:rPr lang="en-US" sz="1800" dirty="0" smtClean="0">
                <a:solidFill>
                  <a:schemeClr val="accent6"/>
                </a:solidFill>
              </a:rPr>
              <a:t>.</a:t>
            </a:r>
          </a:p>
          <a:p>
            <a:pPr lvl="1">
              <a:defRPr/>
            </a:pPr>
            <a:endParaRPr lang="en-US" sz="1800" dirty="0">
              <a:solidFill>
                <a:schemeClr val="accent6"/>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33400" y="0"/>
            <a:ext cx="8229600" cy="8382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 e- Letters 2015 </a:t>
            </a: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sp>
        <p:nvSpPr>
          <p:cNvPr id="11" name="Content Placeholder 2"/>
          <p:cNvSpPr>
            <a:spLocks noGrp="1"/>
          </p:cNvSpPr>
          <p:nvPr>
            <p:ph idx="1"/>
          </p:nvPr>
        </p:nvSpPr>
        <p:spPr>
          <a:xfrm>
            <a:off x="0" y="1143000"/>
            <a:ext cx="9144000" cy="4953000"/>
          </a:xfrm>
        </p:spPr>
        <p:txBody>
          <a:bodyPr/>
          <a:lstStyle/>
          <a:p>
            <a:pPr marL="457200" lvl="1" indent="0">
              <a:buFontTx/>
              <a:buNone/>
              <a:defRPr/>
            </a:pPr>
            <a:endParaRPr lang="en-US" sz="1800" dirty="0">
              <a:solidFill>
                <a:schemeClr val="accent6"/>
              </a:solidFill>
            </a:endParaRPr>
          </a:p>
          <a:p>
            <a:pPr>
              <a:buFontTx/>
              <a:buNone/>
              <a:defRPr/>
            </a:pPr>
            <a:r>
              <a:rPr lang="en-US" sz="1800" dirty="0" smtClean="0">
                <a:solidFill>
                  <a:schemeClr val="accent6"/>
                </a:solidFill>
              </a:rPr>
              <a:t>.</a:t>
            </a:r>
          </a:p>
          <a:p>
            <a:pPr lvl="1">
              <a:defRPr/>
            </a:pPr>
            <a:endParaRPr lang="en-US" sz="1800" dirty="0">
              <a:solidFill>
                <a:schemeClr val="accent6"/>
              </a:solidFill>
            </a:endParaRPr>
          </a:p>
        </p:txBody>
      </p:sp>
      <p:graphicFrame>
        <p:nvGraphicFramePr>
          <p:cNvPr id="5" name="Table 4"/>
          <p:cNvGraphicFramePr>
            <a:graphicFrameLocks noGrp="1"/>
          </p:cNvGraphicFramePr>
          <p:nvPr/>
        </p:nvGraphicFramePr>
        <p:xfrm>
          <a:off x="1524000" y="1397000"/>
          <a:ext cx="6096000" cy="2397760"/>
        </p:xfrm>
        <a:graphic>
          <a:graphicData uri="http://schemas.openxmlformats.org/drawingml/2006/table">
            <a:tbl>
              <a:tblPr firstRow="1" bandRow="1">
                <a:tableStyleId>{93296810-A885-4BE3-A3E7-6D5BEEA58F35}</a:tableStyleId>
              </a:tblPr>
              <a:tblGrid>
                <a:gridCol w="2032000"/>
                <a:gridCol w="2032000"/>
                <a:gridCol w="2032000"/>
              </a:tblGrid>
              <a:tr h="370840">
                <a:tc>
                  <a:txBody>
                    <a:bodyPr/>
                    <a:lstStyle/>
                    <a:p>
                      <a:pPr algn="ctr"/>
                      <a:r>
                        <a:rPr lang="en-US" dirty="0" smtClean="0"/>
                        <a:t>Date Sent</a:t>
                      </a:r>
                      <a:endParaRPr lang="en-US" dirty="0"/>
                    </a:p>
                  </a:txBody>
                  <a:tcPr/>
                </a:tc>
                <a:tc>
                  <a:txBody>
                    <a:bodyPr/>
                    <a:lstStyle/>
                    <a:p>
                      <a:pPr algn="ctr"/>
                      <a:r>
                        <a:rPr lang="en-US" dirty="0" smtClean="0"/>
                        <a:t>New Member</a:t>
                      </a:r>
                      <a:r>
                        <a:rPr lang="en-US" baseline="0" dirty="0" smtClean="0"/>
                        <a:t> Welcome</a:t>
                      </a:r>
                      <a:endParaRPr lang="en-US" dirty="0"/>
                    </a:p>
                  </a:txBody>
                  <a:tcPr/>
                </a:tc>
                <a:tc>
                  <a:txBody>
                    <a:bodyPr/>
                    <a:lstStyle/>
                    <a:p>
                      <a:pPr algn="ctr"/>
                      <a:r>
                        <a:rPr lang="en-US" dirty="0" smtClean="0"/>
                        <a:t>Renewed Member Welcome</a:t>
                      </a:r>
                      <a:endParaRPr lang="en-US" dirty="0"/>
                    </a:p>
                  </a:txBody>
                  <a:tcPr/>
                </a:tc>
              </a:tr>
              <a:tr h="370840">
                <a:tc>
                  <a:txBody>
                    <a:bodyPr/>
                    <a:lstStyle/>
                    <a:p>
                      <a:pPr algn="ctr"/>
                      <a:r>
                        <a:rPr lang="en-US" dirty="0" smtClean="0"/>
                        <a:t>1/27</a:t>
                      </a:r>
                      <a:endParaRPr lang="en-US" dirty="0"/>
                    </a:p>
                  </a:txBody>
                  <a:tcPr/>
                </a:tc>
                <a:tc>
                  <a:txBody>
                    <a:bodyPr/>
                    <a:lstStyle/>
                    <a:p>
                      <a:pPr algn="ctr"/>
                      <a:r>
                        <a:rPr lang="en-US" dirty="0" smtClean="0"/>
                        <a:t>94</a:t>
                      </a:r>
                      <a:endParaRPr lang="en-US" dirty="0"/>
                    </a:p>
                  </a:txBody>
                  <a:tcPr/>
                </a:tc>
                <a:tc>
                  <a:txBody>
                    <a:bodyPr/>
                    <a:lstStyle/>
                    <a:p>
                      <a:pPr algn="ctr"/>
                      <a:r>
                        <a:rPr lang="en-US" dirty="0" smtClean="0"/>
                        <a:t>661</a:t>
                      </a:r>
                      <a:endParaRPr lang="en-US" dirty="0"/>
                    </a:p>
                  </a:txBody>
                  <a:tcPr/>
                </a:tc>
              </a:tr>
              <a:tr h="370840">
                <a:tc>
                  <a:txBody>
                    <a:bodyPr/>
                    <a:lstStyle/>
                    <a:p>
                      <a:pPr algn="ctr"/>
                      <a:r>
                        <a:rPr lang="en-US" dirty="0" smtClean="0"/>
                        <a:t>2/24</a:t>
                      </a:r>
                      <a:endParaRPr lang="en-US" dirty="0"/>
                    </a:p>
                  </a:txBody>
                  <a:tcPr/>
                </a:tc>
                <a:tc>
                  <a:txBody>
                    <a:bodyPr/>
                    <a:lstStyle/>
                    <a:p>
                      <a:pPr algn="ctr"/>
                      <a:r>
                        <a:rPr lang="en-US" dirty="0" smtClean="0"/>
                        <a:t>54</a:t>
                      </a:r>
                      <a:endParaRPr lang="en-US" dirty="0"/>
                    </a:p>
                  </a:txBody>
                  <a:tcPr/>
                </a:tc>
                <a:tc>
                  <a:txBody>
                    <a:bodyPr/>
                    <a:lstStyle/>
                    <a:p>
                      <a:pPr algn="ctr"/>
                      <a:r>
                        <a:rPr lang="en-US" dirty="0" smtClean="0"/>
                        <a:t>312</a:t>
                      </a:r>
                      <a:endParaRPr lang="en-US" dirty="0"/>
                    </a:p>
                  </a:txBody>
                  <a:tcPr/>
                </a:tc>
              </a:tr>
              <a:tr h="370840">
                <a:tc>
                  <a:txBody>
                    <a:bodyPr/>
                    <a:lstStyle/>
                    <a:p>
                      <a:pPr algn="ctr"/>
                      <a:r>
                        <a:rPr lang="en-US" dirty="0" smtClean="0"/>
                        <a:t>3/24</a:t>
                      </a:r>
                      <a:endParaRPr lang="en-US" dirty="0"/>
                    </a:p>
                  </a:txBody>
                  <a:tcPr/>
                </a:tc>
                <a:tc>
                  <a:txBody>
                    <a:bodyPr/>
                    <a:lstStyle/>
                    <a:p>
                      <a:pPr algn="ctr"/>
                      <a:r>
                        <a:rPr lang="en-US" dirty="0" smtClean="0"/>
                        <a:t>76</a:t>
                      </a:r>
                      <a:endParaRPr lang="en-US" dirty="0"/>
                    </a:p>
                  </a:txBody>
                  <a:tcPr/>
                </a:tc>
                <a:tc>
                  <a:txBody>
                    <a:bodyPr/>
                    <a:lstStyle/>
                    <a:p>
                      <a:pPr algn="ctr"/>
                      <a:r>
                        <a:rPr lang="en-US" dirty="0" smtClean="0"/>
                        <a:t>117</a:t>
                      </a:r>
                      <a:endParaRPr lang="en-US" dirty="0"/>
                    </a:p>
                  </a:txBody>
                  <a:tcPr/>
                </a:tc>
              </a:tr>
              <a:tr h="370840">
                <a:tc>
                  <a:txBody>
                    <a:bodyPr/>
                    <a:lstStyle/>
                    <a:p>
                      <a:pPr algn="ctr"/>
                      <a:r>
                        <a:rPr lang="en-US" dirty="0" smtClean="0"/>
                        <a:t>4/28</a:t>
                      </a:r>
                      <a:endParaRPr lang="en-US" dirty="0"/>
                    </a:p>
                  </a:txBody>
                  <a:tcPr/>
                </a:tc>
                <a:tc>
                  <a:txBody>
                    <a:bodyPr/>
                    <a:lstStyle/>
                    <a:p>
                      <a:pPr algn="ctr"/>
                      <a:r>
                        <a:rPr lang="en-US" dirty="0" smtClean="0"/>
                        <a:t>75</a:t>
                      </a:r>
                      <a:endParaRPr lang="en-US" dirty="0"/>
                    </a:p>
                  </a:txBody>
                  <a:tcPr/>
                </a:tc>
                <a:tc>
                  <a:txBody>
                    <a:bodyPr/>
                    <a:lstStyle/>
                    <a:p>
                      <a:pPr algn="ctr"/>
                      <a:r>
                        <a:rPr lang="en-US" dirty="0" smtClean="0"/>
                        <a:t>65</a:t>
                      </a:r>
                      <a:endParaRPr lang="en-US" dirty="0"/>
                    </a:p>
                  </a:txBody>
                  <a:tcPr/>
                </a:tc>
              </a:tr>
            </a:tbl>
          </a:graphicData>
        </a:graphic>
      </p:graphicFrame>
      <p:sp>
        <p:nvSpPr>
          <p:cNvPr id="6" name="TextBox 5"/>
          <p:cNvSpPr txBox="1"/>
          <p:nvPr/>
        </p:nvSpPr>
        <p:spPr>
          <a:xfrm>
            <a:off x="1371600" y="4495800"/>
            <a:ext cx="6248400" cy="1754326"/>
          </a:xfrm>
          <a:prstGeom prst="rect">
            <a:avLst/>
          </a:prstGeom>
          <a:noFill/>
        </p:spPr>
        <p:txBody>
          <a:bodyPr wrap="square" rtlCol="0">
            <a:spAutoFit/>
          </a:bodyPr>
          <a:lstStyle/>
          <a:p>
            <a:r>
              <a:rPr lang="en-US" dirty="0" smtClean="0"/>
              <a:t>NOTE:  Renewal reminder letter from AESS was sent the week before Terminator on 2/22/15.</a:t>
            </a:r>
          </a:p>
          <a:p>
            <a:endParaRPr lang="en-US" dirty="0" smtClean="0"/>
          </a:p>
          <a:p>
            <a:r>
              <a:rPr lang="en-US" dirty="0" smtClean="0"/>
              <a:t>60, 554 Try Us e-mails were sent on 4/29/15 (more later)</a:t>
            </a:r>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52400"/>
            <a:ext cx="8229600" cy="9144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FF0000"/>
                </a:solidFill>
              </a:rPr>
              <a:t>2015 Membership Opportunities (1/1/15) </a:t>
            </a:r>
            <a:r>
              <a:rPr lang="en-US" altLang="en-US" sz="3600" b="1" dirty="0" smtClean="0">
                <a:solidFill>
                  <a:srgbClr val="CC0000"/>
                </a:solidFill>
              </a:rPr>
              <a:t/>
            </a:r>
            <a:br>
              <a:rPr lang="en-US" altLang="en-US" sz="3600" b="1" dirty="0" smtClean="0">
                <a:solidFill>
                  <a:srgbClr val="CC0000"/>
                </a:solidFill>
              </a:rPr>
            </a:br>
            <a:endParaRPr lang="en-US" altLang="en-US" sz="1600" dirty="0" smtClean="0"/>
          </a:p>
        </p:txBody>
      </p:sp>
      <p:sp>
        <p:nvSpPr>
          <p:cNvPr id="11" name="Content Placeholder 2"/>
          <p:cNvSpPr>
            <a:spLocks noGrp="1"/>
          </p:cNvSpPr>
          <p:nvPr>
            <p:ph idx="1"/>
          </p:nvPr>
        </p:nvSpPr>
        <p:spPr>
          <a:xfrm>
            <a:off x="609600" y="609600"/>
            <a:ext cx="8229600" cy="685800"/>
          </a:xfrm>
        </p:spPr>
        <p:txBody>
          <a:bodyPr/>
          <a:lstStyle/>
          <a:p>
            <a:pPr marL="346075" indent="-288925">
              <a:buFont typeface="Arial" pitchFamily="34" charset="0"/>
              <a:buChar char="•"/>
              <a:defRPr/>
            </a:pPr>
            <a:endParaRPr lang="en-US" sz="2000" dirty="0" smtClean="0">
              <a:solidFill>
                <a:schemeClr val="accent6"/>
              </a:solidFill>
            </a:endParaRPr>
          </a:p>
          <a:p>
            <a:pPr marL="514350" indent="-457200">
              <a:buFont typeface="Courier New" pitchFamily="49" charset="0"/>
              <a:buChar char="­"/>
              <a:defRPr/>
            </a:pPr>
            <a:endParaRPr lang="en-US" sz="2000" dirty="0" smtClean="0">
              <a:solidFill>
                <a:schemeClr val="accent6"/>
              </a:solidFill>
            </a:endParaRPr>
          </a:p>
          <a:p>
            <a:pPr marL="914400" lvl="1" indent="-457200">
              <a:buFont typeface="Courier New" pitchFamily="49" charset="0"/>
              <a:buChar char="­"/>
              <a:defRPr/>
            </a:pPr>
            <a:endParaRPr lang="en-US" sz="1400" dirty="0" smtClean="0">
              <a:solidFill>
                <a:schemeClr val="accent6"/>
              </a:solidFill>
            </a:endParaRPr>
          </a:p>
          <a:p>
            <a:pPr marL="914400" lvl="1" indent="-457200">
              <a:buFont typeface="Courier New" pitchFamily="49" charset="0"/>
              <a:buChar char="­"/>
              <a:defRPr/>
            </a:pPr>
            <a:endParaRPr lang="en-US" sz="1400" dirty="0" smtClean="0">
              <a:solidFill>
                <a:schemeClr val="accent6"/>
              </a:solidFill>
            </a:endParaRPr>
          </a:p>
          <a:p>
            <a:pPr lvl="1">
              <a:buNone/>
              <a:defRPr/>
            </a:pPr>
            <a:endParaRPr lang="en-US" sz="2000" dirty="0" smtClean="0">
              <a:solidFill>
                <a:schemeClr val="accent6"/>
              </a:solidFill>
            </a:endParaRPr>
          </a:p>
          <a:p>
            <a:pPr lvl="1">
              <a:buNone/>
              <a:defRPr/>
            </a:pPr>
            <a:endParaRPr lang="en-US" sz="2000" dirty="0" smtClean="0">
              <a:solidFill>
                <a:schemeClr val="accent6"/>
              </a:solidFill>
            </a:endParaRPr>
          </a:p>
          <a:p>
            <a:pPr marL="457200" lvl="1" indent="0">
              <a:buFontTx/>
              <a:buNone/>
              <a:defRPr/>
            </a:pPr>
            <a:endParaRPr lang="en-US" sz="1600" dirty="0">
              <a:solidFill>
                <a:schemeClr val="accent6"/>
              </a:solidFill>
            </a:endParaRPr>
          </a:p>
          <a:p>
            <a:pPr>
              <a:buFontTx/>
              <a:buNone/>
              <a:defRPr/>
            </a:pPr>
            <a:r>
              <a:rPr lang="en-US" sz="1600" dirty="0" smtClean="0">
                <a:solidFill>
                  <a:schemeClr val="accent6"/>
                </a:solidFill>
              </a:rPr>
              <a:t>.</a:t>
            </a:r>
          </a:p>
          <a:p>
            <a:pPr lvl="1">
              <a:defRPr/>
            </a:pPr>
            <a:endParaRPr lang="en-US" sz="1600" dirty="0">
              <a:solidFill>
                <a:schemeClr val="accent6"/>
              </a:solidFill>
            </a:endParaRPr>
          </a:p>
        </p:txBody>
      </p:sp>
      <p:pic>
        <p:nvPicPr>
          <p:cNvPr id="5124" name="Picture 4" descr="C:\Users\tpace\AppData\Local\Microsoft\Windows\Temporary Internet Files\Content.IE5\229K3OHD\MC900370858[1].wmf"/>
          <p:cNvPicPr>
            <a:picLocks noChangeAspect="1" noChangeArrowheads="1"/>
          </p:cNvPicPr>
          <p:nvPr/>
        </p:nvPicPr>
        <p:blipFill>
          <a:blip r:embed="rId2" cstate="print"/>
          <a:srcRect/>
          <a:stretch>
            <a:fillRect/>
          </a:stretch>
        </p:blipFill>
        <p:spPr bwMode="auto">
          <a:xfrm>
            <a:off x="6910388" y="-1279525"/>
            <a:ext cx="217487" cy="290512"/>
          </a:xfrm>
          <a:prstGeom prst="rect">
            <a:avLst/>
          </a:prstGeom>
          <a:noFill/>
          <a:ln w="9525">
            <a:noFill/>
            <a:miter lim="800000"/>
            <a:headEnd/>
            <a:tailEnd/>
          </a:ln>
        </p:spPr>
      </p:pic>
      <p:graphicFrame>
        <p:nvGraphicFramePr>
          <p:cNvPr id="5" name="Table 4"/>
          <p:cNvGraphicFramePr>
            <a:graphicFrameLocks noGrp="1"/>
          </p:cNvGraphicFramePr>
          <p:nvPr/>
        </p:nvGraphicFramePr>
        <p:xfrm>
          <a:off x="381000" y="1676399"/>
          <a:ext cx="8229600" cy="3231926"/>
        </p:xfrm>
        <a:graphic>
          <a:graphicData uri="http://schemas.openxmlformats.org/drawingml/2006/table">
            <a:tbl>
              <a:tblPr firstRow="1" bandRow="1">
                <a:tableStyleId>{21E4AEA4-8DFA-4A89-87EB-49C32662AFE0}</a:tableStyleId>
              </a:tblPr>
              <a:tblGrid>
                <a:gridCol w="2057400"/>
                <a:gridCol w="2057400"/>
                <a:gridCol w="2057400"/>
                <a:gridCol w="2057400"/>
              </a:tblGrid>
              <a:tr h="476474">
                <a:tc>
                  <a:txBody>
                    <a:bodyPr/>
                    <a:lstStyle/>
                    <a:p>
                      <a:pPr algn="ctr"/>
                      <a:r>
                        <a:rPr lang="en-US" dirty="0" smtClean="0">
                          <a:solidFill>
                            <a:schemeClr val="bg1"/>
                          </a:solidFill>
                        </a:rPr>
                        <a:t>Region</a:t>
                      </a:r>
                      <a:endParaRPr lang="en-US" dirty="0">
                        <a:solidFill>
                          <a:schemeClr val="bg1"/>
                        </a:solidFill>
                      </a:endParaRPr>
                    </a:p>
                  </a:txBody>
                  <a:tcPr/>
                </a:tc>
                <a:tc>
                  <a:txBody>
                    <a:bodyPr/>
                    <a:lstStyle/>
                    <a:p>
                      <a:pPr algn="ctr"/>
                      <a:r>
                        <a:rPr lang="en-US" dirty="0" smtClean="0">
                          <a:solidFill>
                            <a:schemeClr val="bg1"/>
                          </a:solidFill>
                        </a:rPr>
                        <a:t>All Society Memberships</a:t>
                      </a:r>
                      <a:endParaRPr lang="en-US" dirty="0">
                        <a:solidFill>
                          <a:schemeClr val="bg1"/>
                        </a:solidFill>
                      </a:endParaRPr>
                    </a:p>
                  </a:txBody>
                  <a:tcPr/>
                </a:tc>
                <a:tc>
                  <a:txBody>
                    <a:bodyPr/>
                    <a:lstStyle/>
                    <a:p>
                      <a:pPr algn="ctr"/>
                      <a:r>
                        <a:rPr lang="en-US" dirty="0" smtClean="0">
                          <a:solidFill>
                            <a:schemeClr val="bg1"/>
                          </a:solidFill>
                        </a:rPr>
                        <a:t>AESS</a:t>
                      </a:r>
                      <a:endParaRPr lang="en-US" dirty="0">
                        <a:solidFill>
                          <a:schemeClr val="bg1"/>
                        </a:solidFill>
                      </a:endParaRPr>
                    </a:p>
                  </a:txBody>
                  <a:tcPr/>
                </a:tc>
                <a:tc>
                  <a:txBody>
                    <a:bodyPr/>
                    <a:lstStyle/>
                    <a:p>
                      <a:pPr algn="ctr"/>
                      <a:r>
                        <a:rPr lang="en-US" dirty="0" smtClean="0">
                          <a:solidFill>
                            <a:schemeClr val="bg1"/>
                          </a:solidFill>
                        </a:rPr>
                        <a:t>%</a:t>
                      </a:r>
                      <a:endParaRPr lang="en-US" dirty="0">
                        <a:solidFill>
                          <a:schemeClr val="bg1"/>
                        </a:solidFill>
                      </a:endParaRPr>
                    </a:p>
                  </a:txBody>
                  <a:tcPr/>
                </a:tc>
              </a:tr>
              <a:tr h="452643">
                <a:tc>
                  <a:txBody>
                    <a:bodyPr/>
                    <a:lstStyle/>
                    <a:p>
                      <a:pPr algn="ctr"/>
                      <a:r>
                        <a:rPr lang="en-US" b="0" dirty="0" smtClean="0"/>
                        <a:t>R1-6 (US)</a:t>
                      </a:r>
                      <a:endParaRPr lang="en-US" b="0" dirty="0"/>
                    </a:p>
                  </a:txBody>
                  <a:tcPr/>
                </a:tc>
                <a:tc>
                  <a:txBody>
                    <a:bodyPr/>
                    <a:lstStyle/>
                    <a:p>
                      <a:pPr algn="ctr"/>
                      <a:r>
                        <a:rPr lang="en-US" b="0" dirty="0" smtClean="0"/>
                        <a:t>157,495 </a:t>
                      </a:r>
                      <a:endParaRPr lang="en-US" b="0" dirty="0"/>
                    </a:p>
                  </a:txBody>
                  <a:tcPr/>
                </a:tc>
                <a:tc>
                  <a:txBody>
                    <a:bodyPr/>
                    <a:lstStyle/>
                    <a:p>
                      <a:pPr algn="ctr"/>
                      <a:r>
                        <a:rPr lang="en-US" b="0" dirty="0" smtClean="0"/>
                        <a:t>3020</a:t>
                      </a:r>
                      <a:endParaRPr lang="en-US" b="0" dirty="0"/>
                    </a:p>
                  </a:txBody>
                  <a:tcPr/>
                </a:tc>
                <a:tc>
                  <a:txBody>
                    <a:bodyPr/>
                    <a:lstStyle/>
                    <a:p>
                      <a:pPr algn="ctr"/>
                      <a:r>
                        <a:rPr lang="en-US" b="0" dirty="0" smtClean="0"/>
                        <a:t>1.9%</a:t>
                      </a:r>
                      <a:endParaRPr lang="en-US" b="0" dirty="0"/>
                    </a:p>
                  </a:txBody>
                  <a:tcPr/>
                </a:tc>
              </a:tr>
              <a:tr h="452643">
                <a:tc>
                  <a:txBody>
                    <a:bodyPr/>
                    <a:lstStyle/>
                    <a:p>
                      <a:pPr algn="ctr"/>
                      <a:r>
                        <a:rPr lang="en-US" b="0" dirty="0" smtClean="0"/>
                        <a:t>R7 (Canada)</a:t>
                      </a:r>
                    </a:p>
                  </a:txBody>
                  <a:tcPr/>
                </a:tc>
                <a:tc>
                  <a:txBody>
                    <a:bodyPr/>
                    <a:lstStyle/>
                    <a:p>
                      <a:pPr algn="ctr"/>
                      <a:r>
                        <a:rPr lang="en-US" b="0" dirty="0" smtClean="0"/>
                        <a:t>14,315 </a:t>
                      </a:r>
                      <a:endParaRPr lang="en-US" b="0" dirty="0"/>
                    </a:p>
                  </a:txBody>
                  <a:tcPr/>
                </a:tc>
                <a:tc>
                  <a:txBody>
                    <a:bodyPr/>
                    <a:lstStyle/>
                    <a:p>
                      <a:pPr algn="ctr"/>
                      <a:r>
                        <a:rPr lang="en-US" b="0" dirty="0" smtClean="0"/>
                        <a:t>172</a:t>
                      </a:r>
                      <a:endParaRPr lang="en-US" b="0" dirty="0"/>
                    </a:p>
                  </a:txBody>
                  <a:tcPr/>
                </a:tc>
                <a:tc>
                  <a:txBody>
                    <a:bodyPr/>
                    <a:lstStyle/>
                    <a:p>
                      <a:pPr algn="ctr"/>
                      <a:r>
                        <a:rPr lang="en-US" b="0" dirty="0" smtClean="0"/>
                        <a:t>1.2%</a:t>
                      </a:r>
                      <a:endParaRPr lang="en-US" b="0" dirty="0"/>
                    </a:p>
                  </a:txBody>
                  <a:tcPr/>
                </a:tc>
              </a:tr>
              <a:tr h="781274">
                <a:tc>
                  <a:txBody>
                    <a:bodyPr/>
                    <a:lstStyle/>
                    <a:p>
                      <a:pPr algn="ctr"/>
                      <a:r>
                        <a:rPr lang="en-US" b="0" dirty="0" smtClean="0"/>
                        <a:t>R8 (Europe, Africa, Middle</a:t>
                      </a:r>
                      <a:r>
                        <a:rPr lang="en-US" b="0" baseline="0" dirty="0" smtClean="0"/>
                        <a:t> E,)</a:t>
                      </a:r>
                      <a:endParaRPr lang="en-US" b="0" dirty="0"/>
                    </a:p>
                  </a:txBody>
                  <a:tcPr/>
                </a:tc>
                <a:tc>
                  <a:txBody>
                    <a:bodyPr/>
                    <a:lstStyle/>
                    <a:p>
                      <a:pPr algn="ctr"/>
                      <a:r>
                        <a:rPr lang="en-US" b="0" dirty="0" smtClean="0"/>
                        <a:t>78,947 </a:t>
                      </a:r>
                      <a:endParaRPr lang="en-US" b="0" dirty="0"/>
                    </a:p>
                  </a:txBody>
                  <a:tcPr/>
                </a:tc>
                <a:tc>
                  <a:txBody>
                    <a:bodyPr/>
                    <a:lstStyle/>
                    <a:p>
                      <a:pPr algn="ctr"/>
                      <a:r>
                        <a:rPr lang="en-US" b="0" dirty="0" smtClean="0"/>
                        <a:t>934</a:t>
                      </a:r>
                      <a:endParaRPr lang="en-US" b="0" dirty="0"/>
                    </a:p>
                  </a:txBody>
                  <a:tcPr/>
                </a:tc>
                <a:tc>
                  <a:txBody>
                    <a:bodyPr/>
                    <a:lstStyle/>
                    <a:p>
                      <a:pPr algn="ctr"/>
                      <a:r>
                        <a:rPr lang="en-US" b="0" dirty="0" smtClean="0"/>
                        <a:t>1.2%</a:t>
                      </a:r>
                      <a:endParaRPr lang="en-US" b="0" dirty="0"/>
                    </a:p>
                  </a:txBody>
                  <a:tcPr/>
                </a:tc>
              </a:tr>
              <a:tr h="452643">
                <a:tc>
                  <a:txBody>
                    <a:bodyPr/>
                    <a:lstStyle/>
                    <a:p>
                      <a:pPr algn="ctr"/>
                      <a:r>
                        <a:rPr lang="en-US" b="0" dirty="0" smtClean="0"/>
                        <a:t>R9 (Latin A.)</a:t>
                      </a:r>
                      <a:endParaRPr lang="en-US" b="0" dirty="0"/>
                    </a:p>
                  </a:txBody>
                  <a:tcPr/>
                </a:tc>
                <a:tc>
                  <a:txBody>
                    <a:bodyPr/>
                    <a:lstStyle/>
                    <a:p>
                      <a:pPr algn="ctr"/>
                      <a:r>
                        <a:rPr lang="en-US" b="0" dirty="0" smtClean="0"/>
                        <a:t>17,186 </a:t>
                      </a:r>
                      <a:endParaRPr lang="en-US" b="0" dirty="0"/>
                    </a:p>
                  </a:txBody>
                  <a:tcPr/>
                </a:tc>
                <a:tc>
                  <a:txBody>
                    <a:bodyPr/>
                    <a:lstStyle/>
                    <a:p>
                      <a:pPr algn="ctr"/>
                      <a:r>
                        <a:rPr lang="en-US" b="0" dirty="0" smtClean="0"/>
                        <a:t>238</a:t>
                      </a:r>
                      <a:endParaRPr lang="en-US" b="0" dirty="0"/>
                    </a:p>
                  </a:txBody>
                  <a:tcPr/>
                </a:tc>
                <a:tc>
                  <a:txBody>
                    <a:bodyPr/>
                    <a:lstStyle/>
                    <a:p>
                      <a:pPr algn="ctr"/>
                      <a:r>
                        <a:rPr lang="en-US" b="0" dirty="0" smtClean="0"/>
                        <a:t>1.4%</a:t>
                      </a:r>
                      <a:endParaRPr lang="en-US" b="0" dirty="0"/>
                    </a:p>
                  </a:txBody>
                  <a:tcPr/>
                </a:tc>
              </a:tr>
              <a:tr h="452643">
                <a:tc>
                  <a:txBody>
                    <a:bodyPr/>
                    <a:lstStyle/>
                    <a:p>
                      <a:pPr algn="ctr"/>
                      <a:r>
                        <a:rPr lang="en-US" b="0" dirty="0" smtClean="0"/>
                        <a:t>R10 (</a:t>
                      </a:r>
                      <a:r>
                        <a:rPr lang="en-US" b="0" dirty="0" err="1" smtClean="0"/>
                        <a:t>Asia,Pacific</a:t>
                      </a:r>
                      <a:r>
                        <a:rPr lang="en-US" b="0" dirty="0" smtClean="0"/>
                        <a:t>)</a:t>
                      </a:r>
                    </a:p>
                  </a:txBody>
                  <a:tcPr/>
                </a:tc>
                <a:tc>
                  <a:txBody>
                    <a:bodyPr/>
                    <a:lstStyle/>
                    <a:p>
                      <a:pPr algn="ctr"/>
                      <a:r>
                        <a:rPr lang="en-US" b="0" dirty="0" smtClean="0"/>
                        <a:t>78,346 </a:t>
                      </a:r>
                    </a:p>
                  </a:txBody>
                  <a:tcPr/>
                </a:tc>
                <a:tc>
                  <a:txBody>
                    <a:bodyPr/>
                    <a:lstStyle/>
                    <a:p>
                      <a:pPr algn="ctr"/>
                      <a:r>
                        <a:rPr lang="en-US" b="0" dirty="0" smtClean="0"/>
                        <a:t>663</a:t>
                      </a:r>
                      <a:endParaRPr lang="en-US" b="0" dirty="0"/>
                    </a:p>
                  </a:txBody>
                  <a:tcPr/>
                </a:tc>
                <a:tc>
                  <a:txBody>
                    <a:bodyPr/>
                    <a:lstStyle/>
                    <a:p>
                      <a:pPr algn="ctr"/>
                      <a:r>
                        <a:rPr lang="en-US" b="0" dirty="0" smtClean="0"/>
                        <a:t>0.8%</a:t>
                      </a:r>
                      <a:endParaRPr lang="en-US" b="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52400"/>
            <a:ext cx="8229600" cy="914400"/>
          </a:xfrm>
        </p:spPr>
        <p:txBody>
          <a:bodyPr/>
          <a:lstStyle/>
          <a:p>
            <a:r>
              <a:rPr lang="en-US" altLang="en-US" sz="3200" b="1" dirty="0" smtClean="0">
                <a:solidFill>
                  <a:srgbClr val="CC0000"/>
                </a:solidFill>
              </a:rPr>
              <a:t/>
            </a:r>
            <a:br>
              <a:rPr lang="en-US" altLang="en-US" sz="3200" b="1" dirty="0" smtClean="0">
                <a:solidFill>
                  <a:srgbClr val="CC0000"/>
                </a:solidFill>
              </a:rPr>
            </a:br>
            <a:r>
              <a:rPr lang="en-US" altLang="en-US" sz="3200" b="1" dirty="0" smtClean="0">
                <a:solidFill>
                  <a:srgbClr val="CC0000"/>
                </a:solidFill>
              </a:rPr>
              <a:t>AESS Membership Opportunities (1/1/15)</a:t>
            </a:r>
            <a:endParaRPr lang="en-US" altLang="en-US" sz="1600" dirty="0" smtClean="0"/>
          </a:p>
        </p:txBody>
      </p:sp>
      <p:graphicFrame>
        <p:nvGraphicFramePr>
          <p:cNvPr id="5" name="Table 4"/>
          <p:cNvGraphicFramePr>
            <a:graphicFrameLocks noGrp="1"/>
          </p:cNvGraphicFramePr>
          <p:nvPr/>
        </p:nvGraphicFramePr>
        <p:xfrm>
          <a:off x="1371600" y="914400"/>
          <a:ext cx="6172200" cy="3505199"/>
        </p:xfrm>
        <a:graphic>
          <a:graphicData uri="http://schemas.openxmlformats.org/drawingml/2006/table">
            <a:tbl>
              <a:tblPr firstRow="1" bandRow="1">
                <a:tableStyleId>{21E4AEA4-8DFA-4A89-87EB-49C32662AFE0}</a:tableStyleId>
              </a:tblPr>
              <a:tblGrid>
                <a:gridCol w="2057400"/>
                <a:gridCol w="2057400"/>
                <a:gridCol w="2057400"/>
              </a:tblGrid>
              <a:tr h="969179">
                <a:tc>
                  <a:txBody>
                    <a:bodyPr/>
                    <a:lstStyle/>
                    <a:p>
                      <a:pPr algn="ctr"/>
                      <a:r>
                        <a:rPr lang="en-US" dirty="0" smtClean="0">
                          <a:solidFill>
                            <a:schemeClr val="bg1"/>
                          </a:solidFill>
                        </a:rPr>
                        <a:t>Region</a:t>
                      </a:r>
                      <a:endParaRPr lang="en-US" dirty="0">
                        <a:solidFill>
                          <a:schemeClr val="bg1"/>
                        </a:solidFill>
                      </a:endParaRPr>
                    </a:p>
                  </a:txBody>
                  <a:tcPr/>
                </a:tc>
                <a:tc>
                  <a:txBody>
                    <a:bodyPr/>
                    <a:lstStyle/>
                    <a:p>
                      <a:pPr algn="ctr"/>
                      <a:r>
                        <a:rPr lang="en-US" dirty="0" smtClean="0">
                          <a:solidFill>
                            <a:schemeClr val="bg1"/>
                          </a:solidFill>
                        </a:rPr>
                        <a:t># Non- AESS Members with AESS TIP Codes</a:t>
                      </a:r>
                      <a:endParaRPr lang="en-US" dirty="0">
                        <a:solidFill>
                          <a:schemeClr val="bg1"/>
                        </a:solidFill>
                      </a:endParaRPr>
                    </a:p>
                  </a:txBody>
                  <a:tcPr/>
                </a:tc>
                <a:tc>
                  <a:txBody>
                    <a:bodyPr/>
                    <a:lstStyle/>
                    <a:p>
                      <a:pPr algn="ctr"/>
                      <a:r>
                        <a:rPr lang="en-US" dirty="0" smtClean="0">
                          <a:solidFill>
                            <a:schemeClr val="bg1"/>
                          </a:solidFill>
                        </a:rPr>
                        <a:t># Current AESS Members</a:t>
                      </a:r>
                      <a:endParaRPr lang="en-US" dirty="0">
                        <a:solidFill>
                          <a:schemeClr val="bg1"/>
                        </a:solidFill>
                      </a:endParaRPr>
                    </a:p>
                  </a:txBody>
                  <a:tcPr/>
                </a:tc>
              </a:tr>
              <a:tr h="393056">
                <a:tc>
                  <a:txBody>
                    <a:bodyPr/>
                    <a:lstStyle/>
                    <a:p>
                      <a:pPr algn="ctr"/>
                      <a:r>
                        <a:rPr lang="en-US" b="0" dirty="0" smtClean="0"/>
                        <a:t>R1-6 (US)</a:t>
                      </a:r>
                      <a:endParaRPr lang="en-US" b="0" dirty="0"/>
                    </a:p>
                  </a:txBody>
                  <a:tcPr/>
                </a:tc>
                <a:tc>
                  <a:txBody>
                    <a:bodyPr/>
                    <a:lstStyle/>
                    <a:p>
                      <a:pPr algn="ctr"/>
                      <a:r>
                        <a:rPr lang="en-US" dirty="0" smtClean="0"/>
                        <a:t>25,831</a:t>
                      </a:r>
                      <a:endParaRPr lang="en-US" dirty="0"/>
                    </a:p>
                  </a:txBody>
                  <a:tcPr/>
                </a:tc>
                <a:tc>
                  <a:txBody>
                    <a:bodyPr/>
                    <a:lstStyle/>
                    <a:p>
                      <a:pPr algn="ctr"/>
                      <a:r>
                        <a:rPr lang="en-US" dirty="0" smtClean="0"/>
                        <a:t>3020</a:t>
                      </a:r>
                      <a:endParaRPr lang="en-US" dirty="0"/>
                    </a:p>
                  </a:txBody>
                  <a:tcPr/>
                </a:tc>
              </a:tr>
              <a:tr h="393056">
                <a:tc>
                  <a:txBody>
                    <a:bodyPr/>
                    <a:lstStyle/>
                    <a:p>
                      <a:pPr algn="ctr"/>
                      <a:r>
                        <a:rPr lang="en-US" b="0" dirty="0" smtClean="0"/>
                        <a:t>R7 (Canada)</a:t>
                      </a:r>
                    </a:p>
                  </a:txBody>
                  <a:tcPr/>
                </a:tc>
                <a:tc>
                  <a:txBody>
                    <a:bodyPr/>
                    <a:lstStyle/>
                    <a:p>
                      <a:pPr algn="ctr"/>
                      <a:r>
                        <a:rPr lang="en-US" dirty="0" smtClean="0"/>
                        <a:t>2,156</a:t>
                      </a:r>
                    </a:p>
                  </a:txBody>
                  <a:tcPr/>
                </a:tc>
                <a:tc>
                  <a:txBody>
                    <a:bodyPr/>
                    <a:lstStyle/>
                    <a:p>
                      <a:pPr marL="692150" lvl="2" indent="0" algn="l"/>
                      <a:r>
                        <a:rPr lang="en-US" dirty="0" smtClean="0"/>
                        <a:t>172</a:t>
                      </a:r>
                      <a:endParaRPr lang="en-US" dirty="0"/>
                    </a:p>
                  </a:txBody>
                  <a:tcPr/>
                </a:tc>
              </a:tr>
              <a:tr h="678426">
                <a:tc>
                  <a:txBody>
                    <a:bodyPr/>
                    <a:lstStyle/>
                    <a:p>
                      <a:pPr algn="ctr"/>
                      <a:r>
                        <a:rPr lang="en-US" b="0" dirty="0" smtClean="0"/>
                        <a:t>R8 (Europe, Africa, Middle</a:t>
                      </a:r>
                      <a:r>
                        <a:rPr lang="en-US" b="0" baseline="0" dirty="0" smtClean="0"/>
                        <a:t> E,)</a:t>
                      </a:r>
                      <a:endParaRPr lang="en-US" b="0" dirty="0"/>
                    </a:p>
                  </a:txBody>
                  <a:tcPr/>
                </a:tc>
                <a:tc>
                  <a:txBody>
                    <a:bodyPr/>
                    <a:lstStyle/>
                    <a:p>
                      <a:pPr algn="ctr"/>
                      <a:endParaRPr lang="en-US" dirty="0" smtClean="0"/>
                    </a:p>
                    <a:p>
                      <a:pPr algn="ctr"/>
                      <a:r>
                        <a:rPr lang="en-US" dirty="0" smtClean="0"/>
                        <a:t>10,741</a:t>
                      </a:r>
                      <a:endParaRPr lang="en-US" dirty="0"/>
                    </a:p>
                  </a:txBody>
                  <a:tcPr/>
                </a:tc>
                <a:tc>
                  <a:txBody>
                    <a:bodyPr/>
                    <a:lstStyle/>
                    <a:p>
                      <a:pPr algn="ctr"/>
                      <a:endParaRPr lang="en-US" dirty="0" smtClean="0"/>
                    </a:p>
                    <a:p>
                      <a:pPr algn="ctr"/>
                      <a:r>
                        <a:rPr lang="en-US" dirty="0" smtClean="0"/>
                        <a:t>934</a:t>
                      </a:r>
                      <a:endParaRPr lang="en-US" dirty="0"/>
                    </a:p>
                  </a:txBody>
                  <a:tcPr/>
                </a:tc>
              </a:tr>
              <a:tr h="393056">
                <a:tc>
                  <a:txBody>
                    <a:bodyPr/>
                    <a:lstStyle/>
                    <a:p>
                      <a:pPr algn="ctr"/>
                      <a:r>
                        <a:rPr lang="en-US" b="0" dirty="0" smtClean="0"/>
                        <a:t>R9 (Latin A.)</a:t>
                      </a:r>
                      <a:endParaRPr lang="en-US" b="0" dirty="0"/>
                    </a:p>
                  </a:txBody>
                  <a:tcPr/>
                </a:tc>
                <a:tc>
                  <a:txBody>
                    <a:bodyPr/>
                    <a:lstStyle/>
                    <a:p>
                      <a:pPr algn="ctr"/>
                      <a:r>
                        <a:rPr lang="en-US" dirty="0" smtClean="0"/>
                        <a:t>1,604</a:t>
                      </a:r>
                      <a:endParaRPr lang="en-US" dirty="0"/>
                    </a:p>
                  </a:txBody>
                  <a:tcPr/>
                </a:tc>
                <a:tc>
                  <a:txBody>
                    <a:bodyPr/>
                    <a:lstStyle/>
                    <a:p>
                      <a:pPr algn="ctr"/>
                      <a:r>
                        <a:rPr lang="en-US" dirty="0" smtClean="0"/>
                        <a:t>238</a:t>
                      </a:r>
                      <a:endParaRPr lang="en-US" dirty="0"/>
                    </a:p>
                  </a:txBody>
                  <a:tcPr/>
                </a:tc>
              </a:tr>
              <a:tr h="678426">
                <a:tc>
                  <a:txBody>
                    <a:bodyPr/>
                    <a:lstStyle/>
                    <a:p>
                      <a:pPr algn="ctr"/>
                      <a:r>
                        <a:rPr lang="en-US" b="0" dirty="0" smtClean="0"/>
                        <a:t>R10 (Asia, Pacific)</a:t>
                      </a:r>
                    </a:p>
                  </a:txBody>
                  <a:tcPr/>
                </a:tc>
                <a:tc>
                  <a:txBody>
                    <a:bodyPr/>
                    <a:lstStyle/>
                    <a:p>
                      <a:pPr algn="ctr"/>
                      <a:r>
                        <a:rPr lang="en-US" dirty="0" smtClean="0"/>
                        <a:t>9,775</a:t>
                      </a:r>
                      <a:endParaRPr lang="en-US" dirty="0"/>
                    </a:p>
                  </a:txBody>
                  <a:tcPr/>
                </a:tc>
                <a:tc>
                  <a:txBody>
                    <a:bodyPr/>
                    <a:lstStyle/>
                    <a:p>
                      <a:pPr algn="ctr"/>
                      <a:r>
                        <a:rPr lang="en-US" dirty="0" smtClean="0"/>
                        <a:t>663</a:t>
                      </a:r>
                      <a:endParaRPr lang="en-US" dirty="0"/>
                    </a:p>
                  </a:txBody>
                  <a:tcPr/>
                </a:tc>
              </a:tr>
            </a:tbl>
          </a:graphicData>
        </a:graphic>
      </p:graphicFrame>
      <p:sp>
        <p:nvSpPr>
          <p:cNvPr id="9" name="TextBox 8"/>
          <p:cNvSpPr txBox="1"/>
          <p:nvPr/>
        </p:nvSpPr>
        <p:spPr>
          <a:xfrm>
            <a:off x="381000" y="4648200"/>
            <a:ext cx="7924800" cy="1477328"/>
          </a:xfrm>
          <a:prstGeom prst="rect">
            <a:avLst/>
          </a:prstGeom>
          <a:noFill/>
        </p:spPr>
        <p:txBody>
          <a:bodyPr wrap="square" rtlCol="0">
            <a:spAutoFit/>
          </a:bodyPr>
          <a:lstStyle/>
          <a:p>
            <a:r>
              <a:rPr lang="en-US" dirty="0" smtClean="0"/>
              <a:t>Notes:</a:t>
            </a:r>
          </a:p>
          <a:p>
            <a:pPr marL="800100" lvl="1" indent="-342900">
              <a:buFont typeface="+mj-lt"/>
              <a:buAutoNum type="arabicParenR"/>
            </a:pPr>
            <a:r>
              <a:rPr lang="en-US" dirty="0" smtClean="0"/>
              <a:t>TIP Code equals technical interest code in IEEE member’s profile</a:t>
            </a:r>
          </a:p>
          <a:p>
            <a:pPr marL="800100" lvl="1" indent="-342900">
              <a:buFont typeface="+mj-lt"/>
              <a:buAutoNum type="arabicParenR"/>
            </a:pPr>
            <a:r>
              <a:rPr lang="en-US" dirty="0" smtClean="0"/>
              <a:t>On 4/29/15,  “Try –Us” emails were sent to 60,554 IEEE non-AESS members with AESS TIP Codes, and those with codes assigned to the Technology Focus Areas in  Aerospace and Transportation TFA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4095</TotalTime>
  <Words>764</Words>
  <Application>Microsoft Office PowerPoint</Application>
  <PresentationFormat>On-screen Show (4:3)</PresentationFormat>
  <Paragraphs>164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     AESS Member Services   George Schmidt VP Member Services   Washington, DC Marriott Crystal Gateway  May 2015</vt:lpstr>
      <vt:lpstr> Member Services Strategic Plan </vt:lpstr>
      <vt:lpstr> Member Services Strategic Objectives </vt:lpstr>
      <vt:lpstr> Member Services Initiatives- 2014 and on  </vt:lpstr>
      <vt:lpstr> Metrics: AESS Membership 2012- 2015   </vt:lpstr>
      <vt:lpstr> Metrics December 2014 </vt:lpstr>
      <vt:lpstr>  e- Letters 2015  </vt:lpstr>
      <vt:lpstr> 2015 Membership Opportunities (1/1/15)  </vt:lpstr>
      <vt:lpstr> AESS Membership Opportunities (1/1/15)</vt:lpstr>
      <vt:lpstr> </vt:lpstr>
      <vt:lpstr> Member Services AESS Summary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Rassa</dc:creator>
  <cp:lastModifiedBy>George.Schmidt</cp:lastModifiedBy>
  <cp:revision>187</cp:revision>
  <dcterms:created xsi:type="dcterms:W3CDTF">2007-05-05T06:46:58Z</dcterms:created>
  <dcterms:modified xsi:type="dcterms:W3CDTF">2015-05-04T13:24:46Z</dcterms:modified>
</cp:coreProperties>
</file>