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36" r:id="rId3"/>
    <p:sldId id="345" r:id="rId4"/>
    <p:sldId id="301" r:id="rId5"/>
    <p:sldId id="339" r:id="rId6"/>
    <p:sldId id="340" r:id="rId7"/>
    <p:sldId id="341" r:id="rId8"/>
    <p:sldId id="343" r:id="rId9"/>
    <p:sldId id="342" r:id="rId10"/>
    <p:sldId id="352" r:id="rId11"/>
    <p:sldId id="344" r:id="rId12"/>
    <p:sldId id="332" r:id="rId13"/>
    <p:sldId id="346" r:id="rId14"/>
    <p:sldId id="348" r:id="rId15"/>
    <p:sldId id="334" r:id="rId16"/>
    <p:sldId id="351" r:id="rId17"/>
    <p:sldId id="335" r:id="rId18"/>
    <p:sldId id="311" r:id="rId19"/>
    <p:sldId id="353" r:id="rId20"/>
    <p:sldId id="349" r:id="rId21"/>
    <p:sldId id="350" r:id="rId22"/>
    <p:sldId id="347" r:id="rId23"/>
    <p:sldId id="32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773CA1-462C-4B60-9D13-D48124CEE973}">
          <p14:sldIdLst>
            <p14:sldId id="256"/>
            <p14:sldId id="336"/>
            <p14:sldId id="345"/>
            <p14:sldId id="301"/>
            <p14:sldId id="339"/>
            <p14:sldId id="340"/>
            <p14:sldId id="341"/>
            <p14:sldId id="343"/>
            <p14:sldId id="342"/>
            <p14:sldId id="352"/>
            <p14:sldId id="344"/>
            <p14:sldId id="332"/>
            <p14:sldId id="346"/>
            <p14:sldId id="348"/>
            <p14:sldId id="334"/>
            <p14:sldId id="351"/>
            <p14:sldId id="335"/>
            <p14:sldId id="311"/>
            <p14:sldId id="353"/>
            <p14:sldId id="349"/>
            <p14:sldId id="350"/>
            <p14:sldId id="347"/>
            <p14:sldId id="327"/>
          </p14:sldIdLst>
        </p14:section>
        <p14:section name="Untitled Section" id="{35CB6BAA-C473-4967-9A4E-27C74DE209B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98" y="-96"/>
      </p:cViewPr>
      <p:guideLst>
        <p:guide orient="horz" pos="7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-240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F1375-0366-4B88-B86A-E22BD310F0CC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6C0D-5D68-4141-96E6-7C3AD25A0A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005FA3-5FB4-4990-AA0F-955EE3C9279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1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8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4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9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1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5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9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1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2286000" y="6477000"/>
            <a:ext cx="5029200" cy="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30" name="Picture 10" descr="ieeebl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6324600"/>
            <a:ext cx="10668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09600" y="5867400"/>
            <a:ext cx="247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99"/>
                </a:solidFill>
                <a:latin typeface="Arial Black" pitchFamily="34" charset="0"/>
              </a:rPr>
              <a:t>Aerospace &amp; Electronic Systems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99"/>
                </a:solidFill>
                <a:latin typeface="Arial Black" pitchFamily="34" charset="0"/>
              </a:rPr>
              <a:t>Society</a:t>
            </a:r>
          </a:p>
        </p:txBody>
      </p:sp>
    </p:spTree>
    <p:extLst>
      <p:ext uri="{BB962C8B-B14F-4D97-AF65-F5344CB8AC3E}">
        <p14:creationId xmlns:p14="http://schemas.microsoft.com/office/powerpoint/2010/main" val="180768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9025"/>
            <a:ext cx="7772400" cy="1470025"/>
          </a:xfrm>
        </p:spPr>
        <p:txBody>
          <a:bodyPr/>
          <a:lstStyle/>
          <a:p>
            <a:r>
              <a:rPr lang="en-US" dirty="0" smtClean="0"/>
              <a:t>AES Society – Education</a:t>
            </a:r>
            <a:br>
              <a:rPr lang="en-US" dirty="0" smtClean="0"/>
            </a:br>
            <a:r>
              <a:rPr lang="en-US" dirty="0" smtClean="0"/>
              <a:t>Board Meeting</a:t>
            </a:r>
            <a:br>
              <a:rPr lang="en-US" dirty="0" smtClean="0"/>
            </a:br>
            <a:r>
              <a:rPr lang="en-US" dirty="0" smtClean="0"/>
              <a:t>May</a:t>
            </a:r>
            <a:r>
              <a:rPr lang="en-US" smtClean="0"/>
              <a:t>, </a:t>
            </a:r>
            <a:r>
              <a:rPr lang="en-US" smtClean="0"/>
              <a:t>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/>
          <a:lstStyle/>
          <a:p>
            <a:r>
              <a:rPr lang="en-US" dirty="0" smtClean="0"/>
              <a:t>Joe Fabrizio</a:t>
            </a:r>
          </a:p>
          <a:p>
            <a:r>
              <a:rPr lang="en-US" dirty="0" smtClean="0"/>
              <a:t>VP Education</a:t>
            </a:r>
            <a:endParaRPr lang="en-US" dirty="0"/>
          </a:p>
        </p:txBody>
      </p:sp>
      <p:pic>
        <p:nvPicPr>
          <p:cNvPr id="4" name="Picture 2" descr="C:\Users\Iram\Documents\IEEE\AESS\Education Committee\Distinguished Lecturer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11455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"/>
            <a:ext cx="2024695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0"/>
            <a:ext cx="7772400" cy="609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AU" kern="0" dirty="0" smtClean="0"/>
              <a:t>Assess Benefit </a:t>
            </a:r>
            <a:r>
              <a:rPr lang="en-AU" sz="1600" kern="0" dirty="0" smtClean="0"/>
              <a:t>– Registration &amp; Evaluation Forms </a:t>
            </a:r>
            <a:r>
              <a:rPr lang="en-AU" sz="1600" kern="0" dirty="0" smtClean="0">
                <a:solidFill>
                  <a:srgbClr val="00B050"/>
                </a:solidFill>
              </a:rPr>
              <a:t>(</a:t>
            </a:r>
            <a:r>
              <a:rPr lang="en-AU" sz="1600" kern="0" dirty="0">
                <a:solidFill>
                  <a:srgbClr val="00B050"/>
                </a:solidFill>
              </a:rPr>
              <a:t>D</a:t>
            </a:r>
            <a:r>
              <a:rPr lang="en-AU" sz="1600" kern="0" dirty="0" smtClean="0">
                <a:solidFill>
                  <a:srgbClr val="00B050"/>
                </a:solidFill>
              </a:rPr>
              <a:t>raft Only)   </a:t>
            </a:r>
            <a:endParaRPr lang="en-AU" sz="1600" kern="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724275" cy="542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001" y="621268"/>
            <a:ext cx="321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 smtClean="0">
                <a:solidFill>
                  <a:srgbClr val="C00000"/>
                </a:solidFill>
              </a:rPr>
              <a:t> Registration of attendance at DL event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84" y="611743"/>
            <a:ext cx="4250944" cy="55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2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AU" dirty="0" smtClean="0"/>
              <a:t>Metrics and Scorecard </a:t>
            </a:r>
            <a:r>
              <a:rPr lang="en-AU" sz="1600" dirty="0" smtClean="0"/>
              <a:t>– DL progra</a:t>
            </a:r>
            <a:r>
              <a:rPr lang="en-AU" sz="1600" dirty="0"/>
              <a:t>m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From 2013 to </a:t>
            </a:r>
            <a:r>
              <a:rPr lang="en-US" dirty="0" smtClean="0"/>
              <a:t>2014: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Operating </a:t>
            </a:r>
            <a:r>
              <a:rPr lang="en-US" dirty="0"/>
              <a:t>costs were reduced by </a:t>
            </a:r>
            <a:r>
              <a:rPr lang="en-US" dirty="0" smtClean="0"/>
              <a:t>35%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N</a:t>
            </a:r>
            <a:r>
              <a:rPr lang="en-US" dirty="0" smtClean="0"/>
              <a:t>umber of DLs </a:t>
            </a:r>
            <a:r>
              <a:rPr lang="en-US" dirty="0"/>
              <a:t>increased by 44 % (international increased by 52%). </a:t>
            </a:r>
            <a:endParaRPr lang="en-US" dirty="0" smtClean="0"/>
          </a:p>
          <a:p>
            <a:r>
              <a:rPr lang="en-US" dirty="0"/>
              <a:t> </a:t>
            </a:r>
            <a:endParaRPr lang="en-AU" dirty="0"/>
          </a:p>
          <a:p>
            <a:pPr>
              <a:lnSpc>
                <a:spcPct val="150000"/>
              </a:lnSpc>
            </a:pPr>
            <a:r>
              <a:rPr lang="en-US" dirty="0" smtClean="0"/>
              <a:t>General observations: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DL </a:t>
            </a:r>
            <a:r>
              <a:rPr lang="en-US" dirty="0"/>
              <a:t>program </a:t>
            </a:r>
            <a:r>
              <a:rPr lang="en-US" dirty="0" smtClean="0"/>
              <a:t>tracking well (efficient </a:t>
            </a:r>
            <a:r>
              <a:rPr lang="en-US" dirty="0"/>
              <a:t>and </a:t>
            </a:r>
            <a:r>
              <a:rPr lang="en-US" dirty="0" smtClean="0"/>
              <a:t>cost-effective)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 smtClean="0"/>
              <a:t>Strongly suggests that strategic initiatives are working </a:t>
            </a:r>
            <a:br>
              <a:rPr lang="en-AU" dirty="0" smtClean="0"/>
            </a:br>
            <a:endParaRPr lang="en-AU" dirty="0"/>
          </a:p>
          <a:p>
            <a:pPr>
              <a:lnSpc>
                <a:spcPct val="150000"/>
              </a:lnSpc>
            </a:pPr>
            <a:r>
              <a:rPr lang="en-AU" dirty="0"/>
              <a:t>Main recommendations: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 smtClean="0"/>
              <a:t>Continue with </a:t>
            </a:r>
            <a:r>
              <a:rPr lang="en-AU" dirty="0"/>
              <a:t>the implementation of </a:t>
            </a:r>
            <a:r>
              <a:rPr lang="en-AU" dirty="0" smtClean="0"/>
              <a:t>current and new strategic </a:t>
            </a:r>
            <a:r>
              <a:rPr lang="en-AU" dirty="0"/>
              <a:t>initiatives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/>
              <a:t>Maintaining DL funding at  ~$15K despite </a:t>
            </a:r>
            <a:r>
              <a:rPr lang="en-AU" dirty="0" smtClean="0"/>
              <a:t>a trend </a:t>
            </a:r>
            <a:r>
              <a:rPr lang="en-AU" dirty="0"/>
              <a:t>of lower running costs </a:t>
            </a:r>
          </a:p>
        </p:txBody>
      </p:sp>
    </p:spTree>
    <p:extLst>
      <p:ext uri="{BB962C8B-B14F-4D97-AF65-F5344CB8AC3E}">
        <p14:creationId xmlns:p14="http://schemas.microsoft.com/office/powerpoint/2010/main" val="22380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"/>
            <a:ext cx="7772400" cy="609600"/>
          </a:xfrm>
        </p:spPr>
        <p:txBody>
          <a:bodyPr/>
          <a:lstStyle/>
          <a:p>
            <a:r>
              <a:rPr lang="en-AU" dirty="0" smtClean="0"/>
              <a:t>Video Tutorials </a:t>
            </a:r>
            <a:r>
              <a:rPr lang="en-AU" sz="1600" dirty="0" smtClean="0"/>
              <a:t>– Current Status </a:t>
            </a:r>
            <a:endParaRPr lang="en-AU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762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Available Online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err="1" smtClean="0"/>
              <a:t>Bistatic</a:t>
            </a:r>
            <a:r>
              <a:rPr lang="en-US" sz="1600" b="0" dirty="0" smtClean="0"/>
              <a:t> &amp; </a:t>
            </a:r>
            <a:r>
              <a:rPr lang="en-US" sz="1600" b="0" dirty="0" err="1" smtClean="0"/>
              <a:t>Multistatic</a:t>
            </a:r>
            <a:r>
              <a:rPr lang="en-US" sz="1600" b="0" dirty="0" smtClean="0"/>
              <a:t> Radar – Hugh Griffiths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/>
              <a:t>GPS/GNSS + Inertial Navigation – James Farrell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/>
              <a:t>Radar System Performance Modeling – Dick Curry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/>
              <a:t>Sea Clutter - Simon Watts &amp; Keith Ward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/>
              <a:t>Fundamental Concepts in Radar Signal Processing - Mark Richards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/>
              <a:t>Introduction to Stealth – Dave Lynch</a:t>
            </a:r>
            <a:br>
              <a:rPr lang="en-US" sz="1600" b="0" dirty="0" smtClean="0"/>
            </a:br>
            <a:endParaRPr lang="en-US" sz="1600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Under Discussion</a:t>
            </a:r>
            <a:endParaRPr lang="en-US" sz="1600" b="0" dirty="0" smtClean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/>
              <a:t>Foliage Penetration – Mark Davis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/>
              <a:t>Inertial System and GPS Technology Trends – George Schmidt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/>
              <a:t>Introduction to Image Fusion – Erik </a:t>
            </a:r>
            <a:r>
              <a:rPr lang="en-US" sz="1600" b="0" dirty="0" err="1" smtClean="0"/>
              <a:t>Blasch</a:t>
            </a:r>
            <a:endParaRPr lang="en-US" sz="1600" b="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1600" b="0" dirty="0" smtClean="0"/>
          </a:p>
          <a:p>
            <a:pPr lvl="1">
              <a:lnSpc>
                <a:spcPct val="150000"/>
              </a:lnSpc>
            </a:pPr>
            <a:endParaRPr lang="en-US" sz="1600" dirty="0" smtClean="0"/>
          </a:p>
          <a:p>
            <a:pPr lvl="1">
              <a:lnSpc>
                <a:spcPct val="150000"/>
              </a:lnSpc>
            </a:pPr>
            <a:endParaRPr lang="en-US" sz="1600" dirty="0" smtClean="0"/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556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8229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b="1" kern="0" dirty="0" smtClean="0">
                <a:solidFill>
                  <a:schemeClr val="tx1"/>
                </a:solidFill>
              </a:rPr>
              <a:t>Usage Statistics </a:t>
            </a:r>
            <a:r>
              <a:rPr lang="en-US" altLang="en-US" sz="1600" b="1" kern="0" dirty="0" smtClean="0">
                <a:solidFill>
                  <a:schemeClr val="tx1"/>
                </a:solidFill>
              </a:rPr>
              <a:t>– Google Analytics</a:t>
            </a:r>
            <a:endParaRPr lang="en-US" altLang="en-US" sz="1600" kern="0" dirty="0" smtClean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" y="507795"/>
            <a:ext cx="6949441" cy="416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9559" y="4648200"/>
            <a:ext cx="6720841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 of Hits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(Two year period, </a:t>
            </a:r>
            <a:r>
              <a:rPr kumimoji="0" lang="nb-NO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2013-2014)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Number of hits is much lower than desired  (~100 per month)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Most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viewers take quick peek and leave ( avg. time &lt;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min)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Less than 30% of all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visitors return to the site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56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09600"/>
          </a:xfrm>
        </p:spPr>
        <p:txBody>
          <a:bodyPr/>
          <a:lstStyle/>
          <a:p>
            <a:r>
              <a:rPr lang="en-AU" dirty="0"/>
              <a:t>Way Ahead </a:t>
            </a:r>
            <a:r>
              <a:rPr lang="en-AU" sz="1600" dirty="0"/>
              <a:t>– </a:t>
            </a:r>
            <a:r>
              <a:rPr lang="en-AU" sz="1600" dirty="0" smtClean="0"/>
              <a:t>Online Education</a:t>
            </a:r>
            <a:endParaRPr lang="en-AU" sz="1600" dirty="0"/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77724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 smtClean="0">
                <a:solidFill>
                  <a:schemeClr val="tx2"/>
                </a:solidFill>
              </a:rPr>
              <a:t>Despite </a:t>
            </a:r>
            <a:r>
              <a:rPr lang="en-AU" dirty="0">
                <a:solidFill>
                  <a:schemeClr val="tx2"/>
                </a:solidFill>
              </a:rPr>
              <a:t>the high quality and relevance of the </a:t>
            </a:r>
            <a:r>
              <a:rPr lang="en-AU" dirty="0" smtClean="0">
                <a:solidFill>
                  <a:schemeClr val="tx2"/>
                </a:solidFill>
              </a:rPr>
              <a:t>products, the usage statistics indicate </a:t>
            </a:r>
            <a:r>
              <a:rPr lang="en-AU" dirty="0">
                <a:solidFill>
                  <a:schemeClr val="tx2"/>
                </a:solidFill>
              </a:rPr>
              <a:t>that </a:t>
            </a:r>
            <a:r>
              <a:rPr lang="en-AU" dirty="0" smtClean="0">
                <a:solidFill>
                  <a:schemeClr val="tx2"/>
                </a:solidFill>
              </a:rPr>
              <a:t>general </a:t>
            </a:r>
            <a:r>
              <a:rPr lang="en-AU" dirty="0">
                <a:solidFill>
                  <a:schemeClr val="tx2"/>
                </a:solidFill>
              </a:rPr>
              <a:t>area of AESS online education is in need of attention</a:t>
            </a:r>
            <a:r>
              <a:rPr lang="en-AU" dirty="0" smtClean="0">
                <a:solidFill>
                  <a:schemeClr val="tx2"/>
                </a:solidFill>
              </a:rPr>
              <a:t>. 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" y="2468215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chemeClr val="accent2"/>
                </a:solidFill>
              </a:rPr>
              <a:t>Preliminary strategic initiatives: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r>
              <a:rPr lang="en-AU" dirty="0"/>
              <a:t>	Engage a two-person committee to review and revitalize AESS online education. This requires two volunteers from the AESS Board, preferably not heavily engaged in other Society duties. </a:t>
            </a:r>
            <a:endParaRPr lang="en-AU" dirty="0" smtClean="0"/>
          </a:p>
          <a:p>
            <a:endParaRPr lang="en-AU" dirty="0"/>
          </a:p>
          <a:p>
            <a:r>
              <a:rPr lang="en-AU" dirty="0"/>
              <a:t>	Part of the committee’s charter would be to weigh up the reward for effort and opportunity cost of pursing online education at the expense of alternative (newly proposed) </a:t>
            </a:r>
            <a:r>
              <a:rPr lang="en-AU" dirty="0" smtClean="0"/>
              <a:t>initiatives. </a:t>
            </a:r>
            <a:endParaRPr lang="en-AU" dirty="0"/>
          </a:p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50520" y="5330537"/>
            <a:ext cx="77724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>Volunteers please see me.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52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AU" dirty="0" smtClean="0"/>
              <a:t>Online Education </a:t>
            </a:r>
            <a:r>
              <a:rPr lang="en-AU" sz="1600" dirty="0" smtClean="0"/>
              <a:t>– Strategic Initiatives   </a:t>
            </a:r>
            <a:endParaRPr lang="en-AU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54941" y="1752600"/>
            <a:ext cx="878905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Open </a:t>
            </a:r>
            <a:r>
              <a:rPr lang="en-US" sz="1600" dirty="0">
                <a:solidFill>
                  <a:schemeClr val="accent2"/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ccess </a:t>
            </a:r>
          </a:p>
          <a:p>
            <a:pPr>
              <a:lnSpc>
                <a:spcPct val="150000"/>
              </a:lnSpc>
            </a:pPr>
            <a:r>
              <a:rPr lang="en-US" sz="1400" b="0" dirty="0" smtClean="0"/>
              <a:t>Allow previews or limited portions of tutorials to be viewed by non-members </a:t>
            </a:r>
          </a:p>
          <a:p>
            <a:pPr>
              <a:lnSpc>
                <a:spcPct val="150000"/>
              </a:lnSpc>
            </a:pPr>
            <a:r>
              <a:rPr lang="en-US" sz="1400" b="0" dirty="0" smtClean="0"/>
              <a:t>Enabled by modifying  log-in  on website and issuing of viewing certificates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457200" lvl="1" indent="0">
              <a:lnSpc>
                <a:spcPct val="150000"/>
              </a:lnSpc>
              <a:buFontTx/>
              <a:buNone/>
            </a:pPr>
            <a:r>
              <a:rPr lang="en-US" sz="1600" dirty="0" smtClean="0"/>
              <a:t>	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35279" y="655320"/>
            <a:ext cx="878905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Broaden Topics</a:t>
            </a:r>
            <a:r>
              <a:rPr lang="en-US" sz="1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1400" b="0" dirty="0" smtClean="0"/>
              <a:t>Better representation of AESS FOIs and search for emerging topics where AESS can provide home</a:t>
            </a:r>
          </a:p>
          <a:p>
            <a:pPr>
              <a:lnSpc>
                <a:spcPct val="150000"/>
              </a:lnSpc>
            </a:pPr>
            <a:r>
              <a:rPr lang="en-US" sz="1400" b="0" dirty="0" smtClean="0"/>
              <a:t>Reach </a:t>
            </a:r>
            <a:r>
              <a:rPr lang="en-AU" sz="1400" b="0" dirty="0"/>
              <a:t>out to AESS technical panel chairs and request at least 5 potential topics </a:t>
            </a:r>
            <a:r>
              <a:rPr lang="en-AU" sz="1400" b="0" dirty="0" smtClean="0"/>
              <a:t>&amp; presenter names</a:t>
            </a:r>
            <a:endParaRPr lang="en-AU" sz="1400" b="0" dirty="0"/>
          </a:p>
          <a:p>
            <a:pPr>
              <a:lnSpc>
                <a:spcPct val="150000"/>
              </a:lnSpc>
            </a:pPr>
            <a:endParaRPr lang="en-US" sz="1200" dirty="0" smtClean="0"/>
          </a:p>
          <a:p>
            <a:pPr marL="457200" lvl="1" indent="0">
              <a:lnSpc>
                <a:spcPct val="150000"/>
              </a:lnSpc>
              <a:buFontTx/>
              <a:buNone/>
            </a:pPr>
            <a:r>
              <a:rPr lang="en-US" sz="1600" dirty="0" smtClean="0"/>
              <a:t>	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81000" y="2910264"/>
            <a:ext cx="8789059" cy="12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Expand Resources </a:t>
            </a:r>
          </a:p>
          <a:p>
            <a:pPr>
              <a:lnSpc>
                <a:spcPct val="150000"/>
              </a:lnSpc>
            </a:pPr>
            <a:r>
              <a:rPr lang="en-US" sz="1400" b="0" dirty="0" smtClean="0"/>
              <a:t>Develop an indexed compendium of useful </a:t>
            </a:r>
            <a:r>
              <a:rPr lang="en-US" sz="1400" b="0" dirty="0"/>
              <a:t>links to </a:t>
            </a:r>
            <a:r>
              <a:rPr lang="en-AU" sz="1400" b="0" dirty="0"/>
              <a:t>existing open source education information</a:t>
            </a:r>
            <a:r>
              <a:rPr lang="en-US" sz="1400" b="0" dirty="0"/>
              <a:t> </a:t>
            </a:r>
            <a:endParaRPr lang="en-US" sz="1400" b="0" dirty="0" smtClean="0"/>
          </a:p>
          <a:p>
            <a:pPr>
              <a:lnSpc>
                <a:spcPct val="150000"/>
              </a:lnSpc>
            </a:pPr>
            <a:r>
              <a:rPr lang="en-US" sz="1400" b="0" dirty="0" smtClean="0"/>
              <a:t>Consult with education committee of  International Radar Systems Panel to for a start  design 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457200" lvl="1" indent="0">
              <a:lnSpc>
                <a:spcPct val="150000"/>
              </a:lnSpc>
              <a:buFontTx/>
              <a:buNone/>
            </a:pPr>
            <a:r>
              <a:rPr lang="en-US" sz="1600" dirty="0" smtClean="0"/>
              <a:t>	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70181" y="4114800"/>
            <a:ext cx="8789059" cy="121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Feedback </a:t>
            </a:r>
            <a:r>
              <a:rPr lang="en-US" sz="1600" dirty="0">
                <a:solidFill>
                  <a:schemeClr val="accent2"/>
                </a:solidFill>
              </a:rPr>
              <a:t>P</a:t>
            </a:r>
            <a:r>
              <a:rPr lang="en-US" sz="1600" dirty="0" smtClean="0">
                <a:solidFill>
                  <a:schemeClr val="accent2"/>
                </a:solidFill>
              </a:rPr>
              <a:t>age</a:t>
            </a:r>
          </a:p>
          <a:p>
            <a:pPr>
              <a:lnSpc>
                <a:spcPct val="150000"/>
              </a:lnSpc>
            </a:pPr>
            <a:r>
              <a:rPr lang="en-US" sz="1400" b="0" dirty="0" smtClean="0"/>
              <a:t>Implement a feedback page to better understand online education needs of AESS members</a:t>
            </a:r>
          </a:p>
          <a:p>
            <a:pPr>
              <a:lnSpc>
                <a:spcPct val="150000"/>
              </a:lnSpc>
            </a:pPr>
            <a:r>
              <a:rPr lang="en-AU" sz="1400" b="0" dirty="0"/>
              <a:t>Regularly </a:t>
            </a:r>
            <a:r>
              <a:rPr lang="en-AU" sz="1400" b="0" dirty="0" smtClean="0"/>
              <a:t>monitor page </a:t>
            </a:r>
            <a:r>
              <a:rPr lang="en-AU" sz="1400" b="0" dirty="0"/>
              <a:t>and adapt online </a:t>
            </a:r>
            <a:r>
              <a:rPr lang="en-AU" sz="1400" b="0" dirty="0" smtClean="0"/>
              <a:t>education services based on member suggestions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457200" lvl="1" indent="0">
              <a:lnSpc>
                <a:spcPct val="150000"/>
              </a:lnSpc>
              <a:buFontTx/>
              <a:buNone/>
            </a:pPr>
            <a:r>
              <a:rPr lang="en-US" sz="1600" dirty="0" smtClean="0"/>
              <a:t>	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5314152"/>
            <a:ext cx="8789059" cy="101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Advertise Services</a:t>
            </a:r>
          </a:p>
          <a:p>
            <a:pPr>
              <a:lnSpc>
                <a:spcPct val="150000"/>
              </a:lnSpc>
            </a:pPr>
            <a:r>
              <a:rPr lang="en-US" sz="1400" b="0" dirty="0"/>
              <a:t> </a:t>
            </a:r>
            <a:r>
              <a:rPr lang="en-AU" sz="1400" b="0" dirty="0"/>
              <a:t>Advertise video tutorials in the AESS magazine and QEB to raise awareness of this </a:t>
            </a:r>
            <a:r>
              <a:rPr lang="en-AU" sz="1400" b="0" dirty="0" smtClean="0"/>
              <a:t>service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457200" lvl="1" indent="0">
              <a:lnSpc>
                <a:spcPct val="150000"/>
              </a:lnSpc>
              <a:buFontTx/>
              <a:buNone/>
            </a:pPr>
            <a:r>
              <a:rPr lang="en-US" sz="1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9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AU" dirty="0" smtClean="0"/>
              <a:t>Robert Hill Best Ph.D. Dissertation Award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72440" y="1457599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VP Publications to </a:t>
            </a:r>
            <a:r>
              <a:rPr lang="en-US" sz="1600" dirty="0" smtClean="0"/>
              <a:t>advertise </a:t>
            </a:r>
            <a:r>
              <a:rPr lang="en-US" sz="1600" dirty="0"/>
              <a:t>new IEEE award in </a:t>
            </a:r>
            <a:r>
              <a:rPr lang="en-US" sz="1600" dirty="0" smtClean="0"/>
              <a:t>AESS Magazine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Provide information to </a:t>
            </a:r>
            <a:r>
              <a:rPr lang="en-US" sz="1600" dirty="0"/>
              <a:t>members on how to nominate </a:t>
            </a:r>
            <a:r>
              <a:rPr lang="en-US" sz="1600" dirty="0" smtClean="0"/>
              <a:t>candidates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Post award description &amp;  application process on AESS website </a:t>
            </a:r>
            <a:endParaRPr lang="en-AU" sz="1600" dirty="0"/>
          </a:p>
        </p:txBody>
      </p:sp>
      <p:sp>
        <p:nvSpPr>
          <p:cNvPr id="5" name="Rectangle 4"/>
          <p:cNvSpPr/>
          <p:nvPr/>
        </p:nvSpPr>
        <p:spPr>
          <a:xfrm>
            <a:off x="472440" y="2895600"/>
            <a:ext cx="81381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>VP </a:t>
            </a:r>
            <a:r>
              <a:rPr lang="en-AU" dirty="0"/>
              <a:t>Education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Solicit </a:t>
            </a:r>
            <a:r>
              <a:rPr lang="en-AU" sz="1600" dirty="0"/>
              <a:t>nominations through technical </a:t>
            </a:r>
            <a:r>
              <a:rPr lang="en-AU" sz="1600" dirty="0" smtClean="0"/>
              <a:t>panels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/>
              <a:t>E</a:t>
            </a:r>
            <a:r>
              <a:rPr lang="en-AU" sz="1600" dirty="0" smtClean="0"/>
              <a:t>stablish </a:t>
            </a:r>
            <a:r>
              <a:rPr lang="en-AU" sz="1600" dirty="0"/>
              <a:t>a selection </a:t>
            </a:r>
            <a:r>
              <a:rPr lang="en-AU" sz="1600" dirty="0" smtClean="0"/>
              <a:t>committee</a:t>
            </a:r>
            <a:endParaRPr lang="en-AU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Announce </a:t>
            </a:r>
            <a:r>
              <a:rPr lang="en-AU" sz="1600" dirty="0"/>
              <a:t>the winner of the Robert Hill </a:t>
            </a:r>
            <a:r>
              <a:rPr lang="en-AU" sz="1600" dirty="0" smtClean="0"/>
              <a:t>Award. </a:t>
            </a:r>
            <a:endParaRPr lang="en-AU" sz="1600" dirty="0"/>
          </a:p>
        </p:txBody>
      </p:sp>
      <p:sp>
        <p:nvSpPr>
          <p:cNvPr id="6" name="Rectangle 5"/>
          <p:cNvSpPr/>
          <p:nvPr/>
        </p:nvSpPr>
        <p:spPr>
          <a:xfrm>
            <a:off x="472440" y="1066800"/>
            <a:ext cx="653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IEEE </a:t>
            </a:r>
            <a:r>
              <a:rPr lang="en-US" dirty="0" smtClean="0"/>
              <a:t>TAB approved submission made by Awards Chairman 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72440" y="47244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dirty="0"/>
              <a:t>Awards Chairman to </a:t>
            </a:r>
            <a:r>
              <a:rPr lang="en-AU" sz="1600" dirty="0" smtClean="0"/>
              <a:t>organize </a:t>
            </a:r>
            <a:r>
              <a:rPr lang="en-AU" sz="1600" dirty="0"/>
              <a:t>presentation </a:t>
            </a:r>
            <a:r>
              <a:rPr lang="en-AU" sz="1600" dirty="0" smtClean="0"/>
              <a:t>of </a:t>
            </a:r>
            <a:r>
              <a:rPr lang="en-AU" sz="1600" dirty="0"/>
              <a:t>plaque and honorarium to </a:t>
            </a:r>
            <a:r>
              <a:rPr lang="en-AU" sz="1600" dirty="0" smtClean="0"/>
              <a:t> winner</a:t>
            </a:r>
            <a:endParaRPr lang="en-AU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/>
              <a:t>Financial assessment: The prize for the winner is a plaque and $1000 honorarium.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/>
              <a:t>Measure of success: Q</a:t>
            </a:r>
            <a:r>
              <a:rPr lang="en-AU" sz="1600" dirty="0" smtClean="0"/>
              <a:t>uantity </a:t>
            </a:r>
            <a:r>
              <a:rPr lang="en-AU" sz="1600" dirty="0"/>
              <a:t>and quality of nominations.</a:t>
            </a:r>
          </a:p>
        </p:txBody>
      </p:sp>
    </p:spTree>
    <p:extLst>
      <p:ext uri="{BB962C8B-B14F-4D97-AF65-F5344CB8AC3E}">
        <p14:creationId xmlns:p14="http://schemas.microsoft.com/office/powerpoint/2010/main" val="25874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9266"/>
          <a:stretch/>
        </p:blipFill>
        <p:spPr bwMode="auto">
          <a:xfrm>
            <a:off x="242582" y="597662"/>
            <a:ext cx="4336409" cy="55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96" y="620616"/>
            <a:ext cx="4454304" cy="57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2582" y="76200"/>
            <a:ext cx="8672818" cy="609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AU" kern="0" dirty="0" smtClean="0"/>
              <a:t>Best Ph.D. Dissertation Award </a:t>
            </a:r>
            <a:r>
              <a:rPr lang="en-AU" sz="1600" kern="0" dirty="0" smtClean="0"/>
              <a:t>– Nomination Form </a:t>
            </a:r>
            <a:r>
              <a:rPr lang="en-AU" sz="1600" kern="0" dirty="0" smtClean="0">
                <a:solidFill>
                  <a:srgbClr val="00B050"/>
                </a:solidFill>
              </a:rPr>
              <a:t>(Draft Only)</a:t>
            </a:r>
            <a:r>
              <a:rPr lang="en-AU" kern="0" dirty="0" smtClean="0">
                <a:solidFill>
                  <a:srgbClr val="00B050"/>
                </a:solidFill>
              </a:rPr>
              <a:t> </a:t>
            </a:r>
            <a:r>
              <a:rPr lang="en-AU" sz="1800" kern="0" dirty="0" smtClean="0">
                <a:solidFill>
                  <a:srgbClr val="00B050"/>
                </a:solidFill>
              </a:rPr>
              <a:t>   </a:t>
            </a:r>
            <a:endParaRPr lang="en-AU" sz="1800" kern="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281" y="6096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 smtClean="0">
                <a:solidFill>
                  <a:srgbClr val="C00000"/>
                </a:solidFill>
              </a:rPr>
              <a:t> Page 1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1281" y="621268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 smtClean="0">
                <a:solidFill>
                  <a:srgbClr val="C00000"/>
                </a:solidFill>
              </a:rPr>
              <a:t> Page 2   </a:t>
            </a:r>
          </a:p>
        </p:txBody>
      </p:sp>
    </p:spTree>
    <p:extLst>
      <p:ext uri="{BB962C8B-B14F-4D97-AF65-F5344CB8AC3E}">
        <p14:creationId xmlns:p14="http://schemas.microsoft.com/office/powerpoint/2010/main" val="34651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0"/>
            <a:ext cx="7772400" cy="609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AU" kern="0" dirty="0" smtClean="0"/>
              <a:t>AESS Mentorship Program</a:t>
            </a:r>
            <a:r>
              <a:rPr lang="en-AU" sz="1800" kern="0" dirty="0" smtClean="0"/>
              <a:t>   </a:t>
            </a:r>
            <a:endParaRPr lang="en-AU" sz="180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6858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Background &amp; Motivation </a:t>
            </a:r>
            <a:endParaRPr lang="en-US" sz="1600" b="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AU" sz="1600" b="0" dirty="0" smtClean="0"/>
              <a:t>Students and young professionals are often left to their own after joining the AESS 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AU" sz="1600" b="0" dirty="0" smtClean="0"/>
              <a:t>Structured scheme to help young members integrate quickly into AESS community</a:t>
            </a:r>
          </a:p>
          <a:p>
            <a:pPr>
              <a:lnSpc>
                <a:spcPct val="150000"/>
              </a:lnSpc>
            </a:pPr>
            <a:r>
              <a:rPr lang="en-AU" sz="1600" b="0" dirty="0" smtClean="0"/>
              <a:t>Access </a:t>
            </a:r>
            <a:r>
              <a:rPr lang="en-AU" sz="1600" b="0" dirty="0"/>
              <a:t>to this professional mentoring program is only available to AESS </a:t>
            </a:r>
            <a:r>
              <a:rPr lang="en-AU" sz="1600" b="0" dirty="0" smtClean="0"/>
              <a:t>members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1600" dirty="0">
                <a:solidFill>
                  <a:schemeClr val="accent2"/>
                </a:solidFill>
              </a:rPr>
              <a:t>Strategic initiatives</a:t>
            </a:r>
            <a:r>
              <a:rPr lang="en-AU" sz="1600" dirty="0" smtClean="0">
                <a:solidFill>
                  <a:schemeClr val="accent2"/>
                </a:solidFill>
              </a:rPr>
              <a:t>: </a:t>
            </a:r>
            <a:endParaRPr lang="en-AU" sz="16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AU" sz="1600" b="0" dirty="0" smtClean="0"/>
              <a:t>Develop </a:t>
            </a:r>
            <a:r>
              <a:rPr lang="en-AU" sz="1600" b="0" dirty="0"/>
              <a:t>a </a:t>
            </a:r>
            <a:r>
              <a:rPr lang="en-AU" sz="1600" b="0" dirty="0" smtClean="0"/>
              <a:t>detailed process </a:t>
            </a:r>
            <a:r>
              <a:rPr lang="en-AU" sz="1600" b="0" dirty="0"/>
              <a:t>including participant guidelines &amp; information briefs</a:t>
            </a:r>
          </a:p>
          <a:p>
            <a:pPr>
              <a:lnSpc>
                <a:spcPct val="150000"/>
              </a:lnSpc>
            </a:pPr>
            <a:r>
              <a:rPr lang="en-AU" sz="1600" b="0" dirty="0"/>
              <a:t>I</a:t>
            </a:r>
            <a:r>
              <a:rPr lang="en-AU" sz="1600" b="0" dirty="0" smtClean="0"/>
              <a:t>mplement </a:t>
            </a:r>
            <a:r>
              <a:rPr lang="en-AU" sz="1600" b="0" dirty="0"/>
              <a:t>and </a:t>
            </a:r>
            <a:r>
              <a:rPr lang="en-AU" sz="1600" b="0" dirty="0" smtClean="0"/>
              <a:t>promote </a:t>
            </a:r>
            <a:r>
              <a:rPr lang="en-AU" sz="1600" b="0" dirty="0"/>
              <a:t>a pilot scheme for the San Diego Chapter </a:t>
            </a:r>
            <a:r>
              <a:rPr lang="en-AU" sz="1600" b="0" dirty="0" smtClean="0"/>
              <a:t>(K. Kramer)</a:t>
            </a:r>
          </a:p>
          <a:p>
            <a:pPr>
              <a:lnSpc>
                <a:spcPct val="150000"/>
              </a:lnSpc>
            </a:pPr>
            <a:r>
              <a:rPr lang="en-AU" sz="1600" b="0" dirty="0"/>
              <a:t>A</a:t>
            </a:r>
            <a:r>
              <a:rPr lang="en-AU" sz="1600" b="0" dirty="0" smtClean="0"/>
              <a:t>dapt the implementation </a:t>
            </a:r>
            <a:r>
              <a:rPr lang="en-AU" sz="1600" b="0" dirty="0"/>
              <a:t>based on the </a:t>
            </a:r>
            <a:r>
              <a:rPr lang="en-AU" sz="1600" b="0" dirty="0" smtClean="0"/>
              <a:t>received feedback </a:t>
            </a:r>
          </a:p>
          <a:p>
            <a:pPr>
              <a:lnSpc>
                <a:spcPct val="150000"/>
              </a:lnSpc>
            </a:pPr>
            <a:r>
              <a:rPr lang="en-AU" sz="1600" b="0" dirty="0" smtClean="0"/>
              <a:t>If </a:t>
            </a:r>
            <a:r>
              <a:rPr lang="en-AU" sz="1600" b="0" dirty="0"/>
              <a:t>successful, progressively roll </a:t>
            </a:r>
            <a:r>
              <a:rPr lang="en-AU" sz="1600" b="0" dirty="0" smtClean="0"/>
              <a:t>out </a:t>
            </a:r>
            <a:r>
              <a:rPr lang="en-AU" sz="1600" b="0" dirty="0"/>
              <a:t>to other AESS chapters </a:t>
            </a:r>
          </a:p>
          <a:p>
            <a:pPr>
              <a:lnSpc>
                <a:spcPct val="150000"/>
              </a:lnSpc>
            </a:pPr>
            <a:r>
              <a:rPr lang="en-AU" sz="1600" b="0" dirty="0" smtClean="0"/>
              <a:t>Publicize this new </a:t>
            </a:r>
            <a:r>
              <a:rPr lang="en-AU" sz="1600" b="0" dirty="0"/>
              <a:t>service in the AESS Magazine and </a:t>
            </a:r>
            <a:r>
              <a:rPr lang="en-AU" sz="1600" b="0" dirty="0" smtClean="0"/>
              <a:t>QEB</a:t>
            </a:r>
          </a:p>
          <a:p>
            <a:pPr marL="0" indent="0">
              <a:lnSpc>
                <a:spcPct val="150000"/>
              </a:lnSpc>
              <a:buNone/>
            </a:pPr>
            <a:endParaRPr lang="en-AU" sz="1600" b="0" dirty="0"/>
          </a:p>
          <a:p>
            <a:pPr marL="0" indent="0">
              <a:lnSpc>
                <a:spcPct val="150000"/>
              </a:lnSpc>
              <a:buNone/>
            </a:pPr>
            <a:endParaRPr lang="en-US" sz="1600" b="0" dirty="0" smtClean="0"/>
          </a:p>
          <a:p>
            <a:pPr marL="457200" lvl="1" indent="0">
              <a:lnSpc>
                <a:spcPct val="150000"/>
              </a:lnSpc>
              <a:buFontTx/>
              <a:buNone/>
            </a:pPr>
            <a:endParaRPr lang="en-US" sz="1600" b="0" dirty="0" smtClean="0"/>
          </a:p>
          <a:p>
            <a:pPr marL="457200" lvl="1" indent="0">
              <a:lnSpc>
                <a:spcPct val="150000"/>
              </a:lnSpc>
              <a:buFontTx/>
              <a:buNone/>
            </a:pPr>
            <a:endParaRPr lang="en-US" sz="1600" b="0" dirty="0" smtClean="0"/>
          </a:p>
          <a:p>
            <a:pPr marL="457200" lvl="1" indent="0">
              <a:lnSpc>
                <a:spcPct val="150000"/>
              </a:lnSpc>
              <a:buFontTx/>
              <a:buNone/>
            </a:pPr>
            <a:r>
              <a:rPr lang="en-US" sz="1400" b="0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181599"/>
            <a:ext cx="8801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chemeClr val="accent2"/>
                </a:solidFill>
              </a:rPr>
              <a:t>Financial assessment:</a:t>
            </a:r>
            <a:r>
              <a:rPr lang="en-AU" sz="1600" dirty="0"/>
              <a:t>  Promotional costs (workshops and flyers) estimated at $</a:t>
            </a:r>
            <a:r>
              <a:rPr lang="en-AU" sz="1600" dirty="0" smtClean="0"/>
              <a:t>2000</a:t>
            </a:r>
            <a:endParaRPr lang="en-AU" sz="1600" dirty="0"/>
          </a:p>
          <a:p>
            <a:endParaRPr lang="en-AU" sz="1600" dirty="0"/>
          </a:p>
          <a:p>
            <a:r>
              <a:rPr lang="en-AU" sz="1600" b="1" dirty="0">
                <a:solidFill>
                  <a:schemeClr val="accent2"/>
                </a:solidFill>
              </a:rPr>
              <a:t>Measure of success: </a:t>
            </a:r>
            <a:r>
              <a:rPr lang="en-AU" sz="1600" dirty="0"/>
              <a:t>Level of participation (particularly young </a:t>
            </a:r>
            <a:r>
              <a:rPr lang="en-AU" sz="1600" dirty="0" smtClean="0"/>
              <a:t>mentees) and feedback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557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668"/>
            <a:ext cx="7772400" cy="609600"/>
          </a:xfrm>
        </p:spPr>
        <p:txBody>
          <a:bodyPr/>
          <a:lstStyle/>
          <a:p>
            <a:r>
              <a:rPr lang="en-AU" dirty="0" smtClean="0"/>
              <a:t>Program Design and Web Content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3" r="19246" b="47636"/>
          <a:stretch/>
        </p:blipFill>
        <p:spPr>
          <a:xfrm>
            <a:off x="167641" y="712849"/>
            <a:ext cx="4008120" cy="5066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12666" r="30202" b="41112"/>
          <a:stretch/>
        </p:blipFill>
        <p:spPr>
          <a:xfrm>
            <a:off x="4097802" y="914400"/>
            <a:ext cx="5046198" cy="5142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718339"/>
            <a:ext cx="2206053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b="1" dirty="0" smtClean="0">
                <a:solidFill>
                  <a:srgbClr val="C00000"/>
                </a:solidFill>
              </a:rPr>
              <a:t> Operations Manual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621268"/>
            <a:ext cx="1885453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b="1" dirty="0" smtClean="0">
                <a:solidFill>
                  <a:srgbClr val="C00000"/>
                </a:solidFill>
              </a:rPr>
              <a:t> Major Headings  </a:t>
            </a:r>
          </a:p>
        </p:txBody>
      </p:sp>
    </p:spTree>
    <p:extLst>
      <p:ext uri="{BB962C8B-B14F-4D97-AF65-F5344CB8AC3E}">
        <p14:creationId xmlns:p14="http://schemas.microsoft.com/office/powerpoint/2010/main" val="32711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AU" dirty="0" smtClean="0"/>
              <a:t>AESS Education </a:t>
            </a:r>
            <a:r>
              <a:rPr lang="en-AU" sz="1600" dirty="0" smtClean="0"/>
              <a:t>– Mission and Vision</a:t>
            </a:r>
            <a:endParaRPr lang="en-AU" sz="1600" dirty="0"/>
          </a:p>
        </p:txBody>
      </p:sp>
      <p:sp>
        <p:nvSpPr>
          <p:cNvPr id="3" name="Rectangle 2"/>
          <p:cNvSpPr/>
          <p:nvPr/>
        </p:nvSpPr>
        <p:spPr>
          <a:xfrm>
            <a:off x="152400" y="1219200"/>
            <a:ext cx="8717280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u="sng" dirty="0"/>
              <a:t>Mission </a:t>
            </a:r>
            <a:r>
              <a:rPr lang="en-AU" b="1" u="sng" dirty="0" smtClean="0"/>
              <a:t>Statement</a:t>
            </a:r>
          </a:p>
          <a:p>
            <a:pPr>
              <a:lnSpc>
                <a:spcPct val="150000"/>
              </a:lnSpc>
            </a:pPr>
            <a:endParaRPr lang="en-AU" b="1" dirty="0"/>
          </a:p>
          <a:p>
            <a:pPr>
              <a:lnSpc>
                <a:spcPct val="150000"/>
              </a:lnSpc>
            </a:pPr>
            <a:r>
              <a:rPr lang="en-AU" dirty="0"/>
              <a:t>AESS education provides a central reference point for training resources, learning activities and continuing education programs </a:t>
            </a:r>
            <a:r>
              <a:rPr lang="en-AU" dirty="0" smtClean="0"/>
              <a:t>vital </a:t>
            </a:r>
            <a:r>
              <a:rPr lang="en-AU" dirty="0"/>
              <a:t>for professional growth in AESS fields of interest and to develop the future generation of contributors to the Society.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b="1" u="sng" dirty="0"/>
              <a:t>Vision </a:t>
            </a:r>
            <a:r>
              <a:rPr lang="en-AU" b="1" u="sng" dirty="0" smtClean="0"/>
              <a:t>Statement</a:t>
            </a:r>
          </a:p>
          <a:p>
            <a:pPr>
              <a:lnSpc>
                <a:spcPct val="150000"/>
              </a:lnSpc>
            </a:pPr>
            <a:r>
              <a:rPr lang="en-AU" dirty="0"/>
              <a:t/>
            </a:r>
            <a:br>
              <a:rPr lang="en-AU" dirty="0"/>
            </a:br>
            <a:r>
              <a:rPr lang="en-AU" dirty="0"/>
              <a:t>AESS Education will be recognized for its leadership in creating an essential forum for professional development by providing world-class services and products that are valued by AESS members and technical communities throughout the world. </a:t>
            </a:r>
          </a:p>
        </p:txBody>
      </p:sp>
    </p:spTree>
    <p:extLst>
      <p:ext uri="{BB962C8B-B14F-4D97-AF65-F5344CB8AC3E}">
        <p14:creationId xmlns:p14="http://schemas.microsoft.com/office/powerpoint/2010/main" val="31367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AU" dirty="0" smtClean="0"/>
              <a:t>IEEE-AESS Short Courses </a:t>
            </a:r>
            <a:r>
              <a:rPr lang="en-AU" sz="1600" dirty="0" smtClean="0"/>
              <a:t>– New Initiative</a:t>
            </a:r>
            <a:endParaRPr lang="en-AU" sz="1600" dirty="0"/>
          </a:p>
        </p:txBody>
      </p:sp>
      <p:sp>
        <p:nvSpPr>
          <p:cNvPr id="3" name="Rectangle 2"/>
          <p:cNvSpPr/>
          <p:nvPr/>
        </p:nvSpPr>
        <p:spPr>
          <a:xfrm>
            <a:off x="228600" y="917138"/>
            <a:ext cx="8915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 smtClean="0">
                <a:solidFill>
                  <a:schemeClr val="accent2"/>
                </a:solidFill>
              </a:rPr>
              <a:t>Motivation: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Growing </a:t>
            </a:r>
            <a:r>
              <a:rPr lang="en-AU" sz="1600" dirty="0"/>
              <a:t>chapters in locations with a low membership base </a:t>
            </a:r>
            <a:r>
              <a:rPr lang="en-AU" sz="1600" dirty="0" smtClean="0"/>
              <a:t>can be </a:t>
            </a:r>
            <a:r>
              <a:rPr lang="en-AU" sz="1600" dirty="0"/>
              <a:t>a challenging </a:t>
            </a:r>
            <a:r>
              <a:rPr lang="en-AU" sz="1600" dirty="0" smtClean="0"/>
              <a:t>task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/>
              <a:t>L</a:t>
            </a:r>
            <a:r>
              <a:rPr lang="en-AU" sz="1600" dirty="0" smtClean="0"/>
              <a:t>ocal </a:t>
            </a:r>
            <a:r>
              <a:rPr lang="en-AU" sz="1600" dirty="0"/>
              <a:t>chapters do </a:t>
            </a:r>
            <a:r>
              <a:rPr lang="en-AU" sz="1600" dirty="0" smtClean="0"/>
              <a:t>not have </a:t>
            </a:r>
            <a:r>
              <a:rPr lang="en-AU" sz="1600" dirty="0"/>
              <a:t>effective </a:t>
            </a:r>
            <a:r>
              <a:rPr lang="en-AU" sz="1600" dirty="0" smtClean="0"/>
              <a:t>mechanisms </a:t>
            </a:r>
            <a:r>
              <a:rPr lang="en-AU" sz="1600" dirty="0"/>
              <a:t>to raise </a:t>
            </a:r>
            <a:r>
              <a:rPr lang="en-AU" sz="1600" dirty="0" smtClean="0"/>
              <a:t>revenue to benefit members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13360" y="2209800"/>
            <a:ext cx="8686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 smtClean="0">
                <a:solidFill>
                  <a:schemeClr val="accent2"/>
                </a:solidFill>
              </a:rPr>
              <a:t>Approach: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AESS has an </a:t>
            </a:r>
            <a:r>
              <a:rPr lang="en-AU" sz="1600" dirty="0"/>
              <a:t>excellent core of mature </a:t>
            </a:r>
            <a:r>
              <a:rPr lang="en-AU" sz="1600" dirty="0" smtClean="0"/>
              <a:t>members </a:t>
            </a:r>
            <a:r>
              <a:rPr lang="en-AU" sz="1600" dirty="0"/>
              <a:t>willing to contribute to education </a:t>
            </a:r>
            <a:r>
              <a:rPr lang="en-AU" sz="1600" dirty="0" smtClean="0"/>
              <a:t>activities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Chapters can </a:t>
            </a:r>
            <a:r>
              <a:rPr lang="en-AU" sz="1600" dirty="0"/>
              <a:t>raise funds by empowering members to offer </a:t>
            </a:r>
            <a:r>
              <a:rPr lang="en-AU" sz="1600" dirty="0" smtClean="0"/>
              <a:t>fee-paying AESS short-courses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28600" y="3554105"/>
            <a:ext cx="88544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 smtClean="0">
                <a:solidFill>
                  <a:schemeClr val="accent2"/>
                </a:solidFill>
              </a:rPr>
              <a:t>Participants: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Industry</a:t>
            </a:r>
            <a:r>
              <a:rPr lang="en-AU" sz="1600" dirty="0"/>
              <a:t>, </a:t>
            </a:r>
            <a:r>
              <a:rPr lang="en-AU" sz="1600" dirty="0" smtClean="0"/>
              <a:t>government, and academia with  training budgets for staff professional development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Stakeholders are the IEEE, the organizing </a:t>
            </a:r>
            <a:r>
              <a:rPr lang="en-AU" sz="1600" dirty="0"/>
              <a:t>local </a:t>
            </a:r>
            <a:r>
              <a:rPr lang="en-AU" sz="1600" dirty="0" smtClean="0"/>
              <a:t>AES chapter</a:t>
            </a:r>
            <a:r>
              <a:rPr lang="en-AU" sz="1600" dirty="0"/>
              <a:t>, the Society, and the </a:t>
            </a:r>
            <a:r>
              <a:rPr lang="en-AU" sz="1600" dirty="0" smtClean="0"/>
              <a:t>presenters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259080" y="4800600"/>
            <a:ext cx="88544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 smtClean="0">
                <a:solidFill>
                  <a:schemeClr val="accent2"/>
                </a:solidFill>
              </a:rPr>
              <a:t>Status: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VP Education working with a team from the AESS </a:t>
            </a:r>
            <a:r>
              <a:rPr lang="en-AU" sz="1600" dirty="0" err="1" smtClean="0"/>
              <a:t>BoG</a:t>
            </a:r>
            <a:r>
              <a:rPr lang="en-AU" sz="1600" dirty="0" smtClean="0"/>
              <a:t> to develop an implementation model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Precedents exist in other IEEE Societies, follow a model already used by Computer Society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16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AU" dirty="0" smtClean="0"/>
              <a:t>Action Plan </a:t>
            </a:r>
            <a:r>
              <a:rPr lang="en-AU" sz="1600" dirty="0" smtClean="0"/>
              <a:t>–</a:t>
            </a:r>
            <a:r>
              <a:rPr lang="en-AU" dirty="0" smtClean="0"/>
              <a:t> </a:t>
            </a:r>
            <a:r>
              <a:rPr lang="en-AU" sz="1600" dirty="0" smtClean="0"/>
              <a:t>AESS</a:t>
            </a:r>
            <a:r>
              <a:rPr lang="en-AU" dirty="0"/>
              <a:t> </a:t>
            </a:r>
            <a:r>
              <a:rPr lang="en-AU" sz="1600" dirty="0" smtClean="0"/>
              <a:t>Short Courses</a:t>
            </a:r>
            <a:endParaRPr lang="en-AU" sz="1600" dirty="0"/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88544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 smtClean="0">
                <a:solidFill>
                  <a:schemeClr val="accent2"/>
                </a:solidFill>
              </a:rPr>
              <a:t>Develop Process: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Chapter responsible for identifying training needs, organizing course and local arrangements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/>
              <a:t>W</a:t>
            </a:r>
            <a:r>
              <a:rPr lang="en-AU" sz="1600" dirty="0" smtClean="0"/>
              <a:t>ork with IEEE Section or AES Society for seed funding and for concentrated banking in US  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52400" y="4724400"/>
            <a:ext cx="88544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 smtClean="0">
                <a:solidFill>
                  <a:schemeClr val="accent2"/>
                </a:solidFill>
              </a:rPr>
              <a:t>Advertise Program: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Promote </a:t>
            </a:r>
            <a:r>
              <a:rPr lang="en-AU" sz="1600" dirty="0"/>
              <a:t>the short </a:t>
            </a:r>
            <a:r>
              <a:rPr lang="en-AU" sz="1600" dirty="0" smtClean="0"/>
              <a:t>course initiative </a:t>
            </a:r>
            <a:r>
              <a:rPr lang="en-AU" sz="1600" dirty="0"/>
              <a:t>on the Education </a:t>
            </a:r>
            <a:r>
              <a:rPr lang="en-AU" sz="1600" dirty="0" smtClean="0"/>
              <a:t>webpage and  AESS </a:t>
            </a:r>
            <a:r>
              <a:rPr lang="en-AU" sz="1600" dirty="0"/>
              <a:t>Magazine, QEB </a:t>
            </a:r>
            <a:endParaRPr lang="en-AU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Write letters to local </a:t>
            </a:r>
            <a:r>
              <a:rPr lang="en-AU" sz="1600" dirty="0"/>
              <a:t>chapters to run short </a:t>
            </a:r>
            <a:r>
              <a:rPr lang="en-AU" sz="1600" dirty="0" smtClean="0"/>
              <a:t>courses </a:t>
            </a:r>
            <a:r>
              <a:rPr lang="en-AU" sz="1600" dirty="0"/>
              <a:t>matched </a:t>
            </a:r>
            <a:r>
              <a:rPr lang="en-AU" sz="1600" dirty="0" smtClean="0"/>
              <a:t>to </a:t>
            </a:r>
            <a:r>
              <a:rPr lang="en-AU" sz="1600" dirty="0"/>
              <a:t>interests of local </a:t>
            </a:r>
            <a:r>
              <a:rPr lang="en-AU" sz="1600" dirty="0" smtClean="0"/>
              <a:t>institutions  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67640" y="2106305"/>
            <a:ext cx="88544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 smtClean="0">
                <a:solidFill>
                  <a:schemeClr val="accent2"/>
                </a:solidFill>
              </a:rPr>
              <a:t>Technical Panels: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Consult with technical panels to identify course presenters in AESS FOIs (not limited to DLs)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Request course descriptions and presenter biographies &amp; post these on Education webpage   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52400" y="3429000"/>
            <a:ext cx="88544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 smtClean="0">
                <a:solidFill>
                  <a:schemeClr val="accent2"/>
                </a:solidFill>
              </a:rPr>
              <a:t>Implement Initiative: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/>
              <a:t>Guidance on how to handle financial aspects – registrations, reimbursements, use of surplus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Carefully clarify distinction between Distinguished Lectures, Video Tutorials &amp; Short Courses </a:t>
            </a:r>
          </a:p>
        </p:txBody>
      </p:sp>
    </p:spTree>
    <p:extLst>
      <p:ext uri="{BB962C8B-B14F-4D97-AF65-F5344CB8AC3E}">
        <p14:creationId xmlns:p14="http://schemas.microsoft.com/office/powerpoint/2010/main" val="40155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AU" dirty="0" smtClean="0"/>
              <a:t>First AESS Example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5963"/>
            <a:ext cx="4145280" cy="5862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994435"/>
            <a:ext cx="4145280" cy="5863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75309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 smtClean="0">
                <a:solidFill>
                  <a:srgbClr val="C00000"/>
                </a:solidFill>
              </a:rPr>
              <a:t> Computer Society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6646" y="721936"/>
            <a:ext cx="350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 smtClean="0">
                <a:solidFill>
                  <a:srgbClr val="C00000"/>
                </a:solidFill>
              </a:rPr>
              <a:t> Aerospace and Electronic Systems Society   </a:t>
            </a:r>
          </a:p>
        </p:txBody>
      </p:sp>
    </p:spTree>
    <p:extLst>
      <p:ext uri="{BB962C8B-B14F-4D97-AF65-F5344CB8AC3E}">
        <p14:creationId xmlns:p14="http://schemas.microsoft.com/office/powerpoint/2010/main" val="36546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AU" dirty="0" smtClean="0"/>
              <a:t>Summary</a:t>
            </a:r>
            <a:r>
              <a:rPr lang="en-AU" sz="1800" dirty="0" smtClean="0"/>
              <a:t>   </a:t>
            </a:r>
            <a:endParaRPr lang="en-A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" y="1143000"/>
            <a:ext cx="8001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 smtClean="0">
                <a:solidFill>
                  <a:schemeClr val="accent2"/>
                </a:solidFill>
              </a:rPr>
              <a:t>Growing the AESS and revenue (not only membership per se)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600" dirty="0"/>
              <a:t>Important to do more than simply </a:t>
            </a:r>
            <a:r>
              <a:rPr lang="en-AU" sz="1600" dirty="0" smtClean="0"/>
              <a:t>advertise existing </a:t>
            </a:r>
            <a:r>
              <a:rPr lang="en-AU" sz="1600" dirty="0"/>
              <a:t>services and benefits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600" dirty="0"/>
              <a:t>G</a:t>
            </a:r>
            <a:r>
              <a:rPr lang="en-AU" sz="1600" dirty="0" smtClean="0"/>
              <a:t>rowth requires the implementation of new customer-focussed strategies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575173"/>
            <a:ext cx="86715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 smtClean="0">
                <a:solidFill>
                  <a:schemeClr val="accent2"/>
                </a:solidFill>
              </a:rPr>
              <a:t>Strategy </a:t>
            </a:r>
            <a:r>
              <a:rPr lang="en-AU" b="1" dirty="0">
                <a:solidFill>
                  <a:schemeClr val="accent2"/>
                </a:solidFill>
              </a:rPr>
              <a:t>f</a:t>
            </a:r>
            <a:r>
              <a:rPr lang="en-AU" b="1" dirty="0" smtClean="0">
                <a:solidFill>
                  <a:schemeClr val="accent2"/>
                </a:solidFill>
              </a:rPr>
              <a:t>or AESS Education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600" b="1" dirty="0" smtClean="0"/>
              <a:t>Improve existing services</a:t>
            </a:r>
            <a:r>
              <a:rPr lang="en-AU" sz="1600" dirty="0" smtClean="0"/>
              <a:t>: Distinguished lecture program, online tutorial and educatio</a:t>
            </a:r>
            <a:r>
              <a:rPr lang="en-AU" sz="1600" dirty="0"/>
              <a:t>n</a:t>
            </a:r>
            <a:r>
              <a:rPr lang="en-AU" sz="1600" dirty="0" smtClean="0"/>
              <a:t>  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600" b="1" dirty="0" smtClean="0"/>
              <a:t>Provide more benefits</a:t>
            </a:r>
            <a:r>
              <a:rPr lang="en-AU" sz="1600" dirty="0" smtClean="0"/>
              <a:t>: new short-course initiative, mentorship scheme, Bob Hill Award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600" b="1" dirty="0" smtClean="0"/>
              <a:t>Grow technically</a:t>
            </a:r>
            <a:r>
              <a:rPr lang="en-AU" sz="1600" dirty="0" smtClean="0"/>
              <a:t>: creating a professional home for alternative/emerging fields of interest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4191000"/>
            <a:ext cx="8671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b="1" dirty="0" smtClean="0">
                <a:solidFill>
                  <a:schemeClr val="accent2"/>
                </a:solidFill>
              </a:rPr>
              <a:t>Overarching Strategy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AU" sz="1600" dirty="0"/>
              <a:t>Our members should be more encouraged and empowered to help grow the AESS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600" dirty="0"/>
              <a:t>Use membership resource to </a:t>
            </a:r>
            <a:r>
              <a:rPr lang="en-AU" sz="1600" dirty="0" smtClean="0"/>
              <a:t>grow internationally (esp. under-represented regions) </a:t>
            </a:r>
          </a:p>
        </p:txBody>
      </p:sp>
    </p:spTree>
    <p:extLst>
      <p:ext uri="{BB962C8B-B14F-4D97-AF65-F5344CB8AC3E}">
        <p14:creationId xmlns:p14="http://schemas.microsoft.com/office/powerpoint/2010/main" val="29184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685800"/>
            <a:ext cx="8839200" cy="5867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200" kern="0" dirty="0" smtClean="0">
                <a:solidFill>
                  <a:srgbClr val="FF0000"/>
                </a:solidFill>
              </a:rPr>
              <a:t>Strengths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/>
              <a:t>Effective and efficient DL program (high usage, low cost, fast process, positive feedback)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/>
              <a:t>Excellent core of mature &amp; authoritative members willing to contribute to AESS education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/>
              <a:t>Exciting new initiatives aimed at younger members approved by </a:t>
            </a:r>
            <a:r>
              <a:rPr lang="en-US" sz="1200" kern="0" dirty="0" err="1" smtClean="0"/>
              <a:t>BoG</a:t>
            </a:r>
            <a:r>
              <a:rPr lang="en-US" sz="1200" kern="0" dirty="0" smtClean="0"/>
              <a:t> being implemented</a:t>
            </a:r>
          </a:p>
          <a:p>
            <a:pPr marL="0" indent="0">
              <a:buFontTx/>
              <a:buNone/>
              <a:defRPr/>
            </a:pPr>
            <a:r>
              <a:rPr lang="en-US" sz="1200" kern="0" dirty="0" smtClean="0">
                <a:solidFill>
                  <a:srgbClr val="FF0000"/>
                </a:solidFill>
              </a:rPr>
              <a:t>Weaknesses and Opportunities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/>
              <a:t>Online education is of high quality and relevance but has not recorded significant usage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/>
              <a:t>Reaching out to countries with low membership base and local budgets (e.g.  Argentina)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/>
              <a:t>Opportunity exists to apply a key strength to address these weaknesses simultaneously </a:t>
            </a:r>
            <a:r>
              <a:rPr lang="en-US" sz="1200" kern="0" dirty="0" smtClean="0">
                <a:solidFill>
                  <a:schemeClr val="accent6"/>
                </a:solidFill>
              </a:rPr>
              <a:t/>
            </a:r>
            <a:br>
              <a:rPr lang="en-US" sz="1200" kern="0" dirty="0" smtClean="0">
                <a:solidFill>
                  <a:schemeClr val="accent6"/>
                </a:solidFill>
              </a:rPr>
            </a:br>
            <a:endParaRPr lang="en-US" sz="1200" kern="0" dirty="0" smtClean="0">
              <a:solidFill>
                <a:schemeClr val="accent6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1200" kern="0" dirty="0" smtClean="0">
                <a:solidFill>
                  <a:schemeClr val="accent6"/>
                </a:solidFill>
              </a:rPr>
              <a:t>What are our long-term strategic objectives?</a:t>
            </a:r>
            <a:br>
              <a:rPr lang="en-US" sz="1200" kern="0" dirty="0" smtClean="0">
                <a:solidFill>
                  <a:schemeClr val="accent6"/>
                </a:solidFill>
              </a:rPr>
            </a:br>
            <a:r>
              <a:rPr lang="en-US" sz="1200" kern="0" dirty="0" smtClean="0">
                <a:solidFill>
                  <a:schemeClr val="accent6"/>
                </a:solidFill>
              </a:rPr>
              <a:t/>
            </a:r>
            <a:br>
              <a:rPr lang="en-US" sz="1200" kern="0" dirty="0" smtClean="0">
                <a:solidFill>
                  <a:schemeClr val="accent6"/>
                </a:solidFill>
              </a:rPr>
            </a:br>
            <a:r>
              <a:rPr lang="en-US" sz="1200" kern="0" dirty="0" smtClean="0">
                <a:solidFill>
                  <a:schemeClr val="accent2"/>
                </a:solidFill>
              </a:rPr>
              <a:t>(1) Continue to improve existing products and services</a:t>
            </a:r>
            <a:r>
              <a:rPr lang="en-US" sz="1200" kern="0" dirty="0">
                <a:solidFill>
                  <a:schemeClr val="accent2"/>
                </a:solidFill>
              </a:rPr>
              <a:t/>
            </a:r>
            <a:br>
              <a:rPr lang="en-US" sz="1200" kern="0" dirty="0">
                <a:solidFill>
                  <a:schemeClr val="accent2"/>
                </a:solidFill>
              </a:rPr>
            </a:br>
            <a:r>
              <a:rPr lang="en-US" sz="1200" kern="0" dirty="0">
                <a:solidFill>
                  <a:schemeClr val="accent6"/>
                </a:solidFill>
              </a:rPr>
              <a:t>	</a:t>
            </a:r>
            <a:r>
              <a:rPr lang="en-US" sz="1200" kern="0" dirty="0" smtClean="0"/>
              <a:t>-  </a:t>
            </a:r>
            <a:r>
              <a:rPr lang="en-AU" sz="1200" kern="0" dirty="0" smtClean="0"/>
              <a:t>Distinguished </a:t>
            </a:r>
            <a:r>
              <a:rPr lang="en-AU" sz="1200" kern="0" dirty="0"/>
              <a:t>Lecture (DL) Program</a:t>
            </a:r>
            <a:br>
              <a:rPr lang="en-AU" sz="1200" kern="0" dirty="0"/>
            </a:br>
            <a:r>
              <a:rPr lang="en-AU" sz="1200" kern="0" dirty="0" smtClean="0"/>
              <a:t>	-  Online </a:t>
            </a:r>
            <a:r>
              <a:rPr lang="en-AU" sz="1200" kern="0" dirty="0"/>
              <a:t>Education </a:t>
            </a:r>
            <a:r>
              <a:rPr lang="en-AU" sz="1200" kern="0" dirty="0" smtClean="0"/>
              <a:t>incl. </a:t>
            </a:r>
            <a:r>
              <a:rPr lang="en-AU" sz="1200" kern="0" dirty="0"/>
              <a:t>Video Tutorials</a:t>
            </a:r>
          </a:p>
          <a:p>
            <a:pPr marL="0" indent="0">
              <a:buFontTx/>
              <a:buNone/>
              <a:defRPr/>
            </a:pPr>
            <a:r>
              <a:rPr lang="en-AU" sz="1200" kern="0" dirty="0" smtClean="0"/>
              <a:t>	-  Young </a:t>
            </a:r>
            <a:r>
              <a:rPr lang="en-AU" sz="1200" kern="0" dirty="0"/>
              <a:t>Professionals </a:t>
            </a:r>
            <a:r>
              <a:rPr lang="en-AU" sz="1200" kern="0" dirty="0" smtClean="0"/>
              <a:t>(formerly GOLD)</a:t>
            </a:r>
            <a:r>
              <a:rPr lang="en-US" sz="1200" kern="0" dirty="0" smtClean="0"/>
              <a:t/>
            </a:r>
            <a:br>
              <a:rPr lang="en-US" sz="1200" kern="0" dirty="0" smtClean="0"/>
            </a:br>
            <a:r>
              <a:rPr lang="en-US" sz="1200" kern="0" dirty="0" smtClean="0">
                <a:solidFill>
                  <a:schemeClr val="accent6"/>
                </a:solidFill>
              </a:rPr>
              <a:t>(2) Provide more benefits to attract and retain members</a:t>
            </a:r>
            <a:br>
              <a:rPr lang="en-US" sz="1200" kern="0" dirty="0" smtClean="0">
                <a:solidFill>
                  <a:schemeClr val="accent6"/>
                </a:solidFill>
              </a:rPr>
            </a:br>
            <a:r>
              <a:rPr lang="en-US" sz="1200" kern="0" dirty="0" smtClean="0">
                <a:solidFill>
                  <a:schemeClr val="accent6"/>
                </a:solidFill>
              </a:rPr>
              <a:t>	</a:t>
            </a:r>
            <a:r>
              <a:rPr lang="en-AU" sz="1200" kern="0" dirty="0" smtClean="0"/>
              <a:t>- </a:t>
            </a:r>
            <a:r>
              <a:rPr lang="en-AU" sz="1200" kern="0" dirty="0"/>
              <a:t>Mentoring </a:t>
            </a:r>
            <a:r>
              <a:rPr lang="en-AU" sz="1200" kern="0" dirty="0" smtClean="0"/>
              <a:t>program [In Progress]</a:t>
            </a:r>
            <a:r>
              <a:rPr lang="en-AU" sz="1200" kern="0" dirty="0"/>
              <a:t/>
            </a:r>
            <a:br>
              <a:rPr lang="en-AU" sz="1200" kern="0" dirty="0"/>
            </a:br>
            <a:r>
              <a:rPr lang="en-AU" sz="1200" kern="0" dirty="0" smtClean="0"/>
              <a:t>	- </a:t>
            </a:r>
            <a:r>
              <a:rPr lang="en-AU" sz="1200" kern="0" dirty="0"/>
              <a:t>AESS short </a:t>
            </a:r>
            <a:r>
              <a:rPr lang="en-AU" sz="1200" kern="0" dirty="0" smtClean="0"/>
              <a:t>courses [New]</a:t>
            </a:r>
            <a:r>
              <a:rPr lang="en-AU" sz="1200" kern="0" dirty="0"/>
              <a:t/>
            </a:r>
            <a:br>
              <a:rPr lang="en-AU" sz="1200" kern="0" dirty="0"/>
            </a:br>
            <a:r>
              <a:rPr lang="en-AU" sz="1200" kern="0" dirty="0" smtClean="0"/>
              <a:t>	- </a:t>
            </a:r>
            <a:r>
              <a:rPr lang="en-AU" sz="1200" kern="0" dirty="0"/>
              <a:t>Robert Hill </a:t>
            </a:r>
            <a:r>
              <a:rPr lang="en-AU" sz="1200" kern="0" dirty="0" smtClean="0"/>
              <a:t>award [Approved by IEEE]</a:t>
            </a:r>
            <a:r>
              <a:rPr lang="en-US" sz="1200" kern="0" dirty="0" smtClean="0"/>
              <a:t/>
            </a:r>
            <a:br>
              <a:rPr lang="en-US" sz="1200" kern="0" dirty="0" smtClean="0"/>
            </a:br>
            <a:r>
              <a:rPr lang="en-US" sz="1200" kern="0" dirty="0" smtClean="0">
                <a:solidFill>
                  <a:schemeClr val="accent6"/>
                </a:solidFill>
              </a:rPr>
              <a:t>(3) Raise awareness for members &amp; potential members</a:t>
            </a:r>
            <a:endParaRPr lang="en-AU" sz="1200" kern="0" dirty="0" smtClean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r>
              <a:rPr lang="en-AU" sz="1200" kern="0" dirty="0" smtClean="0">
                <a:solidFill>
                  <a:schemeClr val="accent6"/>
                </a:solidFill>
              </a:rPr>
              <a:t>	</a:t>
            </a:r>
            <a:r>
              <a:rPr lang="en-AU" sz="1200" kern="0" dirty="0" smtClean="0"/>
              <a:t>- AESS </a:t>
            </a:r>
            <a:r>
              <a:rPr lang="en-AU" sz="1200" kern="0" dirty="0"/>
              <a:t>Magazine, website, QEB and </a:t>
            </a:r>
            <a:r>
              <a:rPr lang="en-AU" sz="1200" kern="0" dirty="0" smtClean="0"/>
              <a:t>IEEE-TV</a:t>
            </a:r>
          </a:p>
          <a:p>
            <a:pPr marL="0" indent="0">
              <a:buNone/>
              <a:defRPr/>
            </a:pPr>
            <a:r>
              <a:rPr lang="en-AU" sz="1200" kern="0" dirty="0" smtClean="0"/>
              <a:t>	- AESS </a:t>
            </a:r>
            <a:r>
              <a:rPr lang="en-AU" sz="1200" kern="0" dirty="0"/>
              <a:t>promotional slide-packs &amp; </a:t>
            </a:r>
            <a:r>
              <a:rPr lang="en-AU" sz="1200" kern="0" dirty="0" smtClean="0"/>
              <a:t>brochures</a:t>
            </a:r>
            <a:br>
              <a:rPr lang="en-AU" sz="1200" kern="0" dirty="0" smtClean="0"/>
            </a:br>
            <a:endParaRPr lang="en-AU" sz="1200" kern="0" dirty="0" smtClean="0"/>
          </a:p>
          <a:p>
            <a:pPr>
              <a:buFontTx/>
              <a:buNone/>
              <a:defRPr/>
            </a:pPr>
            <a:r>
              <a:rPr lang="en-AU" sz="1200" kern="0" dirty="0" smtClean="0">
                <a:solidFill>
                  <a:srgbClr val="00B050"/>
                </a:solidFill>
              </a:rPr>
              <a:t>Overarching Goals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sz="1200" kern="0" dirty="0" smtClean="0"/>
              <a:t>Grow internationally and technically through education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AU" sz="1200" kern="0" dirty="0" smtClean="0"/>
              <a:t>Increase AESS revenue (not only membership per se) </a:t>
            </a:r>
            <a:br>
              <a:rPr lang="en-AU" sz="1200" kern="0" dirty="0" smtClean="0"/>
            </a:br>
            <a:endParaRPr lang="en-US" sz="1200" kern="0" dirty="0" smtClean="0"/>
          </a:p>
          <a:p>
            <a:pPr lvl="1">
              <a:defRPr/>
            </a:pPr>
            <a:endParaRPr lang="en-US" sz="1200" kern="0" dirty="0">
              <a:solidFill>
                <a:schemeClr val="accent6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AU" kern="0" dirty="0" smtClean="0"/>
              <a:t>AESS Education</a:t>
            </a:r>
            <a:r>
              <a:rPr lang="en-AU" sz="1600" kern="0" dirty="0" smtClean="0"/>
              <a:t> </a:t>
            </a:r>
            <a:r>
              <a:rPr lang="en-AU" sz="1600" kern="0" dirty="0"/>
              <a:t>– Strategic </a:t>
            </a:r>
            <a:r>
              <a:rPr lang="en-AU" sz="1600" kern="0" dirty="0" smtClean="0"/>
              <a:t>Objectives</a:t>
            </a:r>
            <a:endParaRPr lang="en-AU" sz="1600" kern="0" dirty="0"/>
          </a:p>
        </p:txBody>
      </p:sp>
    </p:spTree>
    <p:extLst>
      <p:ext uri="{BB962C8B-B14F-4D97-AF65-F5344CB8AC3E}">
        <p14:creationId xmlns:p14="http://schemas.microsoft.com/office/powerpoint/2010/main" val="26247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" y="55757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 smtClean="0">
                <a:solidFill>
                  <a:schemeClr val="accent2"/>
                </a:solidFill>
              </a:rPr>
              <a:t>1. Increase Activity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dirty="0" smtClean="0"/>
              <a:t>Active </a:t>
            </a:r>
            <a:r>
              <a:rPr lang="en-AU" sz="1200" dirty="0"/>
              <a:t>DLs are needed to be effective ambassadors of the </a:t>
            </a:r>
            <a:r>
              <a:rPr lang="en-AU" sz="1200" dirty="0" smtClean="0"/>
              <a:t>AESS</a:t>
            </a:r>
          </a:p>
          <a:p>
            <a:pPr>
              <a:lnSpc>
                <a:spcPct val="150000"/>
              </a:lnSpc>
            </a:pPr>
            <a:r>
              <a:rPr lang="en-AU" sz="1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AU" sz="12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AU" sz="1200" dirty="0" smtClean="0">
                <a:sym typeface="Wingdings" panose="05000000000000000000" pitchFamily="2" charset="2"/>
              </a:rPr>
              <a:t>  Introduce two-year term,</a:t>
            </a:r>
            <a:r>
              <a:rPr lang="en-AU" sz="1200" dirty="0" smtClean="0"/>
              <a:t> monitor activity &amp; review DL list annually  [current]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280" y="4450080"/>
            <a:ext cx="6936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>
                <a:solidFill>
                  <a:schemeClr val="accent2"/>
                </a:solidFill>
              </a:rPr>
              <a:t>5</a:t>
            </a:r>
            <a:r>
              <a:rPr lang="en-AU" sz="1200" b="1" dirty="0" smtClean="0">
                <a:solidFill>
                  <a:schemeClr val="accent2"/>
                </a:solidFill>
              </a:rPr>
              <a:t>. Evaluate Benefit</a:t>
            </a:r>
            <a:r>
              <a:rPr lang="en-AU" sz="1200" b="1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200" dirty="0"/>
              <a:t>M</a:t>
            </a:r>
            <a:r>
              <a:rPr lang="en-AU" sz="1200" dirty="0" smtClean="0"/>
              <a:t>easure benefit perceived by AESS </a:t>
            </a:r>
            <a:r>
              <a:rPr lang="en-AU" sz="1200" dirty="0"/>
              <a:t>members and </a:t>
            </a:r>
            <a:r>
              <a:rPr lang="en-AU" sz="1200" dirty="0" smtClean="0"/>
              <a:t>other participants (not only the host) </a:t>
            </a:r>
            <a:endParaRPr lang="en-AU" sz="1200" dirty="0"/>
          </a:p>
          <a:p>
            <a:pPr>
              <a:lnSpc>
                <a:spcPct val="150000"/>
              </a:lnSpc>
            </a:pPr>
            <a:r>
              <a:rPr lang="en-AU" sz="1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AU" sz="1200" dirty="0" smtClean="0">
                <a:sym typeface="Wingdings" panose="05000000000000000000" pitchFamily="2" charset="2"/>
              </a:rPr>
              <a:t>   </a:t>
            </a:r>
            <a:r>
              <a:rPr lang="en-AU" sz="1200" dirty="0" smtClean="0"/>
              <a:t>Register attendance, provide this to VP Education, and send on-line evaluation requests [new]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4458" y="3505200"/>
            <a:ext cx="7415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>
                <a:solidFill>
                  <a:schemeClr val="accent2"/>
                </a:solidFill>
              </a:rPr>
              <a:t>4</a:t>
            </a:r>
            <a:r>
              <a:rPr lang="en-AU" sz="1200" b="1" dirty="0" smtClean="0">
                <a:solidFill>
                  <a:schemeClr val="accent2"/>
                </a:solidFill>
              </a:rPr>
              <a:t>. Standardize Procedure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200" dirty="0" smtClean="0"/>
              <a:t>Efficient process that minimizes potential for misunderstanding between DL, host, and AESS    </a:t>
            </a:r>
          </a:p>
          <a:p>
            <a:pPr>
              <a:lnSpc>
                <a:spcPct val="150000"/>
              </a:lnSpc>
            </a:pPr>
            <a:r>
              <a:rPr lang="en-AU" sz="1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AU" sz="1200" dirty="0" smtClean="0">
                <a:sym typeface="Wingdings" panose="05000000000000000000" pitchFamily="2" charset="2"/>
              </a:rPr>
              <a:t>  </a:t>
            </a:r>
            <a:r>
              <a:rPr lang="en-AU" sz="1200" dirty="0">
                <a:sym typeface="Wingdings" panose="05000000000000000000" pitchFamily="2" charset="2"/>
              </a:rPr>
              <a:t> </a:t>
            </a:r>
            <a:r>
              <a:rPr lang="en-AU" sz="1200" dirty="0" smtClean="0">
                <a:sym typeface="Wingdings" panose="05000000000000000000" pitchFamily="2" charset="2"/>
              </a:rPr>
              <a:t>Introduce a</a:t>
            </a:r>
            <a:r>
              <a:rPr lang="en-AU" sz="1200" dirty="0" smtClean="0"/>
              <a:t> DL request form </a:t>
            </a:r>
            <a:r>
              <a:rPr lang="en-AU" sz="1200" dirty="0"/>
              <a:t> </a:t>
            </a:r>
            <a:r>
              <a:rPr lang="en-AU" sz="1200" dirty="0" smtClean="0"/>
              <a:t>that clearly defines agreement  and also provides DL guidelines  [current]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4458" y="1524000"/>
            <a:ext cx="6216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>
                <a:solidFill>
                  <a:schemeClr val="accent2"/>
                </a:solidFill>
              </a:rPr>
              <a:t>2</a:t>
            </a:r>
            <a:r>
              <a:rPr lang="en-AU" sz="1200" b="1" dirty="0" smtClean="0">
                <a:solidFill>
                  <a:schemeClr val="accent2"/>
                </a:solidFill>
              </a:rPr>
              <a:t>. Reduce Costs</a:t>
            </a:r>
            <a:endParaRPr lang="en-AU" sz="1200" dirty="0" smtClean="0">
              <a:solidFill>
                <a:schemeClr val="accent2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200" dirty="0"/>
              <a:t>R</a:t>
            </a:r>
            <a:r>
              <a:rPr lang="en-AU" sz="1200" dirty="0" smtClean="0"/>
              <a:t>educe DL program expenses while maintaining/enhancing benefits for the AESS </a:t>
            </a:r>
          </a:p>
          <a:p>
            <a:pPr>
              <a:lnSpc>
                <a:spcPct val="150000"/>
              </a:lnSpc>
            </a:pPr>
            <a:r>
              <a:rPr lang="en-AU" sz="1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AU" sz="1200" dirty="0" smtClean="0">
                <a:sym typeface="Wingdings" panose="05000000000000000000" pitchFamily="2" charset="2"/>
              </a:rPr>
              <a:t>   DLs indicate planned</a:t>
            </a:r>
            <a:r>
              <a:rPr lang="en-AU" sz="1200" dirty="0" smtClean="0"/>
              <a:t> travel dates  and locations next to their website  profile [new</a:t>
            </a:r>
            <a:r>
              <a:rPr lang="en-AU" sz="1200" dirty="0"/>
              <a:t>]</a:t>
            </a:r>
            <a:r>
              <a:rPr lang="en-AU" sz="1200" dirty="0" smtClean="0"/>
              <a:t> 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AU" dirty="0" smtClean="0"/>
              <a:t>Distinguished Lectures </a:t>
            </a:r>
            <a:r>
              <a:rPr lang="en-AU" sz="1600" dirty="0" smtClean="0"/>
              <a:t>– Strategic Initiatives       </a:t>
            </a:r>
            <a:endParaRPr lang="en-A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" y="5401270"/>
            <a:ext cx="6572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 smtClean="0">
                <a:solidFill>
                  <a:schemeClr val="accent2"/>
                </a:solidFill>
              </a:rPr>
              <a:t>6. Promote AESS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200" dirty="0" smtClean="0"/>
              <a:t>Don’t miss  opportunity to promote  AESS to  members and potentially new customers   </a:t>
            </a:r>
          </a:p>
          <a:p>
            <a:pPr>
              <a:lnSpc>
                <a:spcPct val="150000"/>
              </a:lnSpc>
            </a:pPr>
            <a:r>
              <a:rPr lang="en-AU" sz="1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AU" sz="1200" dirty="0" smtClean="0">
                <a:sym typeface="Wingdings" panose="05000000000000000000" pitchFamily="2" charset="2"/>
              </a:rPr>
              <a:t>  </a:t>
            </a:r>
            <a:r>
              <a:rPr lang="en-AU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200" dirty="0" smtClean="0"/>
              <a:t>Continually </a:t>
            </a:r>
            <a:r>
              <a:rPr lang="en-AU" sz="1200" dirty="0"/>
              <a:t>r</a:t>
            </a:r>
            <a:r>
              <a:rPr lang="en-AU" sz="1200" dirty="0" smtClean="0"/>
              <a:t>eview and improve promotional materials and ensure its use at DL events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458" y="2514600"/>
            <a:ext cx="7168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 smtClean="0">
                <a:solidFill>
                  <a:schemeClr val="accent2"/>
                </a:solidFill>
              </a:rPr>
              <a:t>3. Enhance Accessibility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200" dirty="0" smtClean="0"/>
              <a:t>Emerging AESS chapters do not have funds to host DL events involving long-distance travel      </a:t>
            </a:r>
          </a:p>
          <a:p>
            <a:pPr>
              <a:lnSpc>
                <a:spcPct val="150000"/>
              </a:lnSpc>
            </a:pPr>
            <a:r>
              <a:rPr lang="en-AU" sz="1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AU" sz="1200" dirty="0" smtClean="0">
                <a:sym typeface="Wingdings" panose="05000000000000000000" pitchFamily="2" charset="2"/>
              </a:rPr>
              <a:t>  </a:t>
            </a:r>
            <a:r>
              <a:rPr lang="en-AU" sz="1200" dirty="0">
                <a:sym typeface="Wingdings" panose="05000000000000000000" pitchFamily="2" charset="2"/>
              </a:rPr>
              <a:t> </a:t>
            </a:r>
            <a:r>
              <a:rPr lang="en-AU" sz="1200" dirty="0" smtClean="0">
                <a:sym typeface="Wingdings" panose="05000000000000000000" pitchFamily="2" charset="2"/>
              </a:rPr>
              <a:t>Improve geographic distribution of DLs, increase max AESS limit, short-course initiative</a:t>
            </a:r>
            <a:r>
              <a:rPr lang="en-AU" sz="1200" dirty="0" smtClean="0"/>
              <a:t>  [new]</a:t>
            </a:r>
          </a:p>
        </p:txBody>
      </p:sp>
    </p:spTree>
    <p:extLst>
      <p:ext uri="{BB962C8B-B14F-4D97-AF65-F5344CB8AC3E}">
        <p14:creationId xmlns:p14="http://schemas.microsoft.com/office/powerpoint/2010/main" val="34805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"/>
            <a:ext cx="7772400" cy="609600"/>
          </a:xfrm>
        </p:spPr>
        <p:txBody>
          <a:bodyPr/>
          <a:lstStyle/>
          <a:p>
            <a:r>
              <a:rPr lang="en-AU" dirty="0" smtClean="0"/>
              <a:t>Activity Report </a:t>
            </a:r>
            <a:r>
              <a:rPr lang="en-AU" sz="1600" dirty="0" smtClean="0"/>
              <a:t>– Previous Term </a:t>
            </a:r>
            <a:r>
              <a:rPr lang="en-AU" sz="1600" dirty="0" smtClean="0">
                <a:solidFill>
                  <a:srgbClr val="00B050"/>
                </a:solidFill>
              </a:rPr>
              <a:t>(2013 and 2014) </a:t>
            </a:r>
            <a:endParaRPr lang="en-AU" sz="1600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5688" b="12787"/>
          <a:stretch/>
        </p:blipFill>
        <p:spPr bwMode="auto">
          <a:xfrm>
            <a:off x="304800" y="923232"/>
            <a:ext cx="3497654" cy="53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5362" y="-20959763"/>
            <a:ext cx="3384591" cy="48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6205" r="11757" b="10911"/>
          <a:stretch/>
        </p:blipFill>
        <p:spPr bwMode="auto">
          <a:xfrm>
            <a:off x="4724400" y="944253"/>
            <a:ext cx="3582553" cy="537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645308"/>
            <a:ext cx="701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rgbClr val="0070C0"/>
                </a:solidFill>
              </a:rPr>
              <a:t>Action item (suggested by </a:t>
            </a:r>
            <a:r>
              <a:rPr lang="en-AU" sz="1400" dirty="0">
                <a:solidFill>
                  <a:srgbClr val="0070C0"/>
                </a:solidFill>
              </a:rPr>
              <a:t>T</a:t>
            </a:r>
            <a:r>
              <a:rPr lang="en-AU" sz="1400" dirty="0" smtClean="0">
                <a:solidFill>
                  <a:srgbClr val="0070C0"/>
                </a:solidFill>
              </a:rPr>
              <a:t>eresa Pace) - Publish DL activity report in AES magazine</a:t>
            </a:r>
            <a:endParaRPr lang="en-A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" b="2844"/>
          <a:stretch/>
        </p:blipFill>
        <p:spPr bwMode="auto">
          <a:xfrm>
            <a:off x="0" y="685798"/>
            <a:ext cx="4125138" cy="595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" b="26158"/>
          <a:stretch/>
        </p:blipFill>
        <p:spPr bwMode="auto">
          <a:xfrm>
            <a:off x="4495800" y="556210"/>
            <a:ext cx="4285959" cy="450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1920" y="5006659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/>
              <a:t>Three-year summary:</a:t>
            </a:r>
            <a:endParaRPr lang="en-AU" sz="1200" b="1" dirty="0"/>
          </a:p>
          <a:p>
            <a:pPr lvl="0">
              <a:lnSpc>
                <a:spcPct val="150000"/>
              </a:lnSpc>
            </a:pPr>
            <a:r>
              <a:rPr lang="en-US" sz="1200" b="1" dirty="0"/>
              <a:t>2012 – 12 DLs for AESS-portion funding of $17,900 (Strategic Plan</a:t>
            </a:r>
            <a:r>
              <a:rPr lang="en-US" sz="1200" b="1" dirty="0" smtClean="0"/>
              <a:t>)</a:t>
            </a:r>
            <a:endParaRPr lang="en-AU" sz="1200" b="1" dirty="0"/>
          </a:p>
          <a:p>
            <a:pPr lvl="0">
              <a:lnSpc>
                <a:spcPct val="150000"/>
              </a:lnSpc>
            </a:pPr>
            <a:r>
              <a:rPr lang="en-US" sz="1200" b="1" dirty="0"/>
              <a:t>2013 – 27 DLs (17 international) for AESS-portion funding of $8,268</a:t>
            </a:r>
            <a:endParaRPr lang="en-AU" sz="1200" b="1" dirty="0"/>
          </a:p>
          <a:p>
            <a:pPr lvl="0">
              <a:lnSpc>
                <a:spcPct val="150000"/>
              </a:lnSpc>
            </a:pPr>
            <a:r>
              <a:rPr lang="en-US" sz="1200" b="1" dirty="0"/>
              <a:t>2014 – 39 DLs (26 international) for AESS-portion funding of $5,360   </a:t>
            </a:r>
            <a:endParaRPr lang="en-AU" sz="1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45719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AU" kern="0" dirty="0" smtClean="0"/>
              <a:t>Activity Report </a:t>
            </a:r>
            <a:r>
              <a:rPr lang="en-AU" sz="1600" kern="0" dirty="0" smtClean="0"/>
              <a:t>– Previous Term </a:t>
            </a:r>
            <a:r>
              <a:rPr lang="en-AU" sz="1600" kern="0" dirty="0" smtClean="0">
                <a:solidFill>
                  <a:srgbClr val="00B050"/>
                </a:solidFill>
              </a:rPr>
              <a:t>(2013 and 2014) </a:t>
            </a:r>
            <a:endParaRPr lang="en-AU" sz="16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09600"/>
          </a:xfrm>
        </p:spPr>
        <p:txBody>
          <a:bodyPr/>
          <a:lstStyle/>
          <a:p>
            <a:r>
              <a:rPr lang="en-AU" dirty="0" smtClean="0"/>
              <a:t>DL Roster </a:t>
            </a:r>
            <a:r>
              <a:rPr lang="en-AU" sz="1600" dirty="0" smtClean="0"/>
              <a:t>– Current Term </a:t>
            </a:r>
            <a:r>
              <a:rPr lang="en-AU" sz="1600" dirty="0" smtClean="0">
                <a:solidFill>
                  <a:srgbClr val="00B050"/>
                </a:solidFill>
              </a:rPr>
              <a:t>(2015 and 2016)</a:t>
            </a:r>
            <a:endParaRPr lang="en-AU" sz="16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30" y="848360"/>
            <a:ext cx="4038600" cy="5476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908824"/>
            <a:ext cx="4693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dirty="0" smtClean="0"/>
              <a:t>Approved roster (18 DLs)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Five nominations received (all accepted)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DLs from Germany</a:t>
            </a:r>
            <a:r>
              <a:rPr lang="en-AU" sz="1600" dirty="0"/>
              <a:t>, Italy, </a:t>
            </a:r>
            <a:r>
              <a:rPr lang="en-AU" sz="1600" dirty="0" smtClean="0"/>
              <a:t>Australia, Peru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Two inactive DLs were rotated off the list</a:t>
            </a:r>
            <a:endParaRPr lang="en-AU" sz="1600" dirty="0"/>
          </a:p>
          <a:p>
            <a:endParaRPr lang="en-AU" dirty="0" smtClean="0"/>
          </a:p>
          <a:p>
            <a:pPr>
              <a:lnSpc>
                <a:spcPct val="150000"/>
              </a:lnSpc>
            </a:pPr>
            <a:r>
              <a:rPr lang="en-AU" sz="1600" dirty="0" smtClean="0"/>
              <a:t>Desirable features: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Improved geographic </a:t>
            </a:r>
            <a:r>
              <a:rPr lang="en-AU" sz="1600" dirty="0"/>
              <a:t>d</a:t>
            </a:r>
            <a:r>
              <a:rPr lang="en-AU" sz="1600" dirty="0" smtClean="0"/>
              <a:t>istribution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Technical panel </a:t>
            </a:r>
            <a:r>
              <a:rPr lang="en-AU" sz="1600" dirty="0"/>
              <a:t>a</a:t>
            </a:r>
            <a:r>
              <a:rPr lang="en-AU" sz="1600" dirty="0" smtClean="0"/>
              <a:t>lignment (Walt)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 smtClean="0"/>
              <a:t>Scope to continually adapt roster</a:t>
            </a:r>
          </a:p>
          <a:p>
            <a:endParaRPr lang="en-AU" dirty="0"/>
          </a:p>
          <a:p>
            <a:pPr>
              <a:lnSpc>
                <a:spcPct val="150000"/>
              </a:lnSpc>
            </a:pPr>
            <a:r>
              <a:rPr lang="en-AU" sz="1600" dirty="0" smtClean="0"/>
              <a:t>Current status: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 smtClean="0"/>
              <a:t>Communications (&amp; certificates) sent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 smtClean="0"/>
              <a:t>New DL profiles &amp; lectures are online</a:t>
            </a:r>
            <a:endParaRPr lang="en-AU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 smtClean="0"/>
              <a:t>Revised DL page for AESS Magazine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28042"/>
            <a:ext cx="160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 smtClean="0">
                <a:solidFill>
                  <a:srgbClr val="C00000"/>
                </a:solidFill>
              </a:rPr>
              <a:t> Revised DL Page   </a:t>
            </a:r>
          </a:p>
        </p:txBody>
      </p:sp>
    </p:spTree>
    <p:extLst>
      <p:ext uri="{BB962C8B-B14F-4D97-AF65-F5344CB8AC3E}">
        <p14:creationId xmlns:p14="http://schemas.microsoft.com/office/powerpoint/2010/main" val="31649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13" y="762000"/>
            <a:ext cx="2232380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8" y="2575561"/>
            <a:ext cx="2197234" cy="16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73" y="2514600"/>
            <a:ext cx="2275836" cy="170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29298"/>
            <a:ext cx="2286000" cy="170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8" y="4356612"/>
            <a:ext cx="2197234" cy="164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56" y="4343400"/>
            <a:ext cx="2329217" cy="17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8018"/>
            <a:ext cx="2286000" cy="171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06744" y="0"/>
            <a:ext cx="8318586" cy="609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AU" kern="0" dirty="0" smtClean="0"/>
              <a:t>Promote AESS </a:t>
            </a:r>
            <a:r>
              <a:rPr lang="en-AU" sz="1600" kern="0" dirty="0" smtClean="0"/>
              <a:t>– Revised Slides  </a:t>
            </a:r>
            <a:r>
              <a:rPr lang="en-AU" sz="1600" kern="0" dirty="0" smtClean="0">
                <a:solidFill>
                  <a:srgbClr val="00B050"/>
                </a:solidFill>
              </a:rPr>
              <a:t>(Thanks to Judy)  </a:t>
            </a:r>
            <a:endParaRPr lang="en-AU" sz="1600" kern="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3061" y="978989"/>
            <a:ext cx="2381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Improved format</a:t>
            </a:r>
            <a:endParaRPr lang="en-AU" sz="1600" dirty="0">
              <a:solidFill>
                <a:srgbClr val="FF0000"/>
              </a:solidFill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Available online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In DL guidelines  </a:t>
            </a:r>
            <a:endParaRPr lang="en-A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2732"/>
            <a:ext cx="4053753" cy="5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85" y="823109"/>
            <a:ext cx="3969915" cy="590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6511" y="53727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 smtClean="0">
                <a:solidFill>
                  <a:srgbClr val="C00000"/>
                </a:solidFill>
              </a:rPr>
              <a:t> Page 1 </a:t>
            </a:r>
            <a:r>
              <a:rPr lang="en-AU" sz="1200" b="1" dirty="0">
                <a:solidFill>
                  <a:srgbClr val="C00000"/>
                </a:solidFill>
              </a:rPr>
              <a:t>(</a:t>
            </a:r>
            <a:r>
              <a:rPr lang="en-AU" sz="1200" b="1" dirty="0" smtClean="0">
                <a:solidFill>
                  <a:srgbClr val="C00000"/>
                </a:solidFill>
              </a:rPr>
              <a:t>Fillable PDF)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2085" y="537270"/>
            <a:ext cx="2076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 smtClean="0">
                <a:solidFill>
                  <a:srgbClr val="C00000"/>
                </a:solidFill>
              </a:rPr>
              <a:t> Page 2  (DL Guidelines) 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762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AU" kern="0" dirty="0" smtClean="0"/>
              <a:t>Standardize Procedure </a:t>
            </a:r>
            <a:r>
              <a:rPr lang="en-AU" sz="1600" kern="0" dirty="0" smtClean="0"/>
              <a:t>– DL Request Form </a:t>
            </a:r>
            <a:r>
              <a:rPr lang="en-AU" sz="1600" kern="0" dirty="0" smtClean="0">
                <a:solidFill>
                  <a:srgbClr val="00B050"/>
                </a:solidFill>
              </a:rPr>
              <a:t>(Available Online)   </a:t>
            </a:r>
            <a:endParaRPr lang="en-AU" sz="16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SS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8609</TotalTime>
  <Words>1517</Words>
  <Application>Microsoft Office PowerPoint</Application>
  <PresentationFormat>On-screen Show (4:3)</PresentationFormat>
  <Paragraphs>211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AESS</vt:lpstr>
      <vt:lpstr>AES Society – Education Board Meeting May, 2015</vt:lpstr>
      <vt:lpstr>AESS Education – Mission and Vision</vt:lpstr>
      <vt:lpstr>PowerPoint Presentation</vt:lpstr>
      <vt:lpstr>Distinguished Lectures – Strategic Initiatives       </vt:lpstr>
      <vt:lpstr>Activity Report – Previous Term (2013 and 2014) </vt:lpstr>
      <vt:lpstr>PowerPoint Presentation</vt:lpstr>
      <vt:lpstr>DL Roster – Current Term (2015 and 2016)</vt:lpstr>
      <vt:lpstr>PowerPoint Presentation</vt:lpstr>
      <vt:lpstr>PowerPoint Presentation</vt:lpstr>
      <vt:lpstr>PowerPoint Presentation</vt:lpstr>
      <vt:lpstr>Metrics and Scorecard – DL program</vt:lpstr>
      <vt:lpstr>Video Tutorials – Current Status </vt:lpstr>
      <vt:lpstr>PowerPoint Presentation</vt:lpstr>
      <vt:lpstr>Way Ahead – Online Education</vt:lpstr>
      <vt:lpstr>Online Education – Strategic Initiatives   </vt:lpstr>
      <vt:lpstr>Robert Hill Best Ph.D. Dissertation Award</vt:lpstr>
      <vt:lpstr>PowerPoint Presentation</vt:lpstr>
      <vt:lpstr>PowerPoint Presentation</vt:lpstr>
      <vt:lpstr>Program Design and Web Content</vt:lpstr>
      <vt:lpstr>IEEE-AESS Short Courses – New Initiative</vt:lpstr>
      <vt:lpstr>Action Plan – AESS Short Courses</vt:lpstr>
      <vt:lpstr>First AESS Example</vt:lpstr>
      <vt:lpstr>Summary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Issues BoG Meeting April 15, 2011</dc:title>
  <dc:creator>Iram</dc:creator>
  <cp:lastModifiedBy>Joe Fabrizio</cp:lastModifiedBy>
  <cp:revision>372</cp:revision>
  <dcterms:created xsi:type="dcterms:W3CDTF">2006-08-16T00:00:00Z</dcterms:created>
  <dcterms:modified xsi:type="dcterms:W3CDTF">2015-05-08T13:39:23Z</dcterms:modified>
</cp:coreProperties>
</file>