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4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F1375-0366-4B88-B86A-E22BD310F0CC}" type="datetimeFigureOut">
              <a:rPr lang="en-US" smtClean="0"/>
              <a:t>9/5/2011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06C0D-5D68-4141-96E6-7C3AD25A0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25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005FA3-5FB4-4990-AA0F-955EE3C9279E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318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993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3183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41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0653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418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1561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9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7147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1819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74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248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 flipV="1">
            <a:off x="2286000" y="6477000"/>
            <a:ext cx="5029200" cy="0"/>
          </a:xfrm>
          <a:prstGeom prst="line">
            <a:avLst/>
          </a:prstGeom>
          <a:noFill/>
          <a:ln w="50800">
            <a:solidFill>
              <a:srgbClr val="000099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030" name="Picture 10" descr="ieee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91400" y="6324600"/>
            <a:ext cx="106680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609600" y="5867400"/>
            <a:ext cx="2470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0099"/>
              </a:solidFill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99"/>
                </a:solidFill>
                <a:latin typeface="Arial Black" pitchFamily="34" charset="0"/>
              </a:rPr>
              <a:t>Aerospace &amp; Electronic Systems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99"/>
                </a:solidFill>
                <a:latin typeface="Arial Black" pitchFamily="34" charset="0"/>
              </a:rPr>
              <a:t>Society</a:t>
            </a:r>
          </a:p>
        </p:txBody>
      </p:sp>
    </p:spTree>
    <p:extLst>
      <p:ext uri="{BB962C8B-B14F-4D97-AF65-F5344CB8AC3E}">
        <p14:creationId xmlns:p14="http://schemas.microsoft.com/office/powerpoint/2010/main" val="180768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Worksheet1.xls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Education Issues</a:t>
            </a:r>
            <a:br>
              <a:rPr lang="en-US" dirty="0" smtClean="0"/>
            </a:br>
            <a:r>
              <a:rPr lang="en-US" dirty="0" smtClean="0"/>
              <a:t>BoG Meeting</a:t>
            </a:r>
            <a:br>
              <a:rPr lang="en-US" dirty="0" smtClean="0"/>
            </a:br>
            <a:r>
              <a:rPr lang="en-US" dirty="0" smtClean="0"/>
              <a:t>September 9, 2011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Iram Weinstein</a:t>
            </a:r>
          </a:p>
          <a:p>
            <a:r>
              <a:rPr lang="en-US" dirty="0" smtClean="0"/>
              <a:t>VP, Education</a:t>
            </a:r>
            <a:endParaRPr lang="en-US" dirty="0"/>
          </a:p>
        </p:txBody>
      </p:sp>
      <p:pic>
        <p:nvPicPr>
          <p:cNvPr id="4" name="Picture 2" descr="C:\Users\Iram\Documents\IEEE\AESS\Education Committee\Distinguished Lecturers\Picture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2114550"/>
          </a:xfrm>
          <a:prstGeom prst="rect">
            <a:avLst/>
          </a:prstGeom>
          <a:noFill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89560"/>
            <a:ext cx="2024695" cy="100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66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Distinguished Lectures</a:t>
            </a:r>
          </a:p>
          <a:p>
            <a:pPr lvl="1"/>
            <a:r>
              <a:rPr lang="en-US" dirty="0" smtClean="0"/>
              <a:t>2011 Status</a:t>
            </a:r>
          </a:p>
          <a:p>
            <a:pPr lvl="1"/>
            <a:r>
              <a:rPr lang="en-US" dirty="0" smtClean="0"/>
              <a:t>Recent South America experience</a:t>
            </a:r>
          </a:p>
          <a:p>
            <a:pPr lvl="1"/>
            <a:r>
              <a:rPr lang="en-US" dirty="0" smtClean="0"/>
              <a:t>Looking for new candidates</a:t>
            </a:r>
          </a:p>
          <a:p>
            <a:r>
              <a:rPr lang="en-US" dirty="0" smtClean="0"/>
              <a:t>Video Tutorials</a:t>
            </a:r>
          </a:p>
          <a:p>
            <a:pPr lvl="1"/>
            <a:r>
              <a:rPr lang="en-US" dirty="0" smtClean="0"/>
              <a:t>Making progress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58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DL Activity in 2011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4953000"/>
            <a:ext cx="7772400" cy="1143000"/>
          </a:xfrm>
        </p:spPr>
        <p:txBody>
          <a:bodyPr/>
          <a:lstStyle/>
          <a:p>
            <a:r>
              <a:rPr lang="en-US" dirty="0" smtClean="0"/>
              <a:t>Note: Mostly DLs from North America</a:t>
            </a:r>
          </a:p>
          <a:p>
            <a:r>
              <a:rPr lang="en-US" dirty="0" smtClean="0"/>
              <a:t>As an international organization, we should try to develop speakers from other regions, particularly Asia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063817"/>
              </p:ext>
            </p:extLst>
          </p:nvPr>
        </p:nvGraphicFramePr>
        <p:xfrm>
          <a:off x="152400" y="1219200"/>
          <a:ext cx="8839200" cy="3830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r:id="rId4" imgW="11003256" imgH="4762428" progId="Excel.Sheet.12">
                  <p:embed/>
                </p:oleObj>
              </mc:Choice>
              <mc:Fallback>
                <p:oleObj name="Worksheet" r:id="rId4" imgW="11003256" imgH="476242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400" y="1219200"/>
                        <a:ext cx="8839200" cy="3830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4371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DL Funding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current policy is to require host organizations to pay 50% of all DL-related expenses</a:t>
            </a:r>
          </a:p>
          <a:p>
            <a:pPr lvl="1"/>
            <a:r>
              <a:rPr lang="en-US" dirty="0" smtClean="0"/>
              <a:t>In many cases, we have worked out arrangements where hosts cover in-country expenses, approximating 50%</a:t>
            </a:r>
          </a:p>
          <a:p>
            <a:pPr lvl="1"/>
            <a:r>
              <a:rPr lang="en-US" dirty="0" smtClean="0"/>
              <a:t>In others, we have agreement that host will reimburse AESS for 50% of expense report</a:t>
            </a:r>
          </a:p>
          <a:p>
            <a:pPr lvl="2"/>
            <a:r>
              <a:rPr lang="en-US" dirty="0" smtClean="0"/>
              <a:t>I am working with Jose Bolanos to collect these amounts</a:t>
            </a:r>
          </a:p>
          <a:p>
            <a:pPr lvl="2"/>
            <a:r>
              <a:rPr lang="en-US" dirty="0" smtClean="0"/>
              <a:t>So far, it has proved to be a clumsy arrangement</a:t>
            </a:r>
          </a:p>
          <a:p>
            <a:pPr lvl="2"/>
            <a:r>
              <a:rPr lang="en-US" dirty="0" smtClean="0"/>
              <a:t>But everyone has good intentions, so it will work out</a:t>
            </a:r>
          </a:p>
          <a:p>
            <a:pPr lvl="1"/>
            <a:r>
              <a:rPr lang="en-US" dirty="0" smtClean="0"/>
              <a:t>In the future, I will try to work the first </a:t>
            </a:r>
            <a:r>
              <a:rPr lang="en-US" smtClean="0"/>
              <a:t>arrangement preferentially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97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from Chapters’ Summit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the DL page, group the speakers by region</a:t>
            </a:r>
          </a:p>
          <a:p>
            <a:pPr lvl="1"/>
            <a:r>
              <a:rPr lang="en-US" dirty="0" smtClean="0"/>
              <a:t>Encourage inviting local speakers</a:t>
            </a:r>
          </a:p>
          <a:p>
            <a:pPr lvl="1"/>
            <a:r>
              <a:rPr lang="en-US" dirty="0" smtClean="0"/>
              <a:t>Implies soliciting more speakers from regions</a:t>
            </a:r>
          </a:p>
          <a:p>
            <a:r>
              <a:rPr lang="en-US" dirty="0" smtClean="0"/>
              <a:t>Announce scheduled DLs so that other chapters, student groups, can ask for lectures as well</a:t>
            </a:r>
          </a:p>
          <a:p>
            <a:r>
              <a:rPr lang="en-US" dirty="0" smtClean="0"/>
              <a:t>Use of Video </a:t>
            </a:r>
          </a:p>
          <a:p>
            <a:pPr lvl="1"/>
            <a:r>
              <a:rPr lang="en-US" dirty="0" smtClean="0"/>
              <a:t>Continue to develop the Virtual DL concept</a:t>
            </a:r>
          </a:p>
          <a:p>
            <a:pPr lvl="1"/>
            <a:r>
              <a:rPr lang="en-US" dirty="0" smtClean="0"/>
              <a:t>Show a web-based video tutorial at a meeting followed by an online Q&amp;A </a:t>
            </a:r>
            <a:r>
              <a:rPr lang="en-US" dirty="0"/>
              <a:t>w</a:t>
            </a:r>
            <a:r>
              <a:rPr lang="en-US" dirty="0" smtClean="0"/>
              <a:t>ith the author</a:t>
            </a:r>
          </a:p>
          <a:p>
            <a:pPr lvl="1"/>
            <a:r>
              <a:rPr lang="en-US" dirty="0" smtClean="0"/>
              <a:t>Ask DLs and conference tutorial speakers to prepare online versions of their tutorials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92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Web-based Tutorials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Added one tutorial this year</a:t>
            </a:r>
          </a:p>
          <a:p>
            <a:pPr lvl="1"/>
            <a:r>
              <a:rPr lang="en-US" dirty="0"/>
              <a:t>Introduction to Stealth</a:t>
            </a:r>
          </a:p>
          <a:p>
            <a:pPr lvl="1"/>
            <a:r>
              <a:rPr lang="en-US" dirty="0"/>
              <a:t>This tutorial covers a broad range of issues related to the application of signature reduction, both active and passive, to improved mission survivability. Stealth for surface and airborne platforms is addressed.</a:t>
            </a:r>
          </a:p>
          <a:p>
            <a:pPr lvl="1"/>
            <a:r>
              <a:rPr lang="en-US" dirty="0" smtClean="0"/>
              <a:t>Author:</a:t>
            </a:r>
            <a:r>
              <a:rPr lang="en-US" dirty="0"/>
              <a:t> </a:t>
            </a:r>
            <a:r>
              <a:rPr lang="en-US" dirty="0" smtClean="0"/>
              <a:t> David Lynch, Life </a:t>
            </a:r>
            <a:r>
              <a:rPr lang="en-US" dirty="0"/>
              <a:t>Fellow IEEE, Hyland Fellow, Life Member Sigma Xi, an elected Stealth Pioneer, and an AIAA Senior Member. </a:t>
            </a:r>
            <a:r>
              <a:rPr lang="en-US" dirty="0" smtClean="0"/>
              <a:t>Author of Introduction </a:t>
            </a:r>
            <a:r>
              <a:rPr lang="en-US" dirty="0"/>
              <a:t>to </a:t>
            </a:r>
            <a:r>
              <a:rPr lang="en-US" dirty="0" smtClean="0"/>
              <a:t>RF and Radar Handbook, Chapter 5, 3rd ed.</a:t>
            </a:r>
          </a:p>
          <a:p>
            <a:r>
              <a:rPr lang="en-US" dirty="0" smtClean="0"/>
              <a:t>Will pursue suggestions from Chapter </a:t>
            </a:r>
            <a:r>
              <a:rPr lang="en-US" dirty="0" smtClean="0"/>
              <a:t>Summit</a:t>
            </a:r>
          </a:p>
          <a:p>
            <a:pPr lvl="1"/>
            <a:r>
              <a:rPr lang="en-US" dirty="0" smtClean="0"/>
              <a:t>Tentative arrangement with George Schmidt to turn his DL lecture into a video</a:t>
            </a:r>
          </a:p>
          <a:p>
            <a:pPr lvl="1"/>
            <a:r>
              <a:rPr lang="en-US" dirty="0" smtClean="0"/>
              <a:t>Also for him to do a Virtual DL to </a:t>
            </a:r>
            <a:r>
              <a:rPr lang="en-US" smtClean="0"/>
              <a:t>Greece Chapter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52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ESS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281</Words>
  <Application>Microsoft Office PowerPoint</Application>
  <PresentationFormat>On-screen Show (4:3)</PresentationFormat>
  <Paragraphs>41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Office Theme</vt:lpstr>
      <vt:lpstr>AESS</vt:lpstr>
      <vt:lpstr>Worksheet</vt:lpstr>
      <vt:lpstr>Education Issues BoG Meeting September 9, 2011</vt:lpstr>
      <vt:lpstr>Topics</vt:lpstr>
      <vt:lpstr>DL Activity in 2011</vt:lpstr>
      <vt:lpstr>DL Funding Issues</vt:lpstr>
      <vt:lpstr>Topics from Chapters’ Summit</vt:lpstr>
      <vt:lpstr>Web-based Tutorials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Issues BoG Meeting April 15, 2011</dc:title>
  <dc:creator>Iram</dc:creator>
  <cp:lastModifiedBy>Iram</cp:lastModifiedBy>
  <cp:revision>8</cp:revision>
  <dcterms:created xsi:type="dcterms:W3CDTF">2006-08-16T00:00:00Z</dcterms:created>
  <dcterms:modified xsi:type="dcterms:W3CDTF">2011-09-05T16:50:35Z</dcterms:modified>
</cp:coreProperties>
</file>