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4" r:id="rId4"/>
    <p:sldId id="265" r:id="rId5"/>
    <p:sldId id="266" r:id="rId6"/>
    <p:sldId id="267" r:id="rId7"/>
    <p:sldId id="268" r:id="rId8"/>
    <p:sldId id="272" r:id="rId9"/>
    <p:sldId id="258" r:id="rId10"/>
    <p:sldId id="262" r:id="rId11"/>
    <p:sldId id="270" r:id="rId12"/>
    <p:sldId id="271"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notesViewPr>
    <p:cSldViewPr showGuides="1">
      <p:cViewPr varScale="1">
        <p:scale>
          <a:sx n="60" d="100"/>
          <a:sy n="60" d="100"/>
        </p:scale>
        <p:origin x="-240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0F1375-0366-4B88-B86A-E22BD310F0CC}" type="datetimeFigureOut">
              <a:rPr lang="en-US" smtClean="0"/>
              <a:pPr/>
              <a:t>4/24/2012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606C0D-5D68-4141-96E6-7C3AD25A0A21}" type="slidenum">
              <a:rPr lang="en-US" smtClean="0"/>
              <a:pPr/>
              <a:t>‹#›</a:t>
            </a:fld>
            <a:endParaRPr lang="en-US"/>
          </a:p>
        </p:txBody>
      </p:sp>
    </p:spTree>
    <p:extLst>
      <p:ext uri="{BB962C8B-B14F-4D97-AF65-F5344CB8AC3E}">
        <p14:creationId xmlns:p14="http://schemas.microsoft.com/office/powerpoint/2010/main" val="30082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7005FA3-5FB4-4990-AA0F-955EE3C9279E}" type="slidenum">
              <a:rPr lang="en-US" smtClean="0">
                <a:solidFill>
                  <a:prstClr val="black"/>
                </a:solidFill>
              </a:rPr>
              <a:pPr>
                <a:def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Others</a:t>
            </a:r>
          </a:p>
          <a:p>
            <a:endParaRPr lang="en-US" dirty="0"/>
          </a:p>
          <a:p>
            <a:r>
              <a:rPr lang="en-US" dirty="0" smtClean="0"/>
              <a:t>Goldstein</a:t>
            </a:r>
          </a:p>
          <a:p>
            <a:r>
              <a:rPr lang="en-US" dirty="0" err="1" smtClean="0"/>
              <a:t>Picciolo</a:t>
            </a:r>
            <a:endParaRPr lang="en-US" dirty="0" smtClean="0"/>
          </a:p>
          <a:p>
            <a:r>
              <a:rPr lang="en-US" dirty="0" smtClean="0"/>
              <a:t>Bar-Shalom</a:t>
            </a:r>
          </a:p>
          <a:p>
            <a:r>
              <a:rPr lang="en-US" dirty="0" smtClean="0"/>
              <a:t>Ellis</a:t>
            </a:r>
          </a:p>
          <a:p>
            <a:r>
              <a:rPr lang="en-US" dirty="0" err="1" smtClean="0"/>
              <a:t>Mortari</a:t>
            </a:r>
            <a:endParaRPr lang="en-US" dirty="0" smtClean="0"/>
          </a:p>
          <a:p>
            <a:r>
              <a:rPr lang="en-US" dirty="0" smtClean="0"/>
              <a:t>Farrell</a:t>
            </a:r>
            <a:endParaRPr lang="en-US" dirty="0"/>
          </a:p>
        </p:txBody>
      </p:sp>
      <p:sp>
        <p:nvSpPr>
          <p:cNvPr id="4" name="Slide Number Placeholder 3"/>
          <p:cNvSpPr>
            <a:spLocks noGrp="1"/>
          </p:cNvSpPr>
          <p:nvPr>
            <p:ph type="sldNum" sz="quarter" idx="10"/>
          </p:nvPr>
        </p:nvSpPr>
        <p:spPr/>
        <p:txBody>
          <a:bodyPr/>
          <a:lstStyle/>
          <a:p>
            <a:fld id="{BE606C0D-5D68-4141-96E6-7C3AD25A0A21}" type="slidenum">
              <a:rPr lang="en-US" smtClean="0"/>
              <a:pPr/>
              <a:t>3</a:t>
            </a:fld>
            <a:endParaRPr lang="en-US"/>
          </a:p>
        </p:txBody>
      </p:sp>
    </p:spTree>
    <p:extLst>
      <p:ext uri="{BB962C8B-B14F-4D97-AF65-F5344CB8AC3E}">
        <p14:creationId xmlns:p14="http://schemas.microsoft.com/office/powerpoint/2010/main" val="1615105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606C0D-5D68-4141-96E6-7C3AD25A0A2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96531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53718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30674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306993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099318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21941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427506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23641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23615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17669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75371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85800" y="6248400"/>
            <a:ext cx="777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dirty="0">
              <a:solidFill>
                <a:srgbClr val="000000"/>
              </a:solidFill>
              <a:latin typeface="Times New Roman" pitchFamily="18" charset="0"/>
            </a:endParaRPr>
          </a:p>
        </p:txBody>
      </p:sp>
      <p:sp>
        <p:nvSpPr>
          <p:cNvPr id="1033" name="Line 9"/>
          <p:cNvSpPr>
            <a:spLocks noChangeShapeType="1"/>
          </p:cNvSpPr>
          <p:nvPr/>
        </p:nvSpPr>
        <p:spPr bwMode="auto">
          <a:xfrm flipV="1">
            <a:off x="2286000" y="6477000"/>
            <a:ext cx="5029200" cy="0"/>
          </a:xfrm>
          <a:prstGeom prst="line">
            <a:avLst/>
          </a:prstGeom>
          <a:noFill/>
          <a:ln w="50800">
            <a:solidFill>
              <a:srgbClr val="000099"/>
            </a:solidFill>
            <a:round/>
            <a:headEnd type="none" w="sm" len="sm"/>
            <a:tailEnd type="none" w="sm" len="sm"/>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pic>
        <p:nvPicPr>
          <p:cNvPr id="1030" name="Picture 10" descr="ieeeblu"/>
          <p:cNvPicPr>
            <a:picLocks noChangeAspect="1" noChangeArrowheads="1"/>
          </p:cNvPicPr>
          <p:nvPr/>
        </p:nvPicPr>
        <p:blipFill>
          <a:blip r:embed="rId13" cstate="print"/>
          <a:srcRect/>
          <a:stretch>
            <a:fillRect/>
          </a:stretch>
        </p:blipFill>
        <p:spPr bwMode="auto">
          <a:xfrm>
            <a:off x="7391400" y="6324600"/>
            <a:ext cx="1066800" cy="325438"/>
          </a:xfrm>
          <a:prstGeom prst="rect">
            <a:avLst/>
          </a:prstGeom>
          <a:noFill/>
          <a:ln w="9525">
            <a:noFill/>
            <a:miter lim="800000"/>
            <a:headEnd/>
            <a:tailEnd/>
          </a:ln>
        </p:spPr>
      </p:pic>
      <p:sp>
        <p:nvSpPr>
          <p:cNvPr id="1035" name="Text Box 11"/>
          <p:cNvSpPr txBox="1">
            <a:spLocks noChangeArrowheads="1"/>
          </p:cNvSpPr>
          <p:nvPr/>
        </p:nvSpPr>
        <p:spPr bwMode="auto">
          <a:xfrm>
            <a:off x="609600" y="5867400"/>
            <a:ext cx="2470150" cy="762000"/>
          </a:xfrm>
          <a:prstGeom prst="rect">
            <a:avLst/>
          </a:prstGeom>
          <a:noFill/>
          <a:ln w="9525">
            <a:noFill/>
            <a:miter lim="800000"/>
            <a:headEnd/>
            <a:tailEnd/>
          </a:ln>
          <a:effectLst/>
        </p:spPr>
        <p:txBody>
          <a:bodyPr wrap="none">
            <a:spAutoFit/>
          </a:bodyPr>
          <a:lstStyle/>
          <a:p>
            <a:pPr algn="ctr" fontAlgn="base">
              <a:spcBef>
                <a:spcPct val="0"/>
              </a:spcBef>
              <a:spcAft>
                <a:spcPct val="0"/>
              </a:spcAft>
              <a:defRPr/>
            </a:pPr>
            <a:endParaRPr lang="en-US" sz="2400" dirty="0">
              <a:solidFill>
                <a:srgbClr val="000099"/>
              </a:solidFill>
              <a:latin typeface="Times New Roman" pitchFamily="18" charset="0"/>
            </a:endParaRPr>
          </a:p>
          <a:p>
            <a:pPr algn="ctr" fontAlgn="base">
              <a:spcBef>
                <a:spcPct val="0"/>
              </a:spcBef>
              <a:spcAft>
                <a:spcPct val="0"/>
              </a:spcAft>
              <a:defRPr/>
            </a:pPr>
            <a:r>
              <a:rPr lang="en-US" sz="1000" dirty="0">
                <a:solidFill>
                  <a:srgbClr val="000099"/>
                </a:solidFill>
                <a:latin typeface="Arial Black" pitchFamily="34" charset="0"/>
              </a:rPr>
              <a:t>Aerospace &amp; Electronic Systems</a:t>
            </a:r>
          </a:p>
          <a:p>
            <a:pPr algn="ctr" fontAlgn="base">
              <a:spcBef>
                <a:spcPct val="0"/>
              </a:spcBef>
              <a:spcAft>
                <a:spcPct val="0"/>
              </a:spcAft>
              <a:defRPr/>
            </a:pPr>
            <a:r>
              <a:rPr lang="en-US" sz="1000" dirty="0">
                <a:solidFill>
                  <a:srgbClr val="000099"/>
                </a:solidFill>
                <a:latin typeface="Arial Black" pitchFamily="34" charset="0"/>
              </a:rPr>
              <a:t>Society</a:t>
            </a:r>
          </a:p>
        </p:txBody>
      </p:sp>
    </p:spTree>
    <p:extLst>
      <p:ext uri="{BB962C8B-B14F-4D97-AF65-F5344CB8AC3E}">
        <p14:creationId xmlns:p14="http://schemas.microsoft.com/office/powerpoint/2010/main" val="1807684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Arial" charset="0"/>
        </a:defRPr>
      </a:lvl2pPr>
      <a:lvl3pPr algn="ctr" rtl="0" eaLnBrk="1" fontAlgn="base" hangingPunct="1">
        <a:spcBef>
          <a:spcPct val="0"/>
        </a:spcBef>
        <a:spcAft>
          <a:spcPct val="0"/>
        </a:spcAft>
        <a:defRPr sz="2800" b="1">
          <a:solidFill>
            <a:schemeClr val="tx2"/>
          </a:solidFill>
          <a:latin typeface="Arial" charset="0"/>
        </a:defRPr>
      </a:lvl3pPr>
      <a:lvl4pPr algn="ctr" rtl="0" eaLnBrk="1" fontAlgn="base" hangingPunct="1">
        <a:spcBef>
          <a:spcPct val="0"/>
        </a:spcBef>
        <a:spcAft>
          <a:spcPct val="0"/>
        </a:spcAft>
        <a:defRPr sz="2800" b="1">
          <a:solidFill>
            <a:schemeClr val="tx2"/>
          </a:solidFill>
          <a:latin typeface="Arial" charset="0"/>
        </a:defRPr>
      </a:lvl4pPr>
      <a:lvl5pPr algn="ctr" rtl="0" eaLnBrk="1" fontAlgn="base" hangingPunct="1">
        <a:spcBef>
          <a:spcPct val="0"/>
        </a:spcBef>
        <a:spcAft>
          <a:spcPct val="0"/>
        </a:spcAft>
        <a:defRPr sz="2800" b="1">
          <a:solidFill>
            <a:schemeClr val="tx2"/>
          </a:solidFill>
          <a:latin typeface="Arial" charset="0"/>
        </a:defRPr>
      </a:lvl5pPr>
      <a:lvl6pPr marL="457200" algn="ctr" rtl="0" eaLnBrk="1" fontAlgn="base" hangingPunct="1">
        <a:spcBef>
          <a:spcPct val="0"/>
        </a:spcBef>
        <a:spcAft>
          <a:spcPct val="0"/>
        </a:spcAft>
        <a:defRPr sz="2800" b="1">
          <a:solidFill>
            <a:schemeClr val="tx2"/>
          </a:solidFill>
          <a:latin typeface="Arial" charset="0"/>
        </a:defRPr>
      </a:lvl6pPr>
      <a:lvl7pPr marL="914400" algn="ctr" rtl="0" eaLnBrk="1" fontAlgn="base" hangingPunct="1">
        <a:spcBef>
          <a:spcPct val="0"/>
        </a:spcBef>
        <a:spcAft>
          <a:spcPct val="0"/>
        </a:spcAft>
        <a:defRPr sz="2800" b="1">
          <a:solidFill>
            <a:schemeClr val="tx2"/>
          </a:solidFill>
          <a:latin typeface="Arial" charset="0"/>
        </a:defRPr>
      </a:lvl7pPr>
      <a:lvl8pPr marL="1371600" algn="ctr" rtl="0" eaLnBrk="1" fontAlgn="base" hangingPunct="1">
        <a:spcBef>
          <a:spcPct val="0"/>
        </a:spcBef>
        <a:spcAft>
          <a:spcPct val="0"/>
        </a:spcAft>
        <a:defRPr sz="2800" b="1">
          <a:solidFill>
            <a:schemeClr val="tx2"/>
          </a:solidFill>
          <a:latin typeface="Arial" charset="0"/>
        </a:defRPr>
      </a:lvl8pPr>
      <a:lvl9pPr marL="1828800" algn="ctr" rtl="0" eaLnBrk="1" fontAlgn="base" hangingPunct="1">
        <a:spcBef>
          <a:spcPct val="0"/>
        </a:spcBef>
        <a:spcAft>
          <a:spcPct val="0"/>
        </a:spcAft>
        <a:defRPr sz="28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b="1">
          <a:solidFill>
            <a:schemeClr val="tx1"/>
          </a:solidFill>
          <a:latin typeface="+mn-lt"/>
        </a:defRPr>
      </a:lvl2pPr>
      <a:lvl3pPr marL="1143000" indent="-228600" algn="l" rtl="0" eaLnBrk="1" fontAlgn="base" hangingPunct="1">
        <a:spcBef>
          <a:spcPct val="20000"/>
        </a:spcBef>
        <a:spcAft>
          <a:spcPct val="0"/>
        </a:spcAft>
        <a:buChar char="•"/>
        <a:defRPr sz="1600" b="1">
          <a:solidFill>
            <a:schemeClr val="tx1"/>
          </a:solidFill>
          <a:latin typeface="+mn-lt"/>
        </a:defRPr>
      </a:lvl3pPr>
      <a:lvl4pPr marL="1600200" indent="-228600" algn="l" rtl="0" eaLnBrk="1" fontAlgn="base" hangingPunct="1">
        <a:spcBef>
          <a:spcPct val="20000"/>
        </a:spcBef>
        <a:spcAft>
          <a:spcPct val="0"/>
        </a:spcAft>
        <a:buChar char="–"/>
        <a:defRPr sz="1400" b="1">
          <a:solidFill>
            <a:schemeClr val="tx1"/>
          </a:solidFill>
          <a:latin typeface="+mn-lt"/>
        </a:defRPr>
      </a:lvl4pPr>
      <a:lvl5pPr marL="2057400" indent="-228600" algn="l" rtl="0" eaLnBrk="1" fontAlgn="base" hangingPunct="1">
        <a:spcBef>
          <a:spcPct val="20000"/>
        </a:spcBef>
        <a:spcAft>
          <a:spcPct val="0"/>
        </a:spcAft>
        <a:buChar char="»"/>
        <a:defRPr sz="1200" b="1">
          <a:solidFill>
            <a:schemeClr val="tx1"/>
          </a:solidFill>
          <a:latin typeface="+mn-lt"/>
        </a:defRPr>
      </a:lvl5pPr>
      <a:lvl6pPr marL="2514600" indent="-228600" algn="l" rtl="0" eaLnBrk="1" fontAlgn="base" hangingPunct="1">
        <a:spcBef>
          <a:spcPct val="20000"/>
        </a:spcBef>
        <a:spcAft>
          <a:spcPct val="0"/>
        </a:spcAft>
        <a:buChar char="»"/>
        <a:defRPr sz="1200" b="1">
          <a:solidFill>
            <a:schemeClr val="tx1"/>
          </a:solidFill>
          <a:latin typeface="+mn-lt"/>
        </a:defRPr>
      </a:lvl6pPr>
      <a:lvl7pPr marL="2971800" indent="-228600" algn="l" rtl="0" eaLnBrk="1" fontAlgn="base" hangingPunct="1">
        <a:spcBef>
          <a:spcPct val="20000"/>
        </a:spcBef>
        <a:spcAft>
          <a:spcPct val="0"/>
        </a:spcAft>
        <a:buChar char="»"/>
        <a:defRPr sz="1200" b="1">
          <a:solidFill>
            <a:schemeClr val="tx1"/>
          </a:solidFill>
          <a:latin typeface="+mn-lt"/>
        </a:defRPr>
      </a:lvl7pPr>
      <a:lvl8pPr marL="3429000" indent="-228600" algn="l" rtl="0" eaLnBrk="1" fontAlgn="base" hangingPunct="1">
        <a:spcBef>
          <a:spcPct val="20000"/>
        </a:spcBef>
        <a:spcAft>
          <a:spcPct val="0"/>
        </a:spcAft>
        <a:buChar char="»"/>
        <a:defRPr sz="1200" b="1">
          <a:solidFill>
            <a:schemeClr val="tx1"/>
          </a:solidFill>
          <a:latin typeface="+mn-lt"/>
        </a:defRPr>
      </a:lvl8pPr>
      <a:lvl9pPr marL="3886200" indent="-228600" algn="l" rtl="0" eaLnBrk="1" fontAlgn="base" hangingPunct="1">
        <a:spcBef>
          <a:spcPct val="20000"/>
        </a:spcBef>
        <a:spcAft>
          <a:spcPct val="0"/>
        </a:spcAft>
        <a:buChar char="»"/>
        <a:defRPr sz="1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59025"/>
            <a:ext cx="7772400" cy="1470025"/>
          </a:xfrm>
        </p:spPr>
        <p:txBody>
          <a:bodyPr/>
          <a:lstStyle/>
          <a:p>
            <a:r>
              <a:rPr lang="en-US" dirty="0" smtClean="0"/>
              <a:t>Education Issues</a:t>
            </a:r>
            <a:br>
              <a:rPr lang="en-US" dirty="0" smtClean="0"/>
            </a:br>
            <a:r>
              <a:rPr lang="en-US" dirty="0" smtClean="0"/>
              <a:t>BoG Meeting</a:t>
            </a:r>
            <a:br>
              <a:rPr lang="en-US" dirty="0" smtClean="0"/>
            </a:br>
            <a:r>
              <a:rPr lang="en-US" dirty="0" smtClean="0"/>
              <a:t>April, 2012</a:t>
            </a:r>
            <a:endParaRPr lang="en-US" dirty="0"/>
          </a:p>
        </p:txBody>
      </p:sp>
      <p:sp>
        <p:nvSpPr>
          <p:cNvPr id="3" name="Subtitle 2"/>
          <p:cNvSpPr>
            <a:spLocks noGrp="1"/>
          </p:cNvSpPr>
          <p:nvPr>
            <p:ph type="subTitle" idx="1"/>
          </p:nvPr>
        </p:nvSpPr>
        <p:spPr>
          <a:xfrm>
            <a:off x="1371600" y="4114800"/>
            <a:ext cx="6400800" cy="1752600"/>
          </a:xfrm>
        </p:spPr>
        <p:txBody>
          <a:bodyPr/>
          <a:lstStyle/>
          <a:p>
            <a:r>
              <a:rPr lang="en-US" dirty="0" smtClean="0"/>
              <a:t>Iram Weinstein</a:t>
            </a:r>
          </a:p>
          <a:p>
            <a:r>
              <a:rPr lang="en-US" dirty="0" smtClean="0"/>
              <a:t>VP, Education</a:t>
            </a:r>
            <a:endParaRPr lang="en-US" dirty="0"/>
          </a:p>
        </p:txBody>
      </p:sp>
      <p:pic>
        <p:nvPicPr>
          <p:cNvPr id="4" name="Picture 2" descr="C:\Users\Iram\Documents\IEEE\AESS\Education Committee\Distinguished Lecturers\Picture1.png"/>
          <p:cNvPicPr>
            <a:picLocks noChangeAspect="1" noChangeArrowheads="1"/>
          </p:cNvPicPr>
          <p:nvPr/>
        </p:nvPicPr>
        <p:blipFill>
          <a:blip r:embed="rId3" cstate="print"/>
          <a:srcRect/>
          <a:stretch>
            <a:fillRect/>
          </a:stretch>
        </p:blipFill>
        <p:spPr bwMode="auto">
          <a:xfrm>
            <a:off x="0" y="0"/>
            <a:ext cx="9144000" cy="2114550"/>
          </a:xfrm>
          <a:prstGeom prst="rect">
            <a:avLst/>
          </a:prstGeom>
          <a:noFill/>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89560"/>
            <a:ext cx="2024695" cy="1005840"/>
          </a:xfrm>
          <a:prstGeom prst="rect">
            <a:avLst/>
          </a:prstGeom>
        </p:spPr>
      </p:pic>
    </p:spTree>
    <p:extLst>
      <p:ext uri="{BB962C8B-B14F-4D97-AF65-F5344CB8AC3E}">
        <p14:creationId xmlns:p14="http://schemas.microsoft.com/office/powerpoint/2010/main" val="3249665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609600"/>
          </a:xfrm>
        </p:spPr>
        <p:txBody>
          <a:bodyPr anchor="t"/>
          <a:lstStyle/>
          <a:p>
            <a:r>
              <a:rPr lang="en-US" sz="2400" dirty="0" smtClean="0"/>
              <a:t>Proposed AESS </a:t>
            </a:r>
            <a:r>
              <a:rPr lang="en-US" sz="2400" dirty="0"/>
              <a:t>DL Approval and Expense Procedures </a:t>
            </a:r>
            <a:r>
              <a:rPr lang="en-US" dirty="0"/>
              <a:t/>
            </a:r>
            <a:br>
              <a:rPr lang="en-US" dirty="0"/>
            </a:br>
            <a:endParaRPr lang="en-US" dirty="0"/>
          </a:p>
        </p:txBody>
      </p:sp>
      <p:sp>
        <p:nvSpPr>
          <p:cNvPr id="3" name="Content Placeholder 2"/>
          <p:cNvSpPr>
            <a:spLocks noGrp="1"/>
          </p:cNvSpPr>
          <p:nvPr>
            <p:ph idx="1"/>
          </p:nvPr>
        </p:nvSpPr>
        <p:spPr>
          <a:xfrm>
            <a:off x="685800" y="1295400"/>
            <a:ext cx="7772400" cy="4800600"/>
          </a:xfrm>
        </p:spPr>
        <p:txBody>
          <a:bodyPr/>
          <a:lstStyle/>
          <a:p>
            <a:pPr lvl="0"/>
            <a:r>
              <a:rPr lang="en-US" sz="1400" dirty="0"/>
              <a:t>Local AESS Chapter or IEEE Section contacts the DL speaker to obtain his or her agreement to give the lecture on a particular date.</a:t>
            </a:r>
          </a:p>
          <a:p>
            <a:pPr lvl="0"/>
            <a:r>
              <a:rPr lang="en-US" sz="1400" dirty="0"/>
              <a:t>The speaker submits an estimate of expenses to the AESS VP, Education for approval at least 45 days before the proposed meeting and before actually incurring any expenses. </a:t>
            </a:r>
          </a:p>
          <a:p>
            <a:pPr lvl="0"/>
            <a:r>
              <a:rPr lang="en-US" sz="1400" dirty="0"/>
              <a:t>The leader/treasurer of the host organization submits an email agreeing to pay 50% of the expenses and stating the account number it should be drawn from.</a:t>
            </a:r>
          </a:p>
          <a:p>
            <a:pPr lvl="0"/>
            <a:r>
              <a:rPr lang="en-US" sz="1400" dirty="0"/>
              <a:t>The AESS VP, Education reviews and approves the request and places a notice of the event on the AESS web site. </a:t>
            </a:r>
          </a:p>
          <a:p>
            <a:pPr lvl="0"/>
            <a:r>
              <a:rPr lang="en-US" sz="1400" dirty="0"/>
              <a:t>Within 30 days after the meeting the DL submits an IEEE expense report to the AESS VP, Education and the AESS Treasurer, per IEEE travel policy and rules, with copies of receipts for all expenses in excess of $25.  If the host organization incurred any expenses for the speaker, e.g., local meals, travel or accommodations, it should also submit an expense report to AES.</a:t>
            </a:r>
          </a:p>
          <a:p>
            <a:pPr lvl="0"/>
            <a:r>
              <a:rPr lang="en-US" sz="1400" dirty="0"/>
              <a:t>After reviewing the reports, the AESS Treasurer will submit the DL expense report to IEEE for payment and arrange for transfer of funds to bring the host contribution to 50% of the total.</a:t>
            </a:r>
          </a:p>
          <a:p>
            <a:pPr lvl="0"/>
            <a:r>
              <a:rPr lang="en-US" sz="1400" dirty="0"/>
              <a:t>AESS requires the host organization to submit a short one or two paragraph report to document the event suitable for publishing in the Quarterly Email Blast and also to fill out the AESS DL evaluation form, assessing the quality of the presentation and suitability for the audience.</a:t>
            </a:r>
          </a:p>
          <a:p>
            <a:endParaRPr lang="en-US" sz="1200" dirty="0"/>
          </a:p>
        </p:txBody>
      </p:sp>
    </p:spTree>
    <p:extLst>
      <p:ext uri="{BB962C8B-B14F-4D97-AF65-F5344CB8AC3E}">
        <p14:creationId xmlns:p14="http://schemas.microsoft.com/office/powerpoint/2010/main" val="2339192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634" y="171450"/>
            <a:ext cx="9114367" cy="609600"/>
          </a:xfrm>
        </p:spPr>
        <p:txBody>
          <a:bodyPr/>
          <a:lstStyle/>
          <a:p>
            <a:pPr eaLnBrk="1" hangingPunct="1">
              <a:defRPr/>
            </a:pPr>
            <a:r>
              <a:rPr lang="en-US" sz="2000" dirty="0" smtClean="0">
                <a:latin typeface="+mn-lt"/>
              </a:rPr>
              <a:t>Distinguished Lecture Evaluation</a:t>
            </a:r>
          </a:p>
        </p:txBody>
      </p:sp>
      <p:grpSp>
        <p:nvGrpSpPr>
          <p:cNvPr id="2051" name="Group 1"/>
          <p:cNvGrpSpPr>
            <a:grpSpLocks/>
          </p:cNvGrpSpPr>
          <p:nvPr/>
        </p:nvGrpSpPr>
        <p:grpSpPr bwMode="auto">
          <a:xfrm>
            <a:off x="910167" y="2196703"/>
            <a:ext cx="7241238" cy="3861196"/>
            <a:chOff x="682228" y="2235200"/>
            <a:chExt cx="5432028" cy="5147733"/>
          </a:xfrm>
        </p:grpSpPr>
        <p:grpSp>
          <p:nvGrpSpPr>
            <p:cNvPr id="2054" name="Group 65"/>
            <p:cNvGrpSpPr>
              <a:grpSpLocks/>
            </p:cNvGrpSpPr>
            <p:nvPr/>
          </p:nvGrpSpPr>
          <p:grpSpPr bwMode="auto">
            <a:xfrm>
              <a:off x="682228" y="2235200"/>
              <a:ext cx="5432028" cy="3115545"/>
              <a:chOff x="524173" y="2139320"/>
              <a:chExt cx="7242611" cy="2336819"/>
            </a:xfrm>
          </p:grpSpPr>
          <p:sp>
            <p:nvSpPr>
              <p:cNvPr id="11" name="TextBox 10"/>
              <p:cNvSpPr txBox="1"/>
              <p:nvPr/>
            </p:nvSpPr>
            <p:spPr>
              <a:xfrm>
                <a:off x="3839502" y="2139320"/>
                <a:ext cx="726619" cy="400096"/>
              </a:xfrm>
              <a:prstGeom prst="rect">
                <a:avLst/>
              </a:prstGeom>
              <a:noFill/>
            </p:spPr>
            <p:txBody>
              <a:bodyPr wrap="none">
                <a:spAutoFit/>
              </a:bodyPr>
              <a:lstStyle/>
              <a:p>
                <a:pPr>
                  <a:defRPr/>
                </a:pPr>
                <a:r>
                  <a:rPr lang="en-US" sz="2000" dirty="0">
                    <a:latin typeface="+mn-lt"/>
                    <a:cs typeface="+mn-cs"/>
                  </a:rPr>
                  <a:t>Poor</a:t>
                </a:r>
              </a:p>
            </p:txBody>
          </p:sp>
          <p:grpSp>
            <p:nvGrpSpPr>
              <p:cNvPr id="2059" name="Group 61"/>
              <p:cNvGrpSpPr>
                <a:grpSpLocks/>
              </p:cNvGrpSpPr>
              <p:nvPr/>
            </p:nvGrpSpPr>
            <p:grpSpPr bwMode="auto">
              <a:xfrm>
                <a:off x="524173" y="2459586"/>
                <a:ext cx="6791238" cy="369320"/>
                <a:chOff x="524173" y="2459586"/>
                <a:chExt cx="6791238" cy="369320"/>
              </a:xfrm>
            </p:grpSpPr>
            <p:sp>
              <p:nvSpPr>
                <p:cNvPr id="2084" name="TextBox 3"/>
                <p:cNvSpPr txBox="1">
                  <a:spLocks noChangeArrowheads="1"/>
                </p:cNvSpPr>
                <p:nvPr/>
              </p:nvSpPr>
              <p:spPr bwMode="auto">
                <a:xfrm>
                  <a:off x="524173" y="2459586"/>
                  <a:ext cx="3154431" cy="36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1800" dirty="0" smtClean="0">
                      <a:latin typeface="+mn-lt"/>
                    </a:rPr>
                    <a:t>Contents of Lecture</a:t>
                  </a:r>
                </a:p>
              </p:txBody>
            </p:sp>
            <p:grpSp>
              <p:nvGrpSpPr>
                <p:cNvPr id="2086" name="Group 14"/>
                <p:cNvGrpSpPr>
                  <a:grpSpLocks/>
                </p:cNvGrpSpPr>
                <p:nvPr/>
              </p:nvGrpSpPr>
              <p:grpSpPr bwMode="auto">
                <a:xfrm>
                  <a:off x="4034091" y="2515584"/>
                  <a:ext cx="3281320" cy="182575"/>
                  <a:chOff x="4110875" y="2560093"/>
                  <a:chExt cx="3281320" cy="182575"/>
                </a:xfrm>
              </p:grpSpPr>
              <p:sp>
                <p:nvSpPr>
                  <p:cNvPr id="6" name="Rectangle 5"/>
                  <p:cNvSpPr>
                    <a:spLocks noChangeAspect="1"/>
                  </p:cNvSpPr>
                  <p:nvPr/>
                </p:nvSpPr>
                <p:spPr>
                  <a:xfrm>
                    <a:off x="4885902" y="2560053"/>
                    <a:ext cx="182068" cy="184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a:spLocks noChangeAspect="1"/>
                  </p:cNvSpPr>
                  <p:nvPr/>
                </p:nvSpPr>
                <p:spPr>
                  <a:xfrm>
                    <a:off x="5660749" y="2560053"/>
                    <a:ext cx="182068" cy="184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a:spLocks noChangeAspect="1"/>
                  </p:cNvSpPr>
                  <p:nvPr/>
                </p:nvSpPr>
                <p:spPr>
                  <a:xfrm>
                    <a:off x="6435596" y="2560053"/>
                    <a:ext cx="182068" cy="184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a:spLocks noChangeAspect="1"/>
                  </p:cNvSpPr>
                  <p:nvPr/>
                </p:nvSpPr>
                <p:spPr>
                  <a:xfrm>
                    <a:off x="4111055" y="2560053"/>
                    <a:ext cx="182068" cy="184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a:spLocks noChangeAspect="1"/>
                  </p:cNvSpPr>
                  <p:nvPr/>
                </p:nvSpPr>
                <p:spPr>
                  <a:xfrm>
                    <a:off x="7210443" y="2560053"/>
                    <a:ext cx="182068" cy="184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sp>
            <p:nvSpPr>
              <p:cNvPr id="12" name="TextBox 11"/>
              <p:cNvSpPr txBox="1"/>
              <p:nvPr/>
            </p:nvSpPr>
            <p:spPr>
              <a:xfrm>
                <a:off x="6200033" y="2139320"/>
                <a:ext cx="1566751" cy="400096"/>
              </a:xfrm>
              <a:prstGeom prst="rect">
                <a:avLst/>
              </a:prstGeom>
              <a:noFill/>
            </p:spPr>
            <p:txBody>
              <a:bodyPr wrap="none">
                <a:spAutoFit/>
              </a:bodyPr>
              <a:lstStyle/>
              <a:p>
                <a:pPr>
                  <a:defRPr/>
                </a:pPr>
                <a:r>
                  <a:rPr lang="en-US" sz="2000" dirty="0">
                    <a:latin typeface="+mn-lt"/>
                    <a:cs typeface="+mn-cs"/>
                  </a:rPr>
                  <a:t>Outstanding</a:t>
                </a:r>
              </a:p>
            </p:txBody>
          </p:sp>
          <p:grpSp>
            <p:nvGrpSpPr>
              <p:cNvPr id="2061" name="Group 62"/>
              <p:cNvGrpSpPr>
                <a:grpSpLocks/>
              </p:cNvGrpSpPr>
              <p:nvPr/>
            </p:nvGrpSpPr>
            <p:grpSpPr bwMode="auto">
              <a:xfrm>
                <a:off x="524173" y="2977492"/>
                <a:ext cx="6791238" cy="369320"/>
                <a:chOff x="524173" y="3456045"/>
                <a:chExt cx="6791238" cy="369320"/>
              </a:xfrm>
            </p:grpSpPr>
            <p:grpSp>
              <p:nvGrpSpPr>
                <p:cNvPr id="2078" name="Group 15"/>
                <p:cNvGrpSpPr>
                  <a:grpSpLocks/>
                </p:cNvGrpSpPr>
                <p:nvPr/>
              </p:nvGrpSpPr>
              <p:grpSpPr bwMode="auto">
                <a:xfrm>
                  <a:off x="4034091" y="3522811"/>
                  <a:ext cx="3281320" cy="182576"/>
                  <a:chOff x="4110875" y="2560107"/>
                  <a:chExt cx="3281320" cy="182576"/>
                </a:xfrm>
              </p:grpSpPr>
              <p:sp>
                <p:nvSpPr>
                  <p:cNvPr id="17" name="Rectangle 16"/>
                  <p:cNvSpPr>
                    <a:spLocks noChangeAspect="1"/>
                  </p:cNvSpPr>
                  <p:nvPr/>
                </p:nvSpPr>
                <p:spPr>
                  <a:xfrm>
                    <a:off x="4885902" y="256001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17"/>
                  <p:cNvSpPr>
                    <a:spLocks noChangeAspect="1"/>
                  </p:cNvSpPr>
                  <p:nvPr/>
                </p:nvSpPr>
                <p:spPr>
                  <a:xfrm>
                    <a:off x="5660749" y="256001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Rectangle 18"/>
                  <p:cNvSpPr>
                    <a:spLocks noChangeAspect="1"/>
                  </p:cNvSpPr>
                  <p:nvPr/>
                </p:nvSpPr>
                <p:spPr>
                  <a:xfrm>
                    <a:off x="6435596" y="256001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Rectangle 19"/>
                  <p:cNvSpPr>
                    <a:spLocks noChangeAspect="1"/>
                  </p:cNvSpPr>
                  <p:nvPr/>
                </p:nvSpPr>
                <p:spPr>
                  <a:xfrm>
                    <a:off x="4111055" y="256001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 name="Rectangle 20"/>
                  <p:cNvSpPr>
                    <a:spLocks noChangeAspect="1"/>
                  </p:cNvSpPr>
                  <p:nvPr/>
                </p:nvSpPr>
                <p:spPr>
                  <a:xfrm>
                    <a:off x="7210443" y="256001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3" name="TextBox 58"/>
                <p:cNvSpPr txBox="1">
                  <a:spLocks noChangeArrowheads="1"/>
                </p:cNvSpPr>
                <p:nvPr/>
              </p:nvSpPr>
              <p:spPr bwMode="auto">
                <a:xfrm>
                  <a:off x="524173" y="3456045"/>
                  <a:ext cx="3315328" cy="36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1800" dirty="0" smtClean="0">
                      <a:latin typeface="+mn-lt"/>
                    </a:rPr>
                    <a:t>Speaker’s Delivery</a:t>
                  </a:r>
                </a:p>
              </p:txBody>
            </p:sp>
          </p:grpSp>
          <p:grpSp>
            <p:nvGrpSpPr>
              <p:cNvPr id="2062" name="Group 63"/>
              <p:cNvGrpSpPr>
                <a:grpSpLocks/>
              </p:cNvGrpSpPr>
              <p:nvPr/>
            </p:nvGrpSpPr>
            <p:grpSpPr bwMode="auto">
              <a:xfrm>
                <a:off x="524173" y="3495396"/>
                <a:ext cx="6791238" cy="369320"/>
                <a:chOff x="524173" y="4267897"/>
                <a:chExt cx="6791238" cy="369320"/>
              </a:xfrm>
            </p:grpSpPr>
            <p:grpSp>
              <p:nvGrpSpPr>
                <p:cNvPr id="2071" name="Group 21"/>
                <p:cNvGrpSpPr>
                  <a:grpSpLocks/>
                </p:cNvGrpSpPr>
                <p:nvPr/>
              </p:nvGrpSpPr>
              <p:grpSpPr bwMode="auto">
                <a:xfrm>
                  <a:off x="4034091" y="4345433"/>
                  <a:ext cx="3281320" cy="182575"/>
                  <a:chOff x="4110875" y="2560121"/>
                  <a:chExt cx="3281320" cy="182575"/>
                </a:xfrm>
              </p:grpSpPr>
              <p:sp>
                <p:nvSpPr>
                  <p:cNvPr id="23" name="Rectangle 22"/>
                  <p:cNvSpPr>
                    <a:spLocks noChangeAspect="1"/>
                  </p:cNvSpPr>
                  <p:nvPr/>
                </p:nvSpPr>
                <p:spPr>
                  <a:xfrm>
                    <a:off x="4885902" y="255997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Rectangle 23"/>
                  <p:cNvSpPr>
                    <a:spLocks noChangeAspect="1"/>
                  </p:cNvSpPr>
                  <p:nvPr/>
                </p:nvSpPr>
                <p:spPr>
                  <a:xfrm>
                    <a:off x="5660749" y="255997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24"/>
                  <p:cNvSpPr>
                    <a:spLocks noChangeAspect="1"/>
                  </p:cNvSpPr>
                  <p:nvPr/>
                </p:nvSpPr>
                <p:spPr>
                  <a:xfrm>
                    <a:off x="6435596" y="255997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Rectangle 25"/>
                  <p:cNvSpPr>
                    <a:spLocks noChangeAspect="1"/>
                  </p:cNvSpPr>
                  <p:nvPr/>
                </p:nvSpPr>
                <p:spPr>
                  <a:xfrm>
                    <a:off x="4111055" y="255997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Rectangle 26"/>
                  <p:cNvSpPr>
                    <a:spLocks noChangeAspect="1"/>
                  </p:cNvSpPr>
                  <p:nvPr/>
                </p:nvSpPr>
                <p:spPr>
                  <a:xfrm>
                    <a:off x="7210443" y="2559973"/>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4" name="TextBox 59"/>
                <p:cNvSpPr txBox="1">
                  <a:spLocks noChangeArrowheads="1"/>
                </p:cNvSpPr>
                <p:nvPr/>
              </p:nvSpPr>
              <p:spPr bwMode="auto">
                <a:xfrm>
                  <a:off x="524173" y="4267897"/>
                  <a:ext cx="3315328" cy="36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1800" smtClean="0">
                      <a:latin typeface="+mn-lt"/>
                    </a:rPr>
                    <a:t>Currency of Material</a:t>
                  </a:r>
                </a:p>
              </p:txBody>
            </p:sp>
          </p:grpSp>
          <p:grpSp>
            <p:nvGrpSpPr>
              <p:cNvPr id="2063" name="Group 64"/>
              <p:cNvGrpSpPr>
                <a:grpSpLocks/>
              </p:cNvGrpSpPr>
              <p:nvPr/>
            </p:nvGrpSpPr>
            <p:grpSpPr bwMode="auto">
              <a:xfrm>
                <a:off x="524173" y="4014490"/>
                <a:ext cx="6791238" cy="461649"/>
                <a:chOff x="524173" y="4872395"/>
                <a:chExt cx="6791238" cy="461649"/>
              </a:xfrm>
            </p:grpSpPr>
            <p:grpSp>
              <p:nvGrpSpPr>
                <p:cNvPr id="2064" name="Group 27"/>
                <p:cNvGrpSpPr>
                  <a:grpSpLocks/>
                </p:cNvGrpSpPr>
                <p:nvPr/>
              </p:nvGrpSpPr>
              <p:grpSpPr bwMode="auto">
                <a:xfrm>
                  <a:off x="4034091" y="4959510"/>
                  <a:ext cx="3281320" cy="182576"/>
                  <a:chOff x="4110875" y="2560133"/>
                  <a:chExt cx="3281320" cy="182576"/>
                </a:xfrm>
              </p:grpSpPr>
              <p:sp>
                <p:nvSpPr>
                  <p:cNvPr id="29" name="Rectangle 28"/>
                  <p:cNvSpPr>
                    <a:spLocks noChangeAspect="1"/>
                  </p:cNvSpPr>
                  <p:nvPr/>
                </p:nvSpPr>
                <p:spPr>
                  <a:xfrm>
                    <a:off x="4885902" y="2559931"/>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 name="Rectangle 29"/>
                  <p:cNvSpPr>
                    <a:spLocks noChangeAspect="1"/>
                  </p:cNvSpPr>
                  <p:nvPr/>
                </p:nvSpPr>
                <p:spPr>
                  <a:xfrm>
                    <a:off x="5660749" y="2559931"/>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 name="Rectangle 30"/>
                  <p:cNvSpPr>
                    <a:spLocks noChangeAspect="1"/>
                  </p:cNvSpPr>
                  <p:nvPr/>
                </p:nvSpPr>
                <p:spPr>
                  <a:xfrm>
                    <a:off x="6435596" y="2559931"/>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 name="Rectangle 31"/>
                  <p:cNvSpPr>
                    <a:spLocks noChangeAspect="1"/>
                  </p:cNvSpPr>
                  <p:nvPr/>
                </p:nvSpPr>
                <p:spPr>
                  <a:xfrm>
                    <a:off x="4111055" y="2559931"/>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3" name="Rectangle 32"/>
                  <p:cNvSpPr>
                    <a:spLocks noChangeAspect="1"/>
                  </p:cNvSpPr>
                  <p:nvPr/>
                </p:nvSpPr>
                <p:spPr>
                  <a:xfrm>
                    <a:off x="7210443" y="2559931"/>
                    <a:ext cx="182068" cy="1821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0" name="TextBox 60"/>
                <p:cNvSpPr txBox="1">
                  <a:spLocks noChangeArrowheads="1"/>
                </p:cNvSpPr>
                <p:nvPr/>
              </p:nvSpPr>
              <p:spPr bwMode="auto">
                <a:xfrm>
                  <a:off x="524173" y="4872395"/>
                  <a:ext cx="3315328" cy="46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1800" smtClean="0">
                      <a:latin typeface="+mn-lt"/>
                    </a:rPr>
                    <a:t>Would Recommend</a:t>
                  </a:r>
                  <a:r>
                    <a:rPr lang="en-US" smtClean="0">
                      <a:latin typeface="+mn-lt"/>
                    </a:rPr>
                    <a:t>	</a:t>
                  </a:r>
                </a:p>
              </p:txBody>
            </p:sp>
          </p:grpSp>
        </p:grpSp>
        <p:grpSp>
          <p:nvGrpSpPr>
            <p:cNvPr id="2055" name="Group 68"/>
            <p:cNvGrpSpPr>
              <a:grpSpLocks/>
            </p:cNvGrpSpPr>
            <p:nvPr/>
          </p:nvGrpSpPr>
          <p:grpSpPr bwMode="auto">
            <a:xfrm>
              <a:off x="682228" y="5351141"/>
              <a:ext cx="5338256" cy="2031792"/>
              <a:chOff x="524173" y="4476436"/>
              <a:chExt cx="7117584" cy="1523949"/>
            </a:xfrm>
          </p:grpSpPr>
          <p:sp>
            <p:nvSpPr>
              <p:cNvPr id="13" name="Rectangle 66"/>
              <p:cNvSpPr>
                <a:spLocks noChangeArrowheads="1"/>
              </p:cNvSpPr>
              <p:nvPr/>
            </p:nvSpPr>
            <p:spPr bwMode="auto">
              <a:xfrm>
                <a:off x="524173" y="5007437"/>
                <a:ext cx="1300603" cy="369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sz="1800">
                    <a:latin typeface="+mn-lt"/>
                  </a:rPr>
                  <a:t>Comments</a:t>
                </a:r>
              </a:p>
            </p:txBody>
          </p:sp>
          <p:sp>
            <p:nvSpPr>
              <p:cNvPr id="68" name="Rectangle 67"/>
              <p:cNvSpPr/>
              <p:nvPr/>
            </p:nvSpPr>
            <p:spPr>
              <a:xfrm>
                <a:off x="2672998" y="4476436"/>
                <a:ext cx="4968759" cy="15239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sp>
        <p:nvSpPr>
          <p:cNvPr id="2" name="TextBox 1"/>
          <p:cNvSpPr txBox="1"/>
          <p:nvPr/>
        </p:nvSpPr>
        <p:spPr>
          <a:xfrm>
            <a:off x="2993795" y="829867"/>
            <a:ext cx="3156633" cy="1366836"/>
          </a:xfrm>
          <a:prstGeom prst="rect">
            <a:avLst/>
          </a:prstGeom>
          <a:noFill/>
          <a:ln>
            <a:solidFill>
              <a:schemeClr val="tx1"/>
            </a:solidFill>
          </a:ln>
        </p:spPr>
        <p:txBody>
          <a:bodyPr wrap="none">
            <a:noAutofit/>
          </a:bodyPr>
          <a:lstStyle/>
          <a:p>
            <a:pPr>
              <a:defRPr/>
            </a:pPr>
            <a:r>
              <a:rPr lang="en-US" sz="1600" dirty="0"/>
              <a:t>Lecturer	__________________</a:t>
            </a:r>
          </a:p>
          <a:p>
            <a:pPr>
              <a:defRPr/>
            </a:pPr>
            <a:endParaRPr lang="en-US" sz="1600" dirty="0"/>
          </a:p>
          <a:p>
            <a:pPr>
              <a:defRPr/>
            </a:pPr>
            <a:r>
              <a:rPr lang="en-US" sz="1600" dirty="0"/>
              <a:t>Location	</a:t>
            </a:r>
            <a:r>
              <a:rPr lang="en-US" sz="1600" dirty="0">
                <a:solidFill>
                  <a:srgbClr val="000000"/>
                </a:solidFill>
                <a:latin typeface="Arial"/>
              </a:rPr>
              <a:t>__________________</a:t>
            </a:r>
          </a:p>
          <a:p>
            <a:pPr>
              <a:defRPr/>
            </a:pPr>
            <a:endParaRPr lang="en-US" sz="1600" dirty="0"/>
          </a:p>
          <a:p>
            <a:pPr>
              <a:defRPr/>
            </a:pPr>
            <a:r>
              <a:rPr lang="en-US" sz="1600" dirty="0"/>
              <a:t>Date	</a:t>
            </a:r>
            <a:r>
              <a:rPr lang="en-US" sz="1600" dirty="0">
                <a:solidFill>
                  <a:srgbClr val="000000"/>
                </a:solidFill>
                <a:latin typeface="Arial"/>
              </a:rPr>
              <a:t>__________________</a:t>
            </a:r>
          </a:p>
          <a:p>
            <a:pPr>
              <a:defRPr/>
            </a:pPr>
            <a:endParaRPr lang="en-US" sz="1800" dirty="0">
              <a:latin typeface="+mn-lt"/>
            </a:endParaRPr>
          </a:p>
        </p:txBody>
      </p:sp>
      <p:pic>
        <p:nvPicPr>
          <p:cNvPr id="2092" name="Picture 44" descr="C:\Users\Iram\Documents\IEEE\AESS\Logos\aess_logo_2011_no-tex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7150"/>
            <a:ext cx="1658948" cy="515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8211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Activities</a:t>
            </a:r>
            <a:endParaRPr lang="en-US" dirty="0"/>
          </a:p>
        </p:txBody>
      </p:sp>
      <p:sp>
        <p:nvSpPr>
          <p:cNvPr id="3" name="Content Placeholder 2"/>
          <p:cNvSpPr>
            <a:spLocks noGrp="1"/>
          </p:cNvSpPr>
          <p:nvPr>
            <p:ph idx="1"/>
          </p:nvPr>
        </p:nvSpPr>
        <p:spPr/>
        <p:txBody>
          <a:bodyPr/>
          <a:lstStyle/>
          <a:p>
            <a:r>
              <a:rPr lang="en-US" dirty="0" smtClean="0"/>
              <a:t>George Schmidt has agreed to prepare a video tutorial based on his lecture </a:t>
            </a:r>
            <a:r>
              <a:rPr lang="en-US" dirty="0"/>
              <a:t>“Inertial System and GPS Technology </a:t>
            </a:r>
            <a:r>
              <a:rPr lang="en-US" dirty="0" smtClean="0"/>
              <a:t>Trends”</a:t>
            </a:r>
          </a:p>
          <a:p>
            <a:r>
              <a:rPr lang="en-US" dirty="0" smtClean="0"/>
              <a:t>Michael Ellis’ lecture  “</a:t>
            </a:r>
            <a:r>
              <a:rPr lang="en-US" dirty="0"/>
              <a:t>Obsolescence - The Underside of the COTS </a:t>
            </a:r>
            <a:r>
              <a:rPr lang="en-US" dirty="0" smtClean="0"/>
              <a:t>Iceberg” was included </a:t>
            </a:r>
            <a:r>
              <a:rPr lang="en-US" dirty="0"/>
              <a:t>in San Fernando Valley Engineer’s Council Tech Conference at  California State University, Northridge (CSUN) on Friday, April 20. </a:t>
            </a:r>
            <a:endParaRPr lang="en-US" dirty="0" smtClean="0"/>
          </a:p>
          <a:p>
            <a:r>
              <a:rPr lang="en-US" dirty="0" smtClean="0"/>
              <a:t>Paul Gartz was invited by the </a:t>
            </a:r>
            <a:r>
              <a:rPr lang="en-US" dirty="0"/>
              <a:t>recently formed AESS Argentina Chapter </a:t>
            </a:r>
            <a:r>
              <a:rPr lang="en-US" dirty="0" smtClean="0"/>
              <a:t>to speak at "</a:t>
            </a:r>
            <a:r>
              <a:rPr lang="en-US" dirty="0" err="1" smtClean="0"/>
              <a:t>ArgenCon</a:t>
            </a:r>
            <a:r>
              <a:rPr lang="en-US" dirty="0"/>
              <a:t>", a Bi-annual national/international Congress held in Córdoba, Argentina during June 13-15, </a:t>
            </a:r>
            <a:r>
              <a:rPr lang="en-US" dirty="0" smtClean="0"/>
              <a:t>2012.</a:t>
            </a:r>
            <a:r>
              <a:rPr lang="en-US" dirty="0"/>
              <a:t> </a:t>
            </a:r>
            <a:endParaRPr lang="en-US" dirty="0" smtClean="0"/>
          </a:p>
          <a:p>
            <a:r>
              <a:rPr lang="en-US" dirty="0" smtClean="0"/>
              <a:t>Bob O’Donnell’s Radar Systems Engineering Course </a:t>
            </a:r>
          </a:p>
          <a:p>
            <a:pPr lvl="1"/>
            <a:r>
              <a:rPr lang="en-US" dirty="0" smtClean="0"/>
              <a:t>Distance Learning Initiative</a:t>
            </a:r>
          </a:p>
          <a:p>
            <a:endParaRPr lang="en-US" dirty="0"/>
          </a:p>
        </p:txBody>
      </p:sp>
    </p:spTree>
    <p:extLst>
      <p:ext uri="{BB962C8B-B14F-4D97-AF65-F5344CB8AC3E}">
        <p14:creationId xmlns:p14="http://schemas.microsoft.com/office/powerpoint/2010/main" val="2078400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Approve the following:</a:t>
            </a:r>
          </a:p>
          <a:p>
            <a:pPr lvl="1"/>
            <a:r>
              <a:rPr lang="en-US" dirty="0" smtClean="0"/>
              <a:t>Distinguished Lecturers will be appointed by the Board of Governors for three-year terms, renewable at the discretion of the Board.</a:t>
            </a:r>
          </a:p>
          <a:p>
            <a:pPr lvl="1"/>
            <a:r>
              <a:rPr lang="en-US" dirty="0" smtClean="0"/>
              <a:t>Procedure for evaluation of both new DL candidates and existing DLs, as contained in the Education presentation to the BoG.</a:t>
            </a:r>
          </a:p>
          <a:p>
            <a:pPr lvl="1"/>
            <a:r>
              <a:rPr lang="en-US" dirty="0" smtClean="0"/>
              <a:t>DL Approval and Expense Procedures as contained in the Education presentation to the BoG.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Distinguished Lectures</a:t>
            </a:r>
          </a:p>
          <a:p>
            <a:pPr lvl="1"/>
            <a:r>
              <a:rPr lang="en-US" dirty="0" smtClean="0"/>
              <a:t>Recent Activity</a:t>
            </a:r>
          </a:p>
          <a:p>
            <a:pPr lvl="1"/>
            <a:r>
              <a:rPr lang="en-US" dirty="0" smtClean="0"/>
              <a:t>Roles and Missions</a:t>
            </a:r>
          </a:p>
          <a:p>
            <a:pPr lvl="1"/>
            <a:r>
              <a:rPr lang="en-US" dirty="0" smtClean="0"/>
              <a:t>Proposal for Revamping the Program</a:t>
            </a:r>
          </a:p>
          <a:p>
            <a:pPr lvl="2"/>
            <a:r>
              <a:rPr lang="en-US" dirty="0" smtClean="0"/>
              <a:t>Procedure  for vetting candidate DLs</a:t>
            </a:r>
          </a:p>
          <a:p>
            <a:pPr lvl="3"/>
            <a:r>
              <a:rPr lang="en-US" dirty="0" smtClean="0"/>
              <a:t>Application to Existing DLs</a:t>
            </a:r>
          </a:p>
          <a:p>
            <a:pPr lvl="2"/>
            <a:r>
              <a:rPr lang="en-US" dirty="0" smtClean="0"/>
              <a:t>Procedure for  Expense MUA</a:t>
            </a:r>
          </a:p>
          <a:p>
            <a:r>
              <a:rPr lang="en-US" dirty="0" smtClean="0"/>
              <a:t>Other Activities		</a:t>
            </a:r>
          </a:p>
          <a:p>
            <a:r>
              <a:rPr lang="en-US" dirty="0" smtClean="0"/>
              <a:t>Bob O’Donnell Update</a:t>
            </a:r>
            <a:endParaRPr lang="en-US" dirty="0"/>
          </a:p>
        </p:txBody>
      </p:sp>
    </p:spTree>
    <p:extLst>
      <p:ext uri="{BB962C8B-B14F-4D97-AF65-F5344CB8AC3E}">
        <p14:creationId xmlns:p14="http://schemas.microsoft.com/office/powerpoint/2010/main" val="721582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609600"/>
          </a:xfrm>
        </p:spPr>
        <p:txBody>
          <a:bodyPr/>
          <a:lstStyle/>
          <a:p>
            <a:r>
              <a:rPr lang="en-US" dirty="0" smtClean="0"/>
              <a:t>Distinguished Lecturer Activity</a:t>
            </a:r>
            <a:endParaRPr lang="en-US" dirty="0"/>
          </a:p>
        </p:txBody>
      </p:sp>
      <p:sp>
        <p:nvSpPr>
          <p:cNvPr id="9" name="Content Placeholder 8"/>
          <p:cNvSpPr>
            <a:spLocks noGrp="1"/>
          </p:cNvSpPr>
          <p:nvPr>
            <p:ph sz="half" idx="1"/>
          </p:nvPr>
        </p:nvSpPr>
        <p:spPr>
          <a:xfrm>
            <a:off x="685800" y="4702050"/>
            <a:ext cx="5029200" cy="1165350"/>
          </a:xfrm>
        </p:spPr>
        <p:txBody>
          <a:bodyPr/>
          <a:lstStyle/>
          <a:p>
            <a:r>
              <a:rPr lang="en-US" sz="2000" dirty="0" smtClean="0"/>
              <a:t>Worldwide Activity</a:t>
            </a:r>
          </a:p>
          <a:p>
            <a:pPr lvl="1"/>
            <a:r>
              <a:rPr lang="en-US" sz="1600" dirty="0" smtClean="0"/>
              <a:t>Year to year Growth</a:t>
            </a:r>
          </a:p>
          <a:p>
            <a:r>
              <a:rPr lang="en-US" sz="2000" dirty="0" smtClean="0"/>
              <a:t>13 of our 19 Distinguished Lecturers </a:t>
            </a:r>
          </a:p>
          <a:p>
            <a:r>
              <a:rPr lang="en-US" sz="2000" dirty="0" smtClean="0"/>
              <a:t>We have only two outside of USA</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4160137782"/>
              </p:ext>
            </p:extLst>
          </p:nvPr>
        </p:nvGraphicFramePr>
        <p:xfrm>
          <a:off x="838198" y="1356356"/>
          <a:ext cx="7467603" cy="4815844"/>
        </p:xfrm>
        <a:graphic>
          <a:graphicData uri="http://schemas.openxmlformats.org/drawingml/2006/table">
            <a:tbl>
              <a:tblPr/>
              <a:tblGrid>
                <a:gridCol w="1505566"/>
                <a:gridCol w="323300"/>
                <a:gridCol w="808251"/>
                <a:gridCol w="323300"/>
                <a:gridCol w="1616501"/>
                <a:gridCol w="437406"/>
                <a:gridCol w="1692572"/>
                <a:gridCol w="760707"/>
              </a:tblGrid>
              <a:tr h="218902">
                <a:tc>
                  <a:txBody>
                    <a:bodyPr/>
                    <a:lstStyle/>
                    <a:p>
                      <a:pPr algn="ctr" fontAlgn="b"/>
                      <a:r>
                        <a:rPr lang="en-US" sz="1200" b="1" i="0" u="none" strike="noStrike" dirty="0">
                          <a:solidFill>
                            <a:srgbClr val="000000"/>
                          </a:solidFill>
                          <a:effectLst/>
                          <a:latin typeface="Calibri"/>
                        </a:rPr>
                        <a:t>Distinguished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c gridSpan="2">
                  <a:txBody>
                    <a:bodyPr/>
                    <a:lstStyle/>
                    <a:p>
                      <a:pPr algn="ctr" fontAlgn="b"/>
                      <a:r>
                        <a:rPr lang="en-US" sz="1200" b="1" i="0" u="none" strike="noStrike">
                          <a:solidFill>
                            <a:srgbClr val="000000"/>
                          </a:solidFill>
                          <a:effectLst/>
                          <a:latin typeface="Calibri"/>
                        </a:rPr>
                        <a:t>2010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c hMerge="1">
                  <a:txBody>
                    <a:bodyPr/>
                    <a:lstStyle/>
                    <a:p>
                      <a:endParaRPr lang="en-US"/>
                    </a:p>
                  </a:txBody>
                  <a:tcPr/>
                </a:tc>
                <a:tc gridSpan="2">
                  <a:txBody>
                    <a:bodyPr/>
                    <a:lstStyle/>
                    <a:p>
                      <a:pPr algn="ctr" fontAlgn="b"/>
                      <a:r>
                        <a:rPr lang="en-US" sz="1200" b="1" i="0" u="none" strike="noStrike">
                          <a:solidFill>
                            <a:srgbClr val="000000"/>
                          </a:solidFill>
                          <a:effectLst/>
                          <a:latin typeface="Calibri"/>
                        </a:rPr>
                        <a:t>2011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c hMerge="1">
                  <a:txBody>
                    <a:bodyPr/>
                    <a:lstStyle/>
                    <a:p>
                      <a:endParaRPr lang="en-US"/>
                    </a:p>
                  </a:txBody>
                  <a:tcPr/>
                </a:tc>
                <a:tc gridSpan="2">
                  <a:txBody>
                    <a:bodyPr/>
                    <a:lstStyle/>
                    <a:p>
                      <a:pPr algn="ctr" fontAlgn="b"/>
                      <a:r>
                        <a:rPr lang="en-US" sz="1200" b="1" i="0" u="none" strike="noStrike">
                          <a:solidFill>
                            <a:srgbClr val="000000"/>
                          </a:solidFill>
                          <a:effectLst/>
                          <a:latin typeface="Calibri"/>
                        </a:rPr>
                        <a:t>2012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c hMerge="1">
                  <a:txBody>
                    <a:bodyPr/>
                    <a:lstStyle/>
                    <a:p>
                      <a:endParaRPr lang="en-US"/>
                    </a:p>
                  </a:txBody>
                  <a:tcPr/>
                </a:tc>
                <a:tc>
                  <a:txBody>
                    <a:bodyPr/>
                    <a:lstStyle/>
                    <a:p>
                      <a:pPr algn="l" fontAlgn="b"/>
                      <a:r>
                        <a:rPr lang="en-US" sz="1200" b="1"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r>
              <a:tr h="218902">
                <a:tc>
                  <a:txBody>
                    <a:bodyPr/>
                    <a:lstStyle/>
                    <a:p>
                      <a:pPr algn="ctr" fontAlgn="b"/>
                      <a:r>
                        <a:rPr lang="en-US" sz="1200" b="1" i="0" u="none" strike="noStrike">
                          <a:solidFill>
                            <a:srgbClr val="000000"/>
                          </a:solidFill>
                          <a:effectLst/>
                          <a:latin typeface="Calibri"/>
                        </a:rPr>
                        <a:t>Lecturer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200" b="1" i="0" u="none" strike="noStrike">
                          <a:solidFill>
                            <a:srgbClr val="000000"/>
                          </a:solidFill>
                          <a:effectLst/>
                          <a:latin typeface="Calibri"/>
                        </a:rPr>
                        <a:t>No.</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200" b="1" i="0" u="none" strike="noStrike">
                          <a:solidFill>
                            <a:srgbClr val="000000"/>
                          </a:solidFill>
                          <a:effectLst/>
                          <a:latin typeface="Calibri"/>
                        </a:rPr>
                        <a:t>Location</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200" b="1" i="0" u="none" strike="noStrike">
                          <a:solidFill>
                            <a:srgbClr val="000000"/>
                          </a:solidFill>
                          <a:effectLst/>
                          <a:latin typeface="Calibri"/>
                        </a:rPr>
                        <a:t>No.</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200" b="1" i="0" u="none" strike="noStrike">
                          <a:solidFill>
                            <a:srgbClr val="000000"/>
                          </a:solidFill>
                          <a:effectLst/>
                          <a:latin typeface="Calibri"/>
                        </a:rPr>
                        <a:t>Location</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200" b="1" i="0" u="none" strike="noStrike">
                          <a:solidFill>
                            <a:srgbClr val="000000"/>
                          </a:solidFill>
                          <a:effectLst/>
                          <a:latin typeface="Calibri"/>
                        </a:rPr>
                        <a:t>No.</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200" b="1" i="0" u="none" strike="noStrike">
                          <a:solidFill>
                            <a:srgbClr val="000000"/>
                          </a:solidFill>
                          <a:effectLst/>
                          <a:latin typeface="Calibri"/>
                        </a:rPr>
                        <a:t>Location</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200" b="1" i="0" u="none" strike="noStrike">
                          <a:solidFill>
                            <a:srgbClr val="000000"/>
                          </a:solidFill>
                          <a:effectLst/>
                          <a:latin typeface="Calibri"/>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8CCE4"/>
                    </a:solidFill>
                  </a:tcPr>
                </a:tc>
              </a:tr>
              <a:tr h="218902">
                <a:tc>
                  <a:txBody>
                    <a:bodyPr/>
                    <a:lstStyle/>
                    <a:p>
                      <a:pPr algn="l" fontAlgn="b"/>
                      <a:r>
                        <a:rPr lang="en-US" sz="1200" b="0" i="0" u="none" strike="noStrike">
                          <a:solidFill>
                            <a:srgbClr val="000000"/>
                          </a:solidFill>
                          <a:effectLst/>
                          <a:latin typeface="Calibri"/>
                        </a:rPr>
                        <a:t>Eli  Brookner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r>
                        <a:rPr lang="en-US" sz="1200" b="0" i="0" u="none" strike="noStrike">
                          <a:solidFill>
                            <a:srgbClr val="000000"/>
                          </a:solidFill>
                          <a:effectLst/>
                          <a:latin typeface="Calibri"/>
                        </a:rPr>
                        <a:t>UK</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r>
                        <a:rPr lang="en-US" sz="1200" b="0" i="0" u="none" strike="noStrike">
                          <a:solidFill>
                            <a:srgbClr val="000000"/>
                          </a:solidFill>
                          <a:effectLst/>
                          <a:latin typeface="Calibri"/>
                        </a:rPr>
                        <a:t>UK</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r>
              <a:tr h="218902">
                <a:tc>
                  <a:txBody>
                    <a:bodyPr/>
                    <a:lstStyle/>
                    <a:p>
                      <a:pPr algn="l" fontAlgn="b"/>
                      <a:r>
                        <a:rPr lang="en-US" sz="1200" b="0" i="0" u="none" strike="noStrike">
                          <a:solidFill>
                            <a:srgbClr val="000000"/>
                          </a:solidFill>
                          <a:effectLst/>
                          <a:latin typeface="Calibri"/>
                        </a:rPr>
                        <a:t>Larry Chasteen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a:solidFill>
                            <a:srgbClr val="000000"/>
                          </a:solidFill>
                          <a:effectLst/>
                          <a:latin typeface="Calibri"/>
                        </a:rPr>
                        <a:t>Dick Curry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a:solidFill>
                            <a:srgbClr val="000000"/>
                          </a:solidFill>
                          <a:effectLst/>
                          <a:latin typeface="Calibri"/>
                        </a:rPr>
                        <a:t>Fred Daum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Israel</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a:solidFill>
                            <a:srgbClr val="000000"/>
                          </a:solidFill>
                          <a:effectLst/>
                          <a:latin typeface="Calibri"/>
                        </a:rPr>
                        <a:t>Mark Davis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China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USA, So. Africa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a:solidFill>
                            <a:srgbClr val="000000"/>
                          </a:solidFill>
                          <a:effectLst/>
                          <a:latin typeface="Calibri"/>
                        </a:rPr>
                        <a:t>Saj Durrani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Tunisia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So. Am.,Mexico</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a:solidFill>
                            <a:srgbClr val="000000"/>
                          </a:solidFill>
                          <a:effectLst/>
                          <a:latin typeface="Calibri"/>
                        </a:rPr>
                        <a:t>Paul Gartz</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Italy, India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So. Am.,Mexico</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a:solidFill>
                            <a:srgbClr val="000000"/>
                          </a:solidFill>
                          <a:effectLst/>
                          <a:latin typeface="Calibri"/>
                        </a:rPr>
                        <a:t>Hugh Griffiths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China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a:solidFill>
                            <a:srgbClr val="000000"/>
                          </a:solidFill>
                          <a:effectLst/>
                          <a:latin typeface="Calibri"/>
                        </a:rPr>
                        <a:t>Myron Kayton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Mexico</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a:solidFill>
                            <a:srgbClr val="000000"/>
                          </a:solidFill>
                          <a:effectLst/>
                          <a:latin typeface="Calibri"/>
                        </a:rPr>
                        <a:t>Surendra Pal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Singapore, So. Africa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a:solidFill>
                            <a:srgbClr val="000000"/>
                          </a:solidFill>
                          <a:effectLst/>
                          <a:latin typeface="Calibri"/>
                        </a:rPr>
                        <a:t>Theo Saunders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Greece (Tentative)</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dirty="0">
                          <a:solidFill>
                            <a:srgbClr val="000000"/>
                          </a:solidFill>
                          <a:effectLst/>
                          <a:latin typeface="Calibri"/>
                        </a:rPr>
                        <a:t>George Schmidt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USA, India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USA,India(virtual),China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r>
                        <a:rPr lang="en-US" sz="1200" b="0" i="0" u="none" strike="noStrike" dirty="0" err="1">
                          <a:solidFill>
                            <a:srgbClr val="000000"/>
                          </a:solidFill>
                          <a:effectLst/>
                          <a:latin typeface="Calibri"/>
                        </a:rPr>
                        <a:t>Pramod</a:t>
                      </a:r>
                      <a:r>
                        <a:rPr lang="en-US" sz="1200" b="0" i="0" u="none" strike="noStrike" dirty="0">
                          <a:solidFill>
                            <a:srgbClr val="000000"/>
                          </a:solidFill>
                          <a:effectLst/>
                          <a:latin typeface="Calibri"/>
                        </a:rPr>
                        <a:t> </a:t>
                      </a:r>
                      <a:r>
                        <a:rPr lang="en-US" sz="1200" b="0" i="0" u="none" strike="noStrike" dirty="0" err="1">
                          <a:solidFill>
                            <a:srgbClr val="000000"/>
                          </a:solidFill>
                          <a:effectLst/>
                          <a:latin typeface="Calibri"/>
                        </a:rPr>
                        <a:t>Varshney</a:t>
                      </a:r>
                      <a:endParaRPr lang="en-US" sz="1200" b="0" i="0" u="none" strike="noStrike" dirty="0">
                        <a:solidFill>
                          <a:srgbClr val="000000"/>
                        </a:solidFill>
                        <a:effectLst/>
                        <a:latin typeface="Calibri"/>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200" b="0" i="0" u="none" strike="noStrike">
                          <a:solidFill>
                            <a:srgbClr val="000000"/>
                          </a:solidFill>
                          <a:effectLst/>
                          <a:latin typeface="Calibri"/>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2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200" b="0" i="0" u="none" strike="noStrike">
                          <a:solidFill>
                            <a:srgbClr val="000000"/>
                          </a:solidFill>
                          <a:effectLst/>
                          <a:latin typeface="Calibri"/>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2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E4BC"/>
                    </a:solidFill>
                  </a:tcPr>
                </a:tc>
              </a:tr>
              <a:tr h="218902">
                <a:tc>
                  <a:txBody>
                    <a:bodyPr/>
                    <a:lstStyle/>
                    <a:p>
                      <a:pPr algn="l" fontAlgn="b"/>
                      <a:endParaRPr lang="en-US"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solidFill>
                            <a:srgbClr val="000000"/>
                          </a:solidFill>
                          <a:effectLst/>
                          <a:latin typeface="Calibri"/>
                        </a:rPr>
                        <a:t>USA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200" b="0" i="0" u="none" strike="noStrike">
                          <a:solidFill>
                            <a:srgbClr val="000000"/>
                          </a:solidFill>
                          <a:effectLst/>
                          <a:latin typeface="Calibri"/>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r>
              <a:tr h="218902">
                <a:tc>
                  <a:txBody>
                    <a:bodyPr/>
                    <a:lstStyle/>
                    <a:p>
                      <a:pPr algn="l" fontAlgn="b"/>
                      <a:endParaRPr lang="en-US"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Asia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Africa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Europe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Middle East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ctr" fontAlgn="b"/>
                      <a:r>
                        <a:rPr lang="en-US" sz="1200" b="0" i="0" u="none" strike="noStrike">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r>
              <a:tr h="218902">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Latin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200" b="0" i="0" u="none" strike="noStrike">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E4BC"/>
                    </a:solidFill>
                  </a:tcPr>
                </a:tc>
              </a:tr>
              <a:tr h="218902">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200" b="0" i="0" u="none" strike="noStrike" dirty="0">
                          <a:solidFill>
                            <a:srgbClr val="000000"/>
                          </a:solidFill>
                          <a:effectLst/>
                          <a:latin typeface="Calibri"/>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bl>
          </a:graphicData>
        </a:graphic>
      </p:graphicFrame>
    </p:spTree>
    <p:extLst>
      <p:ext uri="{BB962C8B-B14F-4D97-AF65-F5344CB8AC3E}">
        <p14:creationId xmlns:p14="http://schemas.microsoft.com/office/powerpoint/2010/main" val="2118517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Roles and Mission</a:t>
            </a:r>
            <a:endParaRPr lang="en-US" dirty="0"/>
          </a:p>
        </p:txBody>
      </p:sp>
      <p:sp>
        <p:nvSpPr>
          <p:cNvPr id="3" name="Content Placeholder 2"/>
          <p:cNvSpPr>
            <a:spLocks noGrp="1"/>
          </p:cNvSpPr>
          <p:nvPr>
            <p:ph sz="half" idx="1"/>
          </p:nvPr>
        </p:nvSpPr>
        <p:spPr>
          <a:xfrm>
            <a:off x="685800" y="1524000"/>
            <a:ext cx="7848600" cy="1295400"/>
          </a:xfrm>
        </p:spPr>
        <p:txBody>
          <a:bodyPr/>
          <a:lstStyle/>
          <a:p>
            <a:r>
              <a:rPr lang="en-US" sz="2400" dirty="0" smtClean="0"/>
              <a:t>Are the AESS Distinguished Lectures serving our members well? Are they </a:t>
            </a:r>
            <a:r>
              <a:rPr lang="en-US" sz="2400" dirty="0"/>
              <a:t>furthering the objectives of the society</a:t>
            </a:r>
            <a:r>
              <a:rPr lang="en-US" sz="2400" dirty="0" smtClean="0"/>
              <a:t>?</a:t>
            </a:r>
            <a:endParaRPr lang="en-US" dirty="0" smtClean="0"/>
          </a:p>
          <a:p>
            <a:endParaRPr lang="en-US" dirty="0" smtClean="0"/>
          </a:p>
          <a:p>
            <a:pPr lvl="1"/>
            <a:endParaRPr lang="en-US" dirty="0" smtClean="0"/>
          </a:p>
        </p:txBody>
      </p:sp>
      <p:sp>
        <p:nvSpPr>
          <p:cNvPr id="4" name="Content Placeholder 3"/>
          <p:cNvSpPr>
            <a:spLocks noGrp="1"/>
          </p:cNvSpPr>
          <p:nvPr>
            <p:ph sz="half" idx="2"/>
          </p:nvPr>
        </p:nvSpPr>
        <p:spPr>
          <a:xfrm>
            <a:off x="1143000" y="2743200"/>
            <a:ext cx="7086600" cy="2590800"/>
          </a:xfrm>
        </p:spPr>
        <p:txBody>
          <a:bodyPr/>
          <a:lstStyle/>
          <a:p>
            <a:r>
              <a:rPr lang="en-US" sz="2000" dirty="0"/>
              <a:t>USA dominant: 17 of 19 DLs reside in USA</a:t>
            </a:r>
          </a:p>
          <a:p>
            <a:pPr lvl="1"/>
            <a:r>
              <a:rPr lang="en-US" sz="1600" dirty="0" smtClean="0"/>
              <a:t>As an international organization, we must try to develop speakers from other regions</a:t>
            </a:r>
          </a:p>
          <a:p>
            <a:pPr lvl="1"/>
            <a:r>
              <a:rPr lang="en-US" sz="1600" dirty="0" smtClean="0"/>
              <a:t>Should we be more proactive In soliciting invitations for speakers?</a:t>
            </a:r>
          </a:p>
          <a:p>
            <a:pPr lvl="1"/>
            <a:r>
              <a:rPr lang="en-US" sz="1600" dirty="0" smtClean="0"/>
              <a:t>Can we better coordinate with membership building?</a:t>
            </a:r>
          </a:p>
          <a:p>
            <a:r>
              <a:rPr lang="en-US" sz="2000" dirty="0" smtClean="0"/>
              <a:t>Topics </a:t>
            </a:r>
            <a:r>
              <a:rPr lang="en-US" sz="2000" dirty="0"/>
              <a:t>are </a:t>
            </a:r>
            <a:r>
              <a:rPr lang="en-US" sz="2000" dirty="0" smtClean="0"/>
              <a:t>unchanged </a:t>
            </a:r>
            <a:r>
              <a:rPr lang="en-US" sz="2000" dirty="0"/>
              <a:t>– do they match the most current interest?</a:t>
            </a:r>
          </a:p>
          <a:p>
            <a:pPr lvl="1"/>
            <a:r>
              <a:rPr lang="en-US" sz="1600" dirty="0" smtClean="0"/>
              <a:t>Could </a:t>
            </a:r>
            <a:r>
              <a:rPr lang="en-US" sz="1600" dirty="0"/>
              <a:t>they be more effective in expanding worldwide membership</a:t>
            </a:r>
            <a:r>
              <a:rPr lang="en-US" sz="1600" dirty="0" smtClean="0"/>
              <a:t>?</a:t>
            </a:r>
            <a:endParaRPr lang="en-US" sz="1600" dirty="0"/>
          </a:p>
          <a:p>
            <a:endParaRPr lang="en-US" sz="1400" dirty="0"/>
          </a:p>
        </p:txBody>
      </p:sp>
    </p:spTree>
    <p:extLst>
      <p:ext uri="{BB962C8B-B14F-4D97-AF65-F5344CB8AC3E}">
        <p14:creationId xmlns:p14="http://schemas.microsoft.com/office/powerpoint/2010/main" val="1128421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609600"/>
          </a:xfrm>
        </p:spPr>
        <p:txBody>
          <a:bodyPr/>
          <a:lstStyle/>
          <a:p>
            <a:r>
              <a:rPr lang="en-US" sz="2400" dirty="0" smtClean="0"/>
              <a:t>Proposal</a:t>
            </a:r>
            <a:br>
              <a:rPr lang="en-US" sz="2400" dirty="0" smtClean="0"/>
            </a:br>
            <a:r>
              <a:rPr lang="en-US" sz="2400" dirty="0" smtClean="0"/>
              <a:t>Soliciting New DLs and Reviewing Current Ones</a:t>
            </a:r>
            <a:endParaRPr lang="en-US" sz="2400" dirty="0"/>
          </a:p>
        </p:txBody>
      </p:sp>
      <p:sp>
        <p:nvSpPr>
          <p:cNvPr id="3" name="Content Placeholder 2"/>
          <p:cNvSpPr>
            <a:spLocks noGrp="1"/>
          </p:cNvSpPr>
          <p:nvPr>
            <p:ph idx="1"/>
          </p:nvPr>
        </p:nvSpPr>
        <p:spPr>
          <a:xfrm>
            <a:off x="685800" y="1295400"/>
            <a:ext cx="7772400" cy="4572000"/>
          </a:xfrm>
        </p:spPr>
        <p:txBody>
          <a:bodyPr/>
          <a:lstStyle/>
          <a:p>
            <a:r>
              <a:rPr lang="en-US" dirty="0" smtClean="0"/>
              <a:t>I believe we can sustain ~25 Lectures annually</a:t>
            </a:r>
          </a:p>
          <a:p>
            <a:pPr lvl="1"/>
            <a:r>
              <a:rPr lang="en-US" dirty="0"/>
              <a:t>M</a:t>
            </a:r>
            <a:r>
              <a:rPr lang="en-US" dirty="0" smtClean="0"/>
              <a:t>ore if we obtain geo-distributed speakers (18 in 2011)</a:t>
            </a:r>
          </a:p>
          <a:p>
            <a:pPr lvl="1"/>
            <a:r>
              <a:rPr lang="en-US" dirty="0" smtClean="0"/>
              <a:t>Could support a roster of 25+ DLs</a:t>
            </a:r>
          </a:p>
          <a:p>
            <a:r>
              <a:rPr lang="en-US" dirty="0" smtClean="0"/>
              <a:t>Introduce a 3-year renewable term for DLs</a:t>
            </a:r>
          </a:p>
          <a:p>
            <a:r>
              <a:rPr lang="en-US" dirty="0" smtClean="0"/>
              <a:t>Solicit the Chapters, Panels and Fellows for </a:t>
            </a:r>
          </a:p>
          <a:p>
            <a:pPr lvl="1"/>
            <a:r>
              <a:rPr lang="en-US" dirty="0" smtClean="0"/>
              <a:t>Advice on topics of interest to members</a:t>
            </a:r>
          </a:p>
          <a:p>
            <a:pPr lvl="2"/>
            <a:r>
              <a:rPr lang="en-US" dirty="0" smtClean="0"/>
              <a:t>Also listen to GOLD members</a:t>
            </a:r>
          </a:p>
          <a:p>
            <a:pPr lvl="1"/>
            <a:r>
              <a:rPr lang="en-US" dirty="0" smtClean="0"/>
              <a:t>Suggested candidate Lecturers</a:t>
            </a:r>
          </a:p>
          <a:p>
            <a:r>
              <a:rPr lang="en-US" dirty="0" smtClean="0"/>
              <a:t>Approve the proposed procedures for DL Evaluation (next)</a:t>
            </a:r>
          </a:p>
          <a:p>
            <a:pPr lvl="1"/>
            <a:r>
              <a:rPr lang="en-US" dirty="0" smtClean="0"/>
              <a:t>Require Current DLs who want to continue to follow same procedure, with staggered terms </a:t>
            </a:r>
          </a:p>
          <a:p>
            <a:r>
              <a:rPr lang="en-US" dirty="0" smtClean="0"/>
              <a:t>Manage the selection process by augmented Education Committee</a:t>
            </a:r>
          </a:p>
          <a:p>
            <a:pPr lvl="1"/>
            <a:r>
              <a:rPr lang="en-US" dirty="0" smtClean="0"/>
              <a:t>Currently: Weinstein, Kaplan, Farina, Stallo</a:t>
            </a:r>
          </a:p>
          <a:p>
            <a:pPr lvl="1"/>
            <a:r>
              <a:rPr lang="en-US" dirty="0" smtClean="0"/>
              <a:t>Other Board members?</a:t>
            </a:r>
          </a:p>
          <a:p>
            <a:pPr lvl="1"/>
            <a:endParaRPr lang="en-US" dirty="0" smtClean="0"/>
          </a:p>
          <a:p>
            <a:endParaRPr lang="en-US" dirty="0"/>
          </a:p>
        </p:txBody>
      </p:sp>
    </p:spTree>
    <p:extLst>
      <p:ext uri="{BB962C8B-B14F-4D97-AF65-F5344CB8AC3E}">
        <p14:creationId xmlns:p14="http://schemas.microsoft.com/office/powerpoint/2010/main" val="3411514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Proposed </a:t>
            </a:r>
            <a:r>
              <a:rPr lang="en-US" sz="2400" dirty="0"/>
              <a:t>Procedure for </a:t>
            </a:r>
            <a:r>
              <a:rPr lang="en-US" sz="2400" dirty="0" smtClean="0"/>
              <a:t>DL </a:t>
            </a:r>
            <a:r>
              <a:rPr lang="en-US" sz="2400" dirty="0"/>
              <a:t>Candidates </a:t>
            </a:r>
          </a:p>
        </p:txBody>
      </p:sp>
      <p:sp>
        <p:nvSpPr>
          <p:cNvPr id="3" name="Content Placeholder 2"/>
          <p:cNvSpPr>
            <a:spLocks noGrp="1"/>
          </p:cNvSpPr>
          <p:nvPr>
            <p:ph idx="1"/>
          </p:nvPr>
        </p:nvSpPr>
        <p:spPr/>
        <p:txBody>
          <a:bodyPr/>
          <a:lstStyle/>
          <a:p>
            <a:pPr lvl="0">
              <a:buFont typeface="+mj-lt"/>
              <a:buAutoNum type="arabicPeriod"/>
            </a:pPr>
            <a:r>
              <a:rPr lang="en-US" sz="1600" b="0" dirty="0"/>
              <a:t>Submit an outline of the proposed topic(s) including documentation of his/her relevant qualifications, such as publications, conference talks, tutorials, and awards. Ideally, provide a copy of proposed presentation slides.</a:t>
            </a:r>
          </a:p>
          <a:p>
            <a:pPr lvl="0">
              <a:buFont typeface="+mj-lt"/>
              <a:buAutoNum type="arabicPeriod"/>
            </a:pPr>
            <a:r>
              <a:rPr lang="en-US" sz="1600" b="0" dirty="0"/>
              <a:t>Provide a statement of willingness to accept </a:t>
            </a:r>
            <a:r>
              <a:rPr lang="en-US" sz="1600" b="0" dirty="0" smtClean="0"/>
              <a:t>at least one invitation </a:t>
            </a:r>
            <a:r>
              <a:rPr lang="en-US" sz="1600" b="0" dirty="0"/>
              <a:t>to lecture each year</a:t>
            </a:r>
          </a:p>
          <a:p>
            <a:pPr lvl="0">
              <a:buFont typeface="+mj-lt"/>
              <a:buAutoNum type="arabicPeriod"/>
            </a:pPr>
            <a:r>
              <a:rPr lang="en-US" sz="1600" b="0" dirty="0"/>
              <a:t>Provide proof of the relevance and quality of the lecturer which can include: (a) List of invited lectures/tutorials at major IEEE or related forums; (b) Testimonials of the effectiveness of the proposed lecture from appropriately qualified individuals such as conference chairs, AESS chapter chairs, IEEE Senior or Fellow recommendations, etc.”</a:t>
            </a:r>
          </a:p>
          <a:p>
            <a:pPr lvl="0">
              <a:buFont typeface="+mj-lt"/>
              <a:buAutoNum type="arabicPeriod"/>
            </a:pPr>
            <a:r>
              <a:rPr lang="en-US" sz="1600" b="0" dirty="0"/>
              <a:t>In cases where a candidate is not already well known as an effective speaker, the candidate may be asked to provide a forum, such as an IEEE conference, where he can conduct a mini-presentation in addition to (3) above</a:t>
            </a:r>
            <a:r>
              <a:rPr lang="en-US" sz="1600" b="0" dirty="0" smtClean="0"/>
              <a:t>.</a:t>
            </a:r>
            <a:r>
              <a:rPr lang="en-US" sz="1600" b="0" dirty="0"/>
              <a:t> </a:t>
            </a:r>
          </a:p>
          <a:p>
            <a:pPr>
              <a:buFont typeface="+mj-lt"/>
              <a:buAutoNum type="arabicPeriod"/>
            </a:pPr>
            <a:endParaRPr lang="en-US" sz="1600" dirty="0"/>
          </a:p>
        </p:txBody>
      </p:sp>
      <p:sp>
        <p:nvSpPr>
          <p:cNvPr id="4" name="Rectangle 3"/>
          <p:cNvSpPr/>
          <p:nvPr/>
        </p:nvSpPr>
        <p:spPr>
          <a:xfrm>
            <a:off x="723900" y="5024735"/>
            <a:ext cx="7696200" cy="1200329"/>
          </a:xfrm>
          <a:prstGeom prst="rect">
            <a:avLst/>
          </a:prstGeom>
          <a:solidFill>
            <a:srgbClr val="FFFFCC"/>
          </a:solidFill>
          <a:effectLst>
            <a:outerShdw blurRad="50800" dist="38100" dir="8100000" algn="tr" rotWithShape="0">
              <a:prstClr val="black">
                <a:alpha val="40000"/>
              </a:prstClr>
            </a:outerShdw>
          </a:effectLst>
        </p:spPr>
        <p:txBody>
          <a:bodyPr wrap="square">
            <a:spAutoFit/>
          </a:bodyPr>
          <a:lstStyle/>
          <a:p>
            <a:r>
              <a:rPr lang="en-US" dirty="0"/>
              <a:t>Distinguished Lecturers will be appointed by the Board of Governors for </a:t>
            </a:r>
            <a:r>
              <a:rPr lang="en-US" dirty="0" smtClean="0"/>
              <a:t>three-year terms, renewable at the discretion of the Board.  </a:t>
            </a:r>
            <a:r>
              <a:rPr lang="en-US" dirty="0"/>
              <a:t>Their information will be publicized in the AESS System Magazine and on the AESS web site.</a:t>
            </a:r>
          </a:p>
        </p:txBody>
      </p:sp>
    </p:spTree>
    <p:extLst>
      <p:ext uri="{BB962C8B-B14F-4D97-AF65-F5344CB8AC3E}">
        <p14:creationId xmlns:p14="http://schemas.microsoft.com/office/powerpoint/2010/main" val="3092631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Letter to Current DLs</a:t>
            </a:r>
            <a:endParaRPr lang="en-US" dirty="0"/>
          </a:p>
        </p:txBody>
      </p:sp>
      <p:sp>
        <p:nvSpPr>
          <p:cNvPr id="3" name="Content Placeholder 2"/>
          <p:cNvSpPr>
            <a:spLocks noGrp="1"/>
          </p:cNvSpPr>
          <p:nvPr>
            <p:ph idx="1"/>
          </p:nvPr>
        </p:nvSpPr>
        <p:spPr>
          <a:xfrm>
            <a:off x="457200" y="1524000"/>
            <a:ext cx="8229600" cy="4572000"/>
          </a:xfrm>
        </p:spPr>
        <p:txBody>
          <a:bodyPr/>
          <a:lstStyle/>
          <a:p>
            <a:pPr marL="0" indent="0">
              <a:buNone/>
            </a:pPr>
            <a:r>
              <a:rPr lang="en-US" sz="1400" dirty="0" smtClean="0"/>
              <a:t>To: All </a:t>
            </a:r>
            <a:r>
              <a:rPr lang="en-US" sz="1400" dirty="0"/>
              <a:t>AESS Distinguished </a:t>
            </a:r>
            <a:r>
              <a:rPr lang="en-US" sz="1400" dirty="0" smtClean="0"/>
              <a:t>Lecturers</a:t>
            </a:r>
          </a:p>
          <a:p>
            <a:pPr marL="0" indent="0">
              <a:buNone/>
            </a:pPr>
            <a:endParaRPr lang="en-US" sz="1400" dirty="0"/>
          </a:p>
          <a:p>
            <a:pPr marL="0" indent="0">
              <a:buNone/>
            </a:pPr>
            <a:r>
              <a:rPr lang="en-US" sz="1400" dirty="0"/>
              <a:t>On behalf of the society, I’d like to thank you for your contributions to the AESS and larger IEEE community through your volunteer contributions as Distinguished Lecturers. Your efforts provide a unique educational service for our AESS members and chapters and have been an effective mechanism for maintaining and increasing AESS membership. The DL program has been very successful. In the past year, 25 AESS lectures were given in 10 countries.  </a:t>
            </a:r>
          </a:p>
          <a:p>
            <a:pPr marL="0" indent="0">
              <a:buNone/>
            </a:pPr>
            <a:r>
              <a:rPr lang="en-US" sz="1400" dirty="0"/>
              <a:t>The Society is reaching out to recruit leading figures worldwide in our domain who can address additional topics of current interest to our members. We are looking to the Board of Governors, AESS Technical Panels, and our Chapters and to you, our current DLs, to help identify potential candidates.  We have established a sub-committee of the Board of Governors to review and evaluate candidates.  </a:t>
            </a:r>
          </a:p>
          <a:p>
            <a:pPr marL="0" indent="0">
              <a:buNone/>
            </a:pPr>
            <a:r>
              <a:rPr lang="en-US" sz="1400" dirty="0"/>
              <a:t>The Society has not had a formal mechanism to review our DL roster. Some members of the current list have been very active, others have not.  If you are willing to continue as a DL, please let me know. To ensure that all our DLs offer material that is up to date and of interest to members, I am asking you to follow the </a:t>
            </a:r>
            <a:r>
              <a:rPr lang="en-US" sz="1400" dirty="0" smtClean="0"/>
              <a:t>evaluation </a:t>
            </a:r>
            <a:r>
              <a:rPr lang="en-US" sz="1400" dirty="0"/>
              <a:t>procedure described below.</a:t>
            </a:r>
          </a:p>
          <a:p>
            <a:pPr marL="0" indent="0">
              <a:buNone/>
            </a:pPr>
            <a:r>
              <a:rPr lang="en-US" sz="1400" dirty="0"/>
              <a:t>The general procedure for candidates who are interested will be as follows:</a:t>
            </a:r>
          </a:p>
          <a:p>
            <a:pPr marL="0" lvl="0" indent="0">
              <a:buNone/>
            </a:pPr>
            <a:endParaRPr lang="en-US" sz="1050" dirty="0" smtClean="0"/>
          </a:p>
          <a:p>
            <a:pPr marL="0" indent="0" algn="ctr">
              <a:buNone/>
            </a:pPr>
            <a:r>
              <a:rPr lang="en-US" sz="1600" dirty="0" smtClean="0"/>
              <a:t>See previous slide</a:t>
            </a:r>
            <a:endParaRPr lang="en-US" sz="1400" dirty="0"/>
          </a:p>
          <a:p>
            <a:pPr marL="0" indent="0">
              <a:buNone/>
            </a:pPr>
            <a:r>
              <a:rPr lang="en-US" sz="1000" dirty="0"/>
              <a:t> </a:t>
            </a:r>
          </a:p>
          <a:p>
            <a:pPr marL="0" indent="0">
              <a:buNone/>
            </a:pPr>
            <a:r>
              <a:rPr lang="en-US" sz="1000" dirty="0"/>
              <a:t> </a:t>
            </a:r>
          </a:p>
          <a:p>
            <a:pPr marL="0" indent="0">
              <a:buNone/>
            </a:pPr>
            <a:r>
              <a:rPr lang="en-US" sz="1000" dirty="0"/>
              <a:t> </a:t>
            </a:r>
          </a:p>
          <a:p>
            <a:pPr marL="0" indent="0">
              <a:buNone/>
            </a:pPr>
            <a:endParaRPr lang="en-US" sz="1000" dirty="0"/>
          </a:p>
        </p:txBody>
      </p:sp>
    </p:spTree>
    <p:extLst>
      <p:ext uri="{BB962C8B-B14F-4D97-AF65-F5344CB8AC3E}">
        <p14:creationId xmlns:p14="http://schemas.microsoft.com/office/powerpoint/2010/main" val="2164610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AESS Develop Courses for Industry?</a:t>
            </a:r>
            <a:endParaRPr lang="en-US" dirty="0"/>
          </a:p>
        </p:txBody>
      </p:sp>
      <p:sp>
        <p:nvSpPr>
          <p:cNvPr id="3" name="Content Placeholder 2"/>
          <p:cNvSpPr>
            <a:spLocks noGrp="1"/>
          </p:cNvSpPr>
          <p:nvPr>
            <p:ph idx="1"/>
          </p:nvPr>
        </p:nvSpPr>
        <p:spPr>
          <a:xfrm>
            <a:off x="685800" y="1524000"/>
            <a:ext cx="7772400" cy="2438400"/>
          </a:xfrm>
        </p:spPr>
        <p:txBody>
          <a:bodyPr/>
          <a:lstStyle/>
          <a:p>
            <a:r>
              <a:rPr lang="en-US" dirty="0" smtClean="0"/>
              <a:t>Discussion at yesterday’s Officers’ meeting</a:t>
            </a:r>
          </a:p>
          <a:p>
            <a:pPr lvl="1"/>
            <a:r>
              <a:rPr lang="en-US" dirty="0" smtClean="0"/>
              <a:t>Our Distinguished Lecturers are International experts</a:t>
            </a:r>
          </a:p>
          <a:p>
            <a:pPr lvl="1"/>
            <a:r>
              <a:rPr lang="en-US" dirty="0" smtClean="0"/>
              <a:t>Tutorials at Conferences are in high demand</a:t>
            </a:r>
          </a:p>
          <a:p>
            <a:pPr lvl="1"/>
            <a:r>
              <a:rPr lang="en-US" dirty="0" smtClean="0"/>
              <a:t>Industry desires project management courses also</a:t>
            </a:r>
          </a:p>
          <a:p>
            <a:r>
              <a:rPr lang="en-US" dirty="0" smtClean="0"/>
              <a:t>Is there an opportunity for AESS to provide a service to industry, increase membership and generate revenue?</a:t>
            </a:r>
          </a:p>
          <a:p>
            <a:pPr lvl="1"/>
            <a:r>
              <a:rPr lang="en-US" dirty="0" smtClean="0"/>
              <a:t>Intersects Education, Conference and Industry Committees </a:t>
            </a:r>
          </a:p>
          <a:p>
            <a:pPr lvl="1"/>
            <a:endParaRPr lang="en-US" dirty="0" smtClean="0"/>
          </a:p>
          <a:p>
            <a:pPr>
              <a:buNone/>
            </a:pPr>
            <a:endParaRPr lang="en-US" b="0" dirty="0" smtClean="0"/>
          </a:p>
          <a:p>
            <a:endParaRPr lang="en-US" dirty="0"/>
          </a:p>
        </p:txBody>
      </p:sp>
      <p:sp>
        <p:nvSpPr>
          <p:cNvPr id="4" name="TextBox 3"/>
          <p:cNvSpPr txBox="1"/>
          <p:nvPr/>
        </p:nvSpPr>
        <p:spPr>
          <a:xfrm>
            <a:off x="457200" y="4419600"/>
            <a:ext cx="8109912" cy="838200"/>
          </a:xfrm>
          <a:prstGeom prst="rect">
            <a:avLst/>
          </a:prstGeom>
          <a:solidFill>
            <a:srgbClr val="FFFF99"/>
          </a:solidFill>
          <a:ln>
            <a:solidFill>
              <a:schemeClr val="tx1"/>
            </a:solidFill>
          </a:ln>
          <a:effectLst>
            <a:outerShdw blurRad="50800" dist="38100" dir="8100000" algn="tr" rotWithShape="0">
              <a:prstClr val="black">
                <a:alpha val="40000"/>
              </a:prstClr>
            </a:outerShdw>
          </a:effectLst>
        </p:spPr>
        <p:txBody>
          <a:bodyPr wrap="square" rtlCol="0">
            <a:noAutofit/>
          </a:bodyPr>
          <a:lstStyle/>
          <a:p>
            <a:pPr algn="ctr"/>
            <a:r>
              <a:rPr lang="en-US" sz="2400" dirty="0" smtClean="0"/>
              <a:t>Recommend a committee to study the concept and report at next BoG meeting</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09600"/>
          </a:xfrm>
        </p:spPr>
        <p:txBody>
          <a:bodyPr/>
          <a:lstStyle/>
          <a:p>
            <a:r>
              <a:rPr lang="en-US" dirty="0" smtClean="0"/>
              <a:t>DL Activity in 2012</a:t>
            </a:r>
            <a:endParaRPr lang="en-US" dirty="0"/>
          </a:p>
        </p:txBody>
      </p:sp>
      <p:sp>
        <p:nvSpPr>
          <p:cNvPr id="5" name="Content Placeholder 4"/>
          <p:cNvSpPr>
            <a:spLocks noGrp="1"/>
          </p:cNvSpPr>
          <p:nvPr>
            <p:ph idx="1"/>
          </p:nvPr>
        </p:nvSpPr>
        <p:spPr>
          <a:xfrm>
            <a:off x="685800" y="4648200"/>
            <a:ext cx="7772400" cy="1143000"/>
          </a:xfrm>
        </p:spPr>
        <p:txBody>
          <a:bodyPr/>
          <a:lstStyle/>
          <a:p>
            <a:r>
              <a:rPr lang="en-US" dirty="0" smtClean="0"/>
              <a:t>A more formal MUA between AESS, DL and host organization is desirable (see next chart) </a:t>
            </a:r>
            <a:endParaRPr lang="en-US" dirty="0"/>
          </a:p>
        </p:txBody>
      </p:sp>
      <p:sp>
        <p:nvSpPr>
          <p:cNvPr id="6" name="TextBox 5"/>
          <p:cNvSpPr txBox="1"/>
          <p:nvPr/>
        </p:nvSpPr>
        <p:spPr>
          <a:xfrm>
            <a:off x="838200" y="4340423"/>
            <a:ext cx="2258695" cy="307777"/>
          </a:xfrm>
          <a:prstGeom prst="rect">
            <a:avLst/>
          </a:prstGeom>
          <a:noFill/>
        </p:spPr>
        <p:txBody>
          <a:bodyPr wrap="none" rtlCol="0">
            <a:spAutoFit/>
          </a:bodyPr>
          <a:lstStyle/>
          <a:p>
            <a:r>
              <a:rPr lang="en-US" sz="1400" i="1" dirty="0" smtClean="0"/>
              <a:t>* 50% to be paid by AESS</a:t>
            </a:r>
            <a:endParaRPr lang="en-US" sz="1400" i="1" dirty="0"/>
          </a:p>
        </p:txBody>
      </p:sp>
      <p:graphicFrame>
        <p:nvGraphicFramePr>
          <p:cNvPr id="11" name="Table 10"/>
          <p:cNvGraphicFramePr>
            <a:graphicFrameLocks noGrp="1"/>
          </p:cNvGraphicFramePr>
          <p:nvPr>
            <p:extLst>
              <p:ext uri="{D42A27DB-BD31-4B8C-83A1-F6EECF244321}">
                <p14:modId xmlns:p14="http://schemas.microsoft.com/office/powerpoint/2010/main" val="3054866485"/>
              </p:ext>
            </p:extLst>
          </p:nvPr>
        </p:nvGraphicFramePr>
        <p:xfrm>
          <a:off x="914400" y="909758"/>
          <a:ext cx="7315200" cy="3430665"/>
        </p:xfrm>
        <a:graphic>
          <a:graphicData uri="http://schemas.openxmlformats.org/drawingml/2006/table">
            <a:tbl>
              <a:tblPr/>
              <a:tblGrid>
                <a:gridCol w="1482811"/>
                <a:gridCol w="1313347"/>
                <a:gridCol w="2810280"/>
                <a:gridCol w="819076"/>
                <a:gridCol w="889686"/>
              </a:tblGrid>
              <a:tr h="297510">
                <a:tc>
                  <a:txBody>
                    <a:bodyPr/>
                    <a:lstStyle/>
                    <a:p>
                      <a:pPr algn="ctr" fontAlgn="b"/>
                      <a:r>
                        <a:rPr lang="en-US" sz="1400" b="1" i="0" u="none" strike="noStrike">
                          <a:solidFill>
                            <a:srgbClr val="000000"/>
                          </a:solidFill>
                          <a:effectLst/>
                          <a:latin typeface="Calibri"/>
                        </a:rPr>
                        <a:t>DL</a:t>
                      </a:r>
                    </a:p>
                  </a:txBody>
                  <a:tcPr marL="7620" marR="7620" marT="7620" marB="0" anchor="b">
                    <a:lnL w="6350" cap="flat" cmpd="sng" algn="ctr">
                      <a:solidFill>
                        <a:srgbClr val="000000"/>
                      </a:solidFill>
                      <a:prstDash val="solid"/>
                      <a:round/>
                      <a:headEnd type="none" w="med" len="med"/>
                      <a:tailEnd type="none" w="med" len="med"/>
                    </a:lnL>
                    <a:lnR w="25400" cap="flat" cmpd="dbl" algn="ctr">
                      <a:solidFill>
                        <a:srgbClr val="3F3F3F"/>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c>
                  <a:txBody>
                    <a:bodyPr/>
                    <a:lstStyle/>
                    <a:p>
                      <a:pPr algn="ctr" fontAlgn="b"/>
                      <a:r>
                        <a:rPr lang="en-US" sz="1400" b="1" i="0" u="none" strike="noStrike">
                          <a:solidFill>
                            <a:srgbClr val="000000"/>
                          </a:solidFill>
                          <a:effectLst/>
                          <a:latin typeface="Calibri"/>
                        </a:rPr>
                        <a:t>Location</a:t>
                      </a:r>
                    </a:p>
                  </a:txBody>
                  <a:tcPr marL="7620" marR="7620" marT="7620" marB="0" anchor="b">
                    <a:lnL w="25400" cap="flat" cmpd="dbl" algn="ctr">
                      <a:solidFill>
                        <a:srgbClr val="3F3F3F"/>
                      </a:solidFill>
                      <a:prstDash val="solid"/>
                      <a:round/>
                      <a:headEnd type="none" w="med" len="med"/>
                      <a:tailEnd type="none" w="med" len="med"/>
                    </a:lnL>
                    <a:lnR w="25400" cap="flat" cmpd="dbl" algn="ctr">
                      <a:solidFill>
                        <a:srgbClr val="3F3F3F"/>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c>
                  <a:txBody>
                    <a:bodyPr/>
                    <a:lstStyle/>
                    <a:p>
                      <a:pPr algn="ctr" fontAlgn="b"/>
                      <a:r>
                        <a:rPr lang="en-US" sz="1400" b="1" i="0" u="none" strike="noStrike">
                          <a:solidFill>
                            <a:srgbClr val="000000"/>
                          </a:solidFill>
                          <a:effectLst/>
                          <a:latin typeface="Calibri"/>
                        </a:rPr>
                        <a:t>Subject</a:t>
                      </a:r>
                    </a:p>
                  </a:txBody>
                  <a:tcPr marL="7620" marR="7620" marT="7620" marB="0" anchor="b">
                    <a:lnL w="25400" cap="flat" cmpd="dbl" algn="ctr">
                      <a:solidFill>
                        <a:srgbClr val="3F3F3F"/>
                      </a:solidFill>
                      <a:prstDash val="solid"/>
                      <a:round/>
                      <a:headEnd type="none" w="med" len="med"/>
                      <a:tailEnd type="none" w="med" len="med"/>
                    </a:lnL>
                    <a:lnR w="25400" cap="flat" cmpd="dbl" algn="ctr">
                      <a:solidFill>
                        <a:srgbClr val="3F3F3F"/>
                      </a:solidFill>
                      <a:prstDash val="solid"/>
                      <a:round/>
                      <a:headEnd type="none" w="med" len="med"/>
                      <a:tailEnd type="none" w="med" len="med"/>
                    </a:lnR>
                    <a:lnT w="25400" cap="flat" cmpd="dbl" algn="ctr">
                      <a:solidFill>
                        <a:srgbClr val="3F3F3F"/>
                      </a:solidFill>
                      <a:prstDash val="solid"/>
                      <a:round/>
                      <a:headEnd type="none" w="med" len="med"/>
                      <a:tailEnd type="none" w="med" len="med"/>
                    </a:lnT>
                    <a:lnB w="25400" cap="flat" cmpd="dbl" algn="ctr">
                      <a:solidFill>
                        <a:srgbClr val="3F3F3F"/>
                      </a:solidFill>
                      <a:prstDash val="solid"/>
                      <a:round/>
                      <a:headEnd type="none" w="med" len="med"/>
                      <a:tailEnd type="none" w="med" len="med"/>
                    </a:lnB>
                    <a:solidFill>
                      <a:srgbClr val="B8CCE4"/>
                    </a:solidFill>
                  </a:tcPr>
                </a:tc>
                <a:tc>
                  <a:txBody>
                    <a:bodyPr/>
                    <a:lstStyle/>
                    <a:p>
                      <a:pPr algn="ctr" fontAlgn="b"/>
                      <a:r>
                        <a:rPr lang="en-US" sz="1400" b="1" i="0" u="none" strike="noStrike">
                          <a:solidFill>
                            <a:srgbClr val="000000"/>
                          </a:solidFill>
                          <a:effectLst/>
                          <a:latin typeface="Calibri"/>
                        </a:rPr>
                        <a:t>Date</a:t>
                      </a:r>
                    </a:p>
                  </a:txBody>
                  <a:tcPr marL="7620" marR="7620" marT="7620" marB="0" anchor="b">
                    <a:lnL w="25400" cap="flat" cmpd="dbl" algn="ctr">
                      <a:solidFill>
                        <a:srgbClr val="3F3F3F"/>
                      </a:solidFill>
                      <a:prstDash val="solid"/>
                      <a:round/>
                      <a:headEnd type="none" w="med" len="med"/>
                      <a:tailEnd type="none" w="med" len="med"/>
                    </a:lnL>
                    <a:lnR w="25400" cap="flat" cmpd="dbl" algn="ctr">
                      <a:solidFill>
                        <a:srgbClr val="3F3F3F"/>
                      </a:solidFill>
                      <a:prstDash val="solid"/>
                      <a:round/>
                      <a:headEnd type="none" w="med" len="med"/>
                      <a:tailEnd type="none" w="med" len="med"/>
                    </a:lnR>
                    <a:lnT w="25400" cap="flat" cmpd="dbl" algn="ctr">
                      <a:solidFill>
                        <a:srgbClr val="3F3F3F"/>
                      </a:solidFill>
                      <a:prstDash val="solid"/>
                      <a:round/>
                      <a:headEnd type="none" w="med" len="med"/>
                      <a:tailEnd type="none" w="med" len="med"/>
                    </a:lnT>
                    <a:lnB w="25400" cap="flat" cmpd="dbl" algn="ctr">
                      <a:solidFill>
                        <a:srgbClr val="3F3F3F"/>
                      </a:solidFill>
                      <a:prstDash val="solid"/>
                      <a:round/>
                      <a:headEnd type="none" w="med" len="med"/>
                      <a:tailEnd type="none" w="med" len="med"/>
                    </a:lnB>
                    <a:solidFill>
                      <a:srgbClr val="B8CCE4"/>
                    </a:solidFill>
                  </a:tcPr>
                </a:tc>
                <a:tc>
                  <a:txBody>
                    <a:bodyPr/>
                    <a:lstStyle/>
                    <a:p>
                      <a:pPr algn="ctr" fontAlgn="b"/>
                      <a:r>
                        <a:rPr lang="en-US" sz="1400" b="1" i="0" u="none" strike="noStrike" smtClean="0">
                          <a:solidFill>
                            <a:srgbClr val="000000"/>
                          </a:solidFill>
                          <a:effectLst/>
                          <a:latin typeface="Calibri"/>
                        </a:rPr>
                        <a:t>Expense*</a:t>
                      </a:r>
                      <a:endParaRPr lang="en-US" sz="1400" b="1" i="0" u="none" strike="noStrike">
                        <a:solidFill>
                          <a:srgbClr val="000000"/>
                        </a:solidFill>
                        <a:effectLst/>
                        <a:latin typeface="Calibri"/>
                      </a:endParaRPr>
                    </a:p>
                  </a:txBody>
                  <a:tcPr marL="7620" marR="7620" marT="7620" marB="0" anchor="b">
                    <a:lnL w="25400" cap="flat" cmpd="dbl" algn="ctr">
                      <a:solidFill>
                        <a:srgbClr val="3F3F3F"/>
                      </a:solidFill>
                      <a:prstDash val="solid"/>
                      <a:round/>
                      <a:headEnd type="none" w="med" len="med"/>
                      <a:tailEnd type="none" w="med" len="med"/>
                    </a:lnL>
                    <a:lnR w="25400" cap="flat" cmpd="dbl" algn="ctr">
                      <a:solidFill>
                        <a:srgbClr val="3F3F3F"/>
                      </a:solidFill>
                      <a:prstDash val="solid"/>
                      <a:round/>
                      <a:headEnd type="none" w="med" len="med"/>
                      <a:tailEnd type="none" w="med" len="med"/>
                    </a:lnR>
                    <a:lnT w="25400" cap="flat" cmpd="dbl" algn="ctr">
                      <a:solidFill>
                        <a:srgbClr val="3F3F3F"/>
                      </a:solidFill>
                      <a:prstDash val="solid"/>
                      <a:round/>
                      <a:headEnd type="none" w="med" len="med"/>
                      <a:tailEnd type="none" w="med" len="med"/>
                    </a:lnT>
                    <a:lnB w="25400" cap="flat" cmpd="dbl" algn="ctr">
                      <a:solidFill>
                        <a:srgbClr val="3F3F3F"/>
                      </a:solidFill>
                      <a:prstDash val="solid"/>
                      <a:round/>
                      <a:headEnd type="none" w="med" len="med"/>
                      <a:tailEnd type="none" w="med" len="med"/>
                    </a:lnB>
                    <a:solidFill>
                      <a:srgbClr val="B8CCE4"/>
                    </a:solidFill>
                  </a:tcPr>
                </a:tc>
              </a:tr>
              <a:tr h="288213">
                <a:tc>
                  <a:txBody>
                    <a:bodyPr/>
                    <a:lstStyle/>
                    <a:p>
                      <a:pPr algn="l" fontAlgn="b"/>
                      <a:r>
                        <a:rPr lang="en-US" sz="1400" b="0" i="0" u="none" strike="noStrike">
                          <a:solidFill>
                            <a:srgbClr val="000000"/>
                          </a:solidFill>
                          <a:effectLst/>
                          <a:latin typeface="Calibri"/>
                        </a:rPr>
                        <a:t>Mark Davis</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Atlanta, GA</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Foliage Pentration Radar</a:t>
                      </a:r>
                    </a:p>
                  </a:txBody>
                  <a:tcPr marL="7620" marR="7620" marT="7620" marB="0" anchor="b">
                    <a:lnL>
                      <a:noFill/>
                    </a:lnL>
                    <a:lnR>
                      <a:noFill/>
                    </a:lnR>
                    <a:lnT w="25400" cap="flat" cmpd="dbl" algn="ctr">
                      <a:solidFill>
                        <a:srgbClr val="3F3F3F"/>
                      </a:solidFill>
                      <a:prstDash val="solid"/>
                      <a:round/>
                      <a:headEnd type="none" w="med" len="med"/>
                      <a:tailEnd type="none" w="med" len="med"/>
                    </a:lnT>
                    <a:lnB>
                      <a:noFill/>
                    </a:lnB>
                    <a:solidFill>
                      <a:srgbClr val="D8E4BC"/>
                    </a:solidFill>
                  </a:tcPr>
                </a:tc>
                <a:tc>
                  <a:txBody>
                    <a:bodyPr/>
                    <a:lstStyle/>
                    <a:p>
                      <a:pPr algn="ctr" fontAlgn="b"/>
                      <a:r>
                        <a:rPr lang="en-US" sz="1400" b="0" i="0" u="none" strike="noStrike">
                          <a:solidFill>
                            <a:srgbClr val="000000"/>
                          </a:solidFill>
                          <a:effectLst/>
                          <a:latin typeface="Calibri"/>
                        </a:rPr>
                        <a:t>30-Jan</a:t>
                      </a:r>
                    </a:p>
                  </a:txBody>
                  <a:tcPr marL="7620" marR="7620" marT="7620" marB="0" anchor="b">
                    <a:lnL>
                      <a:noFill/>
                    </a:lnL>
                    <a:lnR>
                      <a:noFill/>
                    </a:lnR>
                    <a:lnT w="25400" cap="flat" cmpd="dbl" algn="ctr">
                      <a:solidFill>
                        <a:srgbClr val="3F3F3F"/>
                      </a:solidFill>
                      <a:prstDash val="solid"/>
                      <a:round/>
                      <a:headEnd type="none" w="med" len="med"/>
                      <a:tailEnd type="none" w="med" len="med"/>
                    </a:lnT>
                    <a:lnB>
                      <a:noFill/>
                    </a:lnB>
                    <a:solidFill>
                      <a:srgbClr val="D8E4BC"/>
                    </a:solidFill>
                  </a:tcPr>
                </a:tc>
                <a:tc>
                  <a:txBody>
                    <a:bodyPr/>
                    <a:lstStyle/>
                    <a:p>
                      <a:pPr algn="r" fontAlgn="b"/>
                      <a:r>
                        <a:rPr lang="en-US" sz="1400" b="0" i="0" u="none" strike="noStrike">
                          <a:solidFill>
                            <a:srgbClr val="000000"/>
                          </a:solidFill>
                          <a:effectLst/>
                          <a:latin typeface="Calibri"/>
                        </a:rPr>
                        <a:t>$1,021.57</a:t>
                      </a:r>
                    </a:p>
                  </a:txBody>
                  <a:tcPr marL="7620" marR="7620" marT="7620" marB="0" anchor="b">
                    <a:lnL>
                      <a:noFill/>
                    </a:lnL>
                    <a:lnR>
                      <a:noFill/>
                    </a:lnR>
                    <a:lnT w="25400" cap="flat" cmpd="dbl" algn="ctr">
                      <a:solidFill>
                        <a:srgbClr val="3F3F3F"/>
                      </a:solidFill>
                      <a:prstDash val="solid"/>
                      <a:round/>
                      <a:headEnd type="none" w="med" len="med"/>
                      <a:tailEnd type="none" w="med" len="med"/>
                    </a:lnT>
                    <a:lnB>
                      <a:noFill/>
                    </a:lnB>
                    <a:solidFill>
                      <a:srgbClr val="D8E4BC"/>
                    </a:solidFill>
                  </a:tcPr>
                </a:tc>
              </a:tr>
              <a:tr h="278916">
                <a:tc>
                  <a:txBody>
                    <a:bodyPr/>
                    <a:lstStyle/>
                    <a:p>
                      <a:pPr algn="l" fontAlgn="b"/>
                      <a:r>
                        <a:rPr lang="en-US" sz="1400" b="0" i="0" u="none" strike="noStrike">
                          <a:solidFill>
                            <a:srgbClr val="000000"/>
                          </a:solidFill>
                          <a:effectLst/>
                          <a:latin typeface="Calibri"/>
                        </a:rPr>
                        <a:t>Fred Daum</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Dallas, TX</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MIMO Radar</a:t>
                      </a:r>
                    </a:p>
                  </a:txBody>
                  <a:tcPr marL="7620" marR="7620" marT="7620" marB="0" anchor="b">
                    <a:lnL>
                      <a:noFill/>
                    </a:lnL>
                    <a:lnR>
                      <a:noFill/>
                    </a:lnR>
                    <a:lnT>
                      <a:noFill/>
                    </a:lnT>
                    <a:lnB>
                      <a:noFill/>
                    </a:lnB>
                    <a:solidFill>
                      <a:srgbClr val="D8E4BC"/>
                    </a:solidFill>
                  </a:tcPr>
                </a:tc>
                <a:tc>
                  <a:txBody>
                    <a:bodyPr/>
                    <a:lstStyle/>
                    <a:p>
                      <a:pPr algn="ctr" fontAlgn="b"/>
                      <a:r>
                        <a:rPr lang="en-US" sz="1400" b="0" i="0" u="none" strike="noStrike">
                          <a:solidFill>
                            <a:srgbClr val="000000"/>
                          </a:solidFill>
                          <a:effectLst/>
                          <a:latin typeface="Calibri"/>
                        </a:rPr>
                        <a:t>27-Mar</a:t>
                      </a:r>
                    </a:p>
                  </a:txBody>
                  <a:tcPr marL="7620" marR="7620" marT="7620" marB="0" anchor="b">
                    <a:lnL>
                      <a:noFill/>
                    </a:lnL>
                    <a:lnR>
                      <a:noFill/>
                    </a:lnR>
                    <a:lnT>
                      <a:noFill/>
                    </a:lnT>
                    <a:lnB>
                      <a:noFill/>
                    </a:lnB>
                    <a:solidFill>
                      <a:srgbClr val="D8E4BC"/>
                    </a:solidFill>
                  </a:tcPr>
                </a:tc>
                <a:tc>
                  <a:txBody>
                    <a:bodyPr/>
                    <a:lstStyle/>
                    <a:p>
                      <a:pPr algn="r" fontAlgn="b"/>
                      <a:r>
                        <a:rPr lang="en-US" sz="1400" b="0" i="0" u="none" strike="noStrike">
                          <a:solidFill>
                            <a:srgbClr val="000000"/>
                          </a:solidFill>
                          <a:effectLst/>
                          <a:latin typeface="Calibri"/>
                        </a:rPr>
                        <a:t>$1,170.00</a:t>
                      </a:r>
                    </a:p>
                  </a:txBody>
                  <a:tcPr marL="7620" marR="7620" marT="7620" marB="0" anchor="b">
                    <a:lnL>
                      <a:noFill/>
                    </a:lnL>
                    <a:lnR>
                      <a:noFill/>
                    </a:lnR>
                    <a:lnT>
                      <a:noFill/>
                    </a:lnT>
                    <a:lnB>
                      <a:noFill/>
                    </a:lnB>
                    <a:solidFill>
                      <a:srgbClr val="D8E4BC"/>
                    </a:solidFill>
                  </a:tcPr>
                </a:tc>
              </a:tr>
              <a:tr h="278916">
                <a:tc>
                  <a:txBody>
                    <a:bodyPr/>
                    <a:lstStyle/>
                    <a:p>
                      <a:pPr algn="l" fontAlgn="b"/>
                      <a:r>
                        <a:rPr lang="en-US" sz="1400" b="0" i="0" u="none" strike="noStrike">
                          <a:solidFill>
                            <a:srgbClr val="000000"/>
                          </a:solidFill>
                          <a:effectLst/>
                          <a:latin typeface="Calibri"/>
                        </a:rPr>
                        <a:t>Dick Curry</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Atlanta, GA</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Radar Systems</a:t>
                      </a:r>
                    </a:p>
                  </a:txBody>
                  <a:tcPr marL="7620" marR="7620" marT="7620" marB="0" anchor="b">
                    <a:lnL>
                      <a:noFill/>
                    </a:lnL>
                    <a:lnR>
                      <a:noFill/>
                    </a:lnR>
                    <a:lnT>
                      <a:noFill/>
                    </a:lnT>
                    <a:lnB>
                      <a:noFill/>
                    </a:lnB>
                    <a:solidFill>
                      <a:srgbClr val="D8E4BC"/>
                    </a:solidFill>
                  </a:tcPr>
                </a:tc>
                <a:tc>
                  <a:txBody>
                    <a:bodyPr/>
                    <a:lstStyle/>
                    <a:p>
                      <a:pPr algn="ctr" fontAlgn="b"/>
                      <a:r>
                        <a:rPr lang="en-US" sz="1400" b="0" i="0" u="none" strike="noStrike">
                          <a:solidFill>
                            <a:srgbClr val="000000"/>
                          </a:solidFill>
                          <a:effectLst/>
                          <a:latin typeface="Calibri"/>
                        </a:rPr>
                        <a:t>5-Apr</a:t>
                      </a:r>
                    </a:p>
                  </a:txBody>
                  <a:tcPr marL="7620" marR="7620" marT="7620" marB="0" anchor="b">
                    <a:lnL>
                      <a:noFill/>
                    </a:lnL>
                    <a:lnR>
                      <a:noFill/>
                    </a:lnR>
                    <a:lnT>
                      <a:noFill/>
                    </a:lnT>
                    <a:lnB>
                      <a:noFill/>
                    </a:lnB>
                    <a:solidFill>
                      <a:srgbClr val="D8E4BC"/>
                    </a:solidFill>
                  </a:tcPr>
                </a:tc>
                <a:tc>
                  <a:txBody>
                    <a:bodyPr/>
                    <a:lstStyle/>
                    <a:p>
                      <a:pPr algn="r" fontAlgn="b"/>
                      <a:r>
                        <a:rPr lang="en-US" sz="1400" b="0" i="0" u="none" strike="noStrike">
                          <a:solidFill>
                            <a:srgbClr val="000000"/>
                          </a:solidFill>
                          <a:effectLst/>
                          <a:latin typeface="Calibri"/>
                        </a:rPr>
                        <a:t>$744.95</a:t>
                      </a:r>
                    </a:p>
                  </a:txBody>
                  <a:tcPr marL="7620" marR="7620" marT="7620" marB="0" anchor="b">
                    <a:lnL>
                      <a:noFill/>
                    </a:lnL>
                    <a:lnR>
                      <a:noFill/>
                    </a:lnR>
                    <a:lnT>
                      <a:noFill/>
                    </a:lnT>
                    <a:lnB>
                      <a:noFill/>
                    </a:lnB>
                    <a:solidFill>
                      <a:srgbClr val="D8E4BC"/>
                    </a:solidFill>
                  </a:tcPr>
                </a:tc>
              </a:tr>
              <a:tr h="278916">
                <a:tc>
                  <a:txBody>
                    <a:bodyPr/>
                    <a:lstStyle/>
                    <a:p>
                      <a:pPr algn="l" fontAlgn="b"/>
                      <a:r>
                        <a:rPr lang="en-US" sz="1400" b="0" i="0" u="none" strike="noStrike">
                          <a:solidFill>
                            <a:srgbClr val="000000"/>
                          </a:solidFill>
                          <a:effectLst/>
                          <a:latin typeface="Calibri"/>
                        </a:rPr>
                        <a:t>Fred Daum</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St. Louis, MO</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Nonlinear Filters and Particle Flow</a:t>
                      </a:r>
                    </a:p>
                  </a:txBody>
                  <a:tcPr marL="7620" marR="7620" marT="7620" marB="0" anchor="b">
                    <a:lnL>
                      <a:noFill/>
                    </a:lnL>
                    <a:lnR>
                      <a:noFill/>
                    </a:lnR>
                    <a:lnT>
                      <a:noFill/>
                    </a:lnT>
                    <a:lnB>
                      <a:noFill/>
                    </a:lnB>
                    <a:solidFill>
                      <a:srgbClr val="D8E4BC"/>
                    </a:solidFill>
                  </a:tcPr>
                </a:tc>
                <a:tc>
                  <a:txBody>
                    <a:bodyPr/>
                    <a:lstStyle/>
                    <a:p>
                      <a:pPr algn="ctr" fontAlgn="b"/>
                      <a:r>
                        <a:rPr lang="en-US" sz="1400" b="0" i="0" u="none" strike="noStrike">
                          <a:solidFill>
                            <a:srgbClr val="000000"/>
                          </a:solidFill>
                          <a:effectLst/>
                          <a:latin typeface="Calibri"/>
                        </a:rPr>
                        <a:t>9-Apr</a:t>
                      </a:r>
                    </a:p>
                  </a:txBody>
                  <a:tcPr marL="7620" marR="7620" marT="7620" marB="0" anchor="b">
                    <a:lnL>
                      <a:noFill/>
                    </a:lnL>
                    <a:lnR>
                      <a:noFill/>
                    </a:lnR>
                    <a:lnT>
                      <a:noFill/>
                    </a:lnT>
                    <a:lnB>
                      <a:noFill/>
                    </a:lnB>
                    <a:solidFill>
                      <a:srgbClr val="D8E4BC"/>
                    </a:solidFill>
                  </a:tcPr>
                </a:tc>
                <a:tc>
                  <a:txBody>
                    <a:bodyPr/>
                    <a:lstStyle/>
                    <a:p>
                      <a:pPr algn="r" fontAlgn="b"/>
                      <a:r>
                        <a:rPr lang="en-US" sz="1400" b="0" i="0" u="none" strike="noStrike">
                          <a:solidFill>
                            <a:srgbClr val="000000"/>
                          </a:solidFill>
                          <a:effectLst/>
                          <a:latin typeface="Calibri"/>
                        </a:rPr>
                        <a:t>$750.00</a:t>
                      </a:r>
                    </a:p>
                  </a:txBody>
                  <a:tcPr marL="7620" marR="7620" marT="7620" marB="0" anchor="b">
                    <a:lnL>
                      <a:noFill/>
                    </a:lnL>
                    <a:lnR>
                      <a:noFill/>
                    </a:lnR>
                    <a:lnT>
                      <a:noFill/>
                    </a:lnT>
                    <a:lnB>
                      <a:noFill/>
                    </a:lnB>
                    <a:solidFill>
                      <a:srgbClr val="D8E4BC"/>
                    </a:solidFill>
                  </a:tcPr>
                </a:tc>
              </a:tr>
              <a:tr h="278916">
                <a:tc>
                  <a:txBody>
                    <a:bodyPr/>
                    <a:lstStyle/>
                    <a:p>
                      <a:pPr algn="l" fontAlgn="b"/>
                      <a:r>
                        <a:rPr lang="en-US" sz="1400" b="0" i="0" u="none" strike="noStrike">
                          <a:solidFill>
                            <a:srgbClr val="000000"/>
                          </a:solidFill>
                          <a:effectLst/>
                          <a:latin typeface="Calibri"/>
                        </a:rPr>
                        <a:t>Theo Saunders</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New Haven, CT </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Systems Engineering </a:t>
                      </a:r>
                    </a:p>
                  </a:txBody>
                  <a:tcPr marL="7620" marR="7620" marT="7620" marB="0" anchor="b">
                    <a:lnL>
                      <a:noFill/>
                    </a:lnL>
                    <a:lnR>
                      <a:noFill/>
                    </a:lnR>
                    <a:lnT>
                      <a:noFill/>
                    </a:lnT>
                    <a:lnB>
                      <a:noFill/>
                    </a:lnB>
                    <a:solidFill>
                      <a:srgbClr val="D8E4BC"/>
                    </a:solidFill>
                  </a:tcPr>
                </a:tc>
                <a:tc>
                  <a:txBody>
                    <a:bodyPr/>
                    <a:lstStyle/>
                    <a:p>
                      <a:pPr algn="ctr" fontAlgn="b"/>
                      <a:r>
                        <a:rPr lang="en-US" sz="1400" b="0" i="0" u="none" strike="noStrike">
                          <a:solidFill>
                            <a:srgbClr val="000000"/>
                          </a:solidFill>
                          <a:effectLst/>
                          <a:latin typeface="Calibri"/>
                        </a:rPr>
                        <a:t>17-Apr</a:t>
                      </a:r>
                    </a:p>
                  </a:txBody>
                  <a:tcPr marL="7620" marR="7620" marT="7620" marB="0" anchor="b">
                    <a:lnL>
                      <a:noFill/>
                    </a:lnL>
                    <a:lnR>
                      <a:noFill/>
                    </a:lnR>
                    <a:lnT>
                      <a:noFill/>
                    </a:lnT>
                    <a:lnB>
                      <a:noFill/>
                    </a:lnB>
                    <a:solidFill>
                      <a:srgbClr val="D8E4BC"/>
                    </a:solidFill>
                  </a:tcPr>
                </a:tc>
                <a:tc>
                  <a:txBody>
                    <a:bodyPr/>
                    <a:lstStyle/>
                    <a:p>
                      <a:pPr algn="r" fontAlgn="b"/>
                      <a:r>
                        <a:rPr lang="en-US" sz="1400" b="0" i="0" u="none" strike="noStrike">
                          <a:solidFill>
                            <a:srgbClr val="000000"/>
                          </a:solidFill>
                          <a:effectLst/>
                          <a:latin typeface="Calibri"/>
                        </a:rPr>
                        <a:t>$0.00</a:t>
                      </a:r>
                    </a:p>
                  </a:txBody>
                  <a:tcPr marL="7620" marR="7620" marT="7620" marB="0" anchor="b">
                    <a:lnL>
                      <a:noFill/>
                    </a:lnL>
                    <a:lnR>
                      <a:noFill/>
                    </a:lnR>
                    <a:lnT>
                      <a:noFill/>
                    </a:lnT>
                    <a:lnB>
                      <a:noFill/>
                    </a:lnB>
                    <a:solidFill>
                      <a:srgbClr val="D8E4BC"/>
                    </a:solidFill>
                  </a:tcPr>
                </a:tc>
              </a:tr>
              <a:tr h="278916">
                <a:tc>
                  <a:txBody>
                    <a:bodyPr/>
                    <a:lstStyle/>
                    <a:p>
                      <a:pPr algn="l" fontAlgn="b"/>
                      <a:r>
                        <a:rPr lang="en-US" sz="1400" b="0" i="0" u="none" strike="noStrike">
                          <a:solidFill>
                            <a:srgbClr val="000000"/>
                          </a:solidFill>
                          <a:effectLst/>
                          <a:latin typeface="Calibri"/>
                        </a:rPr>
                        <a:t>Paul Gartz</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Houston</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Systems of Systems</a:t>
                      </a:r>
                    </a:p>
                  </a:txBody>
                  <a:tcPr marL="7620" marR="7620" marT="7620" marB="0" anchor="b">
                    <a:lnL>
                      <a:noFill/>
                    </a:lnL>
                    <a:lnR>
                      <a:noFill/>
                    </a:lnR>
                    <a:lnT>
                      <a:noFill/>
                    </a:lnT>
                    <a:lnB>
                      <a:noFill/>
                    </a:lnB>
                    <a:solidFill>
                      <a:srgbClr val="D8E4BC"/>
                    </a:solidFill>
                  </a:tcPr>
                </a:tc>
                <a:tc>
                  <a:txBody>
                    <a:bodyPr/>
                    <a:lstStyle/>
                    <a:p>
                      <a:pPr algn="ctr" fontAlgn="b"/>
                      <a:r>
                        <a:rPr lang="en-US" sz="1400" b="0" i="0" u="none" strike="noStrike">
                          <a:solidFill>
                            <a:srgbClr val="000000"/>
                          </a:solidFill>
                          <a:effectLst/>
                          <a:latin typeface="Calibri"/>
                        </a:rPr>
                        <a:t>27-Apr</a:t>
                      </a:r>
                    </a:p>
                  </a:txBody>
                  <a:tcPr marL="7620" marR="7620" marT="7620" marB="0" anchor="b">
                    <a:lnL>
                      <a:noFill/>
                    </a:lnL>
                    <a:lnR>
                      <a:noFill/>
                    </a:lnR>
                    <a:lnT>
                      <a:noFill/>
                    </a:lnT>
                    <a:lnB>
                      <a:noFill/>
                    </a:lnB>
                    <a:solidFill>
                      <a:srgbClr val="D8E4BC"/>
                    </a:solidFill>
                  </a:tcPr>
                </a:tc>
                <a:tc>
                  <a:txBody>
                    <a:bodyPr/>
                    <a:lstStyle/>
                    <a:p>
                      <a:pPr algn="r" fontAlgn="b"/>
                      <a:r>
                        <a:rPr lang="en-US" sz="1400" b="0" i="0" u="none" strike="noStrike">
                          <a:solidFill>
                            <a:srgbClr val="000000"/>
                          </a:solidFill>
                          <a:effectLst/>
                          <a:latin typeface="Calibri"/>
                        </a:rPr>
                        <a:t>$900.00</a:t>
                      </a:r>
                    </a:p>
                  </a:txBody>
                  <a:tcPr marL="7620" marR="7620" marT="7620" marB="0" anchor="b">
                    <a:lnL>
                      <a:noFill/>
                    </a:lnL>
                    <a:lnR>
                      <a:noFill/>
                    </a:lnR>
                    <a:lnT>
                      <a:noFill/>
                    </a:lnT>
                    <a:lnB>
                      <a:noFill/>
                    </a:lnB>
                    <a:solidFill>
                      <a:srgbClr val="D8E4BC"/>
                    </a:solidFill>
                  </a:tcPr>
                </a:tc>
              </a:tr>
              <a:tr h="278916">
                <a:tc>
                  <a:txBody>
                    <a:bodyPr/>
                    <a:lstStyle/>
                    <a:p>
                      <a:pPr algn="l" fontAlgn="b"/>
                      <a:r>
                        <a:rPr lang="en-US" sz="1400" b="0" i="0" u="none" strike="noStrike">
                          <a:solidFill>
                            <a:srgbClr val="000000"/>
                          </a:solidFill>
                          <a:effectLst/>
                          <a:latin typeface="Calibri"/>
                        </a:rPr>
                        <a:t>Mark Davis</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South Africa</a:t>
                      </a:r>
                    </a:p>
                  </a:txBody>
                  <a:tcPr marL="7620" marR="7620" marT="7620" marB="0" anchor="b">
                    <a:lnL>
                      <a:noFill/>
                    </a:lnL>
                    <a:lnR>
                      <a:noFill/>
                    </a:lnR>
                    <a:lnT>
                      <a:noFill/>
                    </a:lnT>
                    <a:lnB>
                      <a:noFill/>
                    </a:lnB>
                    <a:solidFill>
                      <a:srgbClr val="D8E4BC"/>
                    </a:solidFill>
                  </a:tcPr>
                </a:tc>
                <a:tc>
                  <a:txBody>
                    <a:bodyPr/>
                    <a:lstStyle/>
                    <a:p>
                      <a:pPr algn="l" fontAlgn="b"/>
                      <a:r>
                        <a:rPr lang="en-US" sz="1400" b="0" i="0" u="none" strike="noStrike">
                          <a:solidFill>
                            <a:srgbClr val="000000"/>
                          </a:solidFill>
                          <a:effectLst/>
                          <a:latin typeface="Calibri"/>
                        </a:rPr>
                        <a:t>Foliage Pentration Radar</a:t>
                      </a:r>
                    </a:p>
                  </a:txBody>
                  <a:tcPr marL="7620" marR="7620" marT="7620" marB="0" anchor="b">
                    <a:lnL>
                      <a:noFill/>
                    </a:lnL>
                    <a:lnR>
                      <a:noFill/>
                    </a:lnR>
                    <a:lnT>
                      <a:noFill/>
                    </a:lnT>
                    <a:lnB>
                      <a:noFill/>
                    </a:lnB>
                    <a:solidFill>
                      <a:srgbClr val="D8E4BC"/>
                    </a:solidFill>
                  </a:tcPr>
                </a:tc>
                <a:tc>
                  <a:txBody>
                    <a:bodyPr/>
                    <a:lstStyle/>
                    <a:p>
                      <a:pPr algn="ctr" fontAlgn="b"/>
                      <a:r>
                        <a:rPr lang="en-US" sz="1400" b="0" i="0" u="none" strike="noStrike">
                          <a:solidFill>
                            <a:srgbClr val="000000"/>
                          </a:solidFill>
                          <a:effectLst/>
                          <a:latin typeface="Calibri"/>
                        </a:rPr>
                        <a:t>12-May</a:t>
                      </a:r>
                    </a:p>
                  </a:txBody>
                  <a:tcPr marL="7620" marR="7620" marT="7620" marB="0" anchor="b">
                    <a:lnL>
                      <a:noFill/>
                    </a:lnL>
                    <a:lnR>
                      <a:noFill/>
                    </a:lnR>
                    <a:lnT>
                      <a:noFill/>
                    </a:lnT>
                    <a:lnB>
                      <a:noFill/>
                    </a:lnB>
                    <a:solidFill>
                      <a:srgbClr val="D8E4BC"/>
                    </a:solidFill>
                  </a:tcPr>
                </a:tc>
                <a:tc>
                  <a:txBody>
                    <a:bodyPr/>
                    <a:lstStyle/>
                    <a:p>
                      <a:pPr algn="r" fontAlgn="b"/>
                      <a:r>
                        <a:rPr lang="en-US" sz="1400" b="0" i="0" u="none" strike="noStrike">
                          <a:solidFill>
                            <a:srgbClr val="000000"/>
                          </a:solidFill>
                          <a:effectLst/>
                          <a:latin typeface="Calibri"/>
                        </a:rPr>
                        <a:t>$3,760.00</a:t>
                      </a:r>
                    </a:p>
                  </a:txBody>
                  <a:tcPr marL="7620" marR="7620" marT="7620" marB="0" anchor="b">
                    <a:lnL>
                      <a:noFill/>
                    </a:lnL>
                    <a:lnR>
                      <a:noFill/>
                    </a:lnR>
                    <a:lnT>
                      <a:noFill/>
                    </a:lnT>
                    <a:lnB>
                      <a:noFill/>
                    </a:lnB>
                    <a:solidFill>
                      <a:srgbClr val="D8E4BC"/>
                    </a:solidFill>
                  </a:tcPr>
                </a:tc>
              </a:tr>
              <a:tr h="278916">
                <a:tc>
                  <a:txBody>
                    <a:bodyPr/>
                    <a:lstStyle/>
                    <a:p>
                      <a:pPr algn="l" fontAlgn="b"/>
                      <a:r>
                        <a:rPr lang="en-US" sz="1400" b="0" i="0" u="none" strike="noStrike">
                          <a:solidFill>
                            <a:srgbClr val="000000"/>
                          </a:solidFill>
                          <a:effectLst/>
                          <a:latin typeface="Calibri"/>
                        </a:rPr>
                        <a:t>Fred Daum</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400" b="0" i="0" u="none" strike="noStrike">
                          <a:solidFill>
                            <a:srgbClr val="000000"/>
                          </a:solidFill>
                          <a:effectLst/>
                          <a:latin typeface="Calibri"/>
                        </a:rPr>
                        <a:t>Orlando, FL</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400" b="0" i="0" u="none" strike="noStrike">
                          <a:solidFill>
                            <a:srgbClr val="000000"/>
                          </a:solidFill>
                          <a:effectLst/>
                          <a:latin typeface="Calibri"/>
                        </a:rPr>
                        <a:t>Particle Filters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400" b="0" i="0" u="none" strike="noStrike">
                          <a:solidFill>
                            <a:srgbClr val="000000"/>
                          </a:solidFill>
                          <a:effectLst/>
                          <a:latin typeface="Calibri"/>
                        </a:rPr>
                        <a:t>24-May</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400" b="0" i="0" u="none" strike="noStrike">
                          <a:solidFill>
                            <a:srgbClr val="000000"/>
                          </a:solidFill>
                          <a:effectLst/>
                          <a:latin typeface="Calibri"/>
                        </a:rPr>
                        <a:t>$900.00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r>
              <a:tr h="297510">
                <a:tc>
                  <a:txBody>
                    <a:bodyPr/>
                    <a:lstStyle/>
                    <a:p>
                      <a:pPr algn="l" fontAlgn="b"/>
                      <a:r>
                        <a:rPr lang="en-US" sz="1200" b="0" i="0" u="none" strike="noStrike">
                          <a:solidFill>
                            <a:srgbClr val="000000"/>
                          </a:solidFill>
                          <a:effectLst/>
                          <a:latin typeface="Comic Sans MS"/>
                        </a:rPr>
                        <a:t>Paul Gartz</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r>
                        <a:rPr lang="en-US" sz="1400" b="0" i="0" u="none" strike="noStrike">
                          <a:solidFill>
                            <a:srgbClr val="000000"/>
                          </a:solidFill>
                          <a:effectLst/>
                          <a:latin typeface="Calibri"/>
                        </a:rPr>
                        <a:t>Argentina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r>
                        <a:rPr lang="en-US" sz="1200" b="0" i="0" u="none" strike="noStrike">
                          <a:solidFill>
                            <a:srgbClr val="000000"/>
                          </a:solidFill>
                          <a:effectLst/>
                          <a:latin typeface="Comic Sans MS"/>
                        </a:rPr>
                        <a:t>Systems of Systems</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400" b="0" i="0" u="none" strike="noStrike">
                          <a:solidFill>
                            <a:srgbClr val="000000"/>
                          </a:solidFill>
                          <a:effectLst/>
                          <a:latin typeface="Calibri"/>
                        </a:rPr>
                        <a:t>June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r>
                        <a:rPr lang="en-US" sz="1200" b="0" i="0" u="none" strike="noStrike">
                          <a:solidFill>
                            <a:srgbClr val="000000"/>
                          </a:solidFill>
                          <a:effectLst/>
                          <a:latin typeface="Comic Sans MS"/>
                        </a:rPr>
                        <a:t>Tentative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r>
              <a:tr h="297510">
                <a:tc>
                  <a:txBody>
                    <a:bodyPr/>
                    <a:lstStyle/>
                    <a:p>
                      <a:pPr algn="l" fontAlgn="b"/>
                      <a:r>
                        <a:rPr lang="en-US" sz="1200" b="0" i="0" u="none" strike="noStrike">
                          <a:solidFill>
                            <a:srgbClr val="000000"/>
                          </a:solidFill>
                          <a:effectLst/>
                          <a:latin typeface="Comic Sans MS"/>
                        </a:rPr>
                        <a:t>Theo Saunders</a:t>
                      </a:r>
                    </a:p>
                  </a:txBody>
                  <a:tcPr marL="7620" marR="7620" marT="7620" marB="0" anchor="b">
                    <a:lnL>
                      <a:noFill/>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omic Sans MS"/>
                        </a:rPr>
                        <a:t>Greece</a:t>
                      </a:r>
                    </a:p>
                  </a:txBody>
                  <a:tcPr marL="7620" marR="7620" marT="7620" marB="0" anchor="b">
                    <a:lnL>
                      <a:noFill/>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omic Sans MS"/>
                        </a:rPr>
                        <a:t>Systems</a:t>
                      </a:r>
                    </a:p>
                  </a:txBody>
                  <a:tcPr marL="7620" marR="7620" marT="7620" marB="0" anchor="b">
                    <a:lnL>
                      <a:noFill/>
                    </a:lnL>
                    <a:lnR>
                      <a:noFill/>
                    </a:lnR>
                    <a:lnT>
                      <a:noFill/>
                    </a:lnT>
                    <a:lnB>
                      <a:noFill/>
                    </a:lnB>
                    <a:solidFill>
                      <a:srgbClr val="D8E4BC"/>
                    </a:solidFill>
                  </a:tcPr>
                </a:tc>
                <a:tc>
                  <a:txBody>
                    <a:bodyPr/>
                    <a:lstStyle/>
                    <a:p>
                      <a:pPr algn="ctr" fontAlgn="b"/>
                      <a:r>
                        <a:rPr lang="en-US" sz="1200" b="0" i="0" u="none" strike="noStrike">
                          <a:solidFill>
                            <a:srgbClr val="000000"/>
                          </a:solidFill>
                          <a:effectLst/>
                          <a:latin typeface="Comic Sans MS"/>
                        </a:rPr>
                        <a:t>Sept</a:t>
                      </a:r>
                    </a:p>
                  </a:txBody>
                  <a:tcPr marL="7620" marR="7620" marT="7620" marB="0" anchor="b">
                    <a:lnL>
                      <a:noFill/>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omic Sans MS"/>
                        </a:rPr>
                        <a:t>Tentative</a:t>
                      </a:r>
                    </a:p>
                  </a:txBody>
                  <a:tcPr marL="7620" marR="7620" marT="7620" marB="0" anchor="b">
                    <a:lnL>
                      <a:noFill/>
                    </a:lnL>
                    <a:lnR>
                      <a:noFill/>
                    </a:lnR>
                    <a:lnT>
                      <a:noFill/>
                    </a:lnT>
                    <a:lnB>
                      <a:noFill/>
                    </a:lnB>
                    <a:solidFill>
                      <a:srgbClr val="D8E4BC"/>
                    </a:solidFill>
                  </a:tcPr>
                </a:tc>
              </a:tr>
              <a:tr h="297510">
                <a:tc>
                  <a:txBody>
                    <a:bodyPr/>
                    <a:lstStyle/>
                    <a:p>
                      <a:pPr algn="l" fontAlgn="b"/>
                      <a:r>
                        <a:rPr lang="en-US" sz="1200" b="0" i="0" u="none" strike="noStrike">
                          <a:solidFill>
                            <a:srgbClr val="000000"/>
                          </a:solidFill>
                          <a:effectLst/>
                          <a:latin typeface="Comic Sans MS"/>
                        </a:rPr>
                        <a:t>Paul Gartz</a:t>
                      </a:r>
                    </a:p>
                  </a:txBody>
                  <a:tcPr marL="7620" marR="7620" marT="7620" marB="0" anchor="b">
                    <a:lnL>
                      <a:noFill/>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omic Sans MS"/>
                        </a:rPr>
                        <a:t>Turkey</a:t>
                      </a:r>
                    </a:p>
                  </a:txBody>
                  <a:tcPr marL="7620" marR="7620" marT="7620" marB="0" anchor="b">
                    <a:lnL>
                      <a:noFill/>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omic Sans MS"/>
                        </a:rPr>
                        <a:t>Systems of Systems</a:t>
                      </a:r>
                    </a:p>
                  </a:txBody>
                  <a:tcPr marL="7620" marR="7620" marT="7620" marB="0" anchor="b">
                    <a:lnL>
                      <a:noFill/>
                    </a:lnL>
                    <a:lnR>
                      <a:noFill/>
                    </a:lnR>
                    <a:lnT>
                      <a:noFill/>
                    </a:lnT>
                    <a:lnB>
                      <a:noFill/>
                    </a:lnB>
                    <a:solidFill>
                      <a:srgbClr val="D8E4BC"/>
                    </a:solidFill>
                  </a:tcPr>
                </a:tc>
                <a:tc>
                  <a:txBody>
                    <a:bodyPr/>
                    <a:lstStyle/>
                    <a:p>
                      <a:pPr algn="l" fontAlgn="b"/>
                      <a:r>
                        <a:rPr lang="en-US" sz="1200" b="0" i="0" u="none" strike="noStrike">
                          <a:solidFill>
                            <a:srgbClr val="000000"/>
                          </a:solidFill>
                          <a:effectLst/>
                          <a:latin typeface="Comic Sans MS"/>
                        </a:rPr>
                        <a:t> </a:t>
                      </a:r>
                    </a:p>
                  </a:txBody>
                  <a:tcPr marL="7620" marR="7620" marT="7620" marB="0" anchor="b">
                    <a:lnL>
                      <a:noFill/>
                    </a:lnL>
                    <a:lnR>
                      <a:noFill/>
                    </a:lnR>
                    <a:lnT>
                      <a:noFill/>
                    </a:lnT>
                    <a:lnB>
                      <a:noFill/>
                    </a:lnB>
                    <a:solidFill>
                      <a:srgbClr val="D8E4BC"/>
                    </a:solidFill>
                  </a:tcPr>
                </a:tc>
                <a:tc>
                  <a:txBody>
                    <a:bodyPr/>
                    <a:lstStyle/>
                    <a:p>
                      <a:pPr algn="l" fontAlgn="b"/>
                      <a:r>
                        <a:rPr lang="en-US" sz="1200" b="0" i="0" u="none" strike="noStrike" dirty="0">
                          <a:solidFill>
                            <a:srgbClr val="000000"/>
                          </a:solidFill>
                          <a:effectLst/>
                          <a:latin typeface="Comic Sans MS"/>
                        </a:rPr>
                        <a:t>Tentative</a:t>
                      </a:r>
                    </a:p>
                  </a:txBody>
                  <a:tcPr marL="7620" marR="7620" marT="7620" marB="0" anchor="b">
                    <a:lnL>
                      <a:noFill/>
                    </a:lnL>
                    <a:lnR>
                      <a:noFill/>
                    </a:lnR>
                    <a:lnT>
                      <a:noFill/>
                    </a:lnT>
                    <a:lnB>
                      <a:noFill/>
                    </a:lnB>
                    <a:solidFill>
                      <a:srgbClr val="D8E4BC"/>
                    </a:solidFill>
                  </a:tcPr>
                </a:tc>
              </a:tr>
            </a:tbl>
          </a:graphicData>
        </a:graphic>
      </p:graphicFrame>
    </p:spTree>
    <p:extLst>
      <p:ext uri="{BB962C8B-B14F-4D97-AF65-F5344CB8AC3E}">
        <p14:creationId xmlns:p14="http://schemas.microsoft.com/office/powerpoint/2010/main" val="72437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theme/theme1.xml><?xml version="1.0" encoding="utf-8"?>
<a:theme xmlns:a="http://schemas.openxmlformats.org/drawingml/2006/main" name="AESS">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TotalTime>
  <Words>1475</Words>
  <Application>Microsoft Office PowerPoint</Application>
  <PresentationFormat>On-screen Show (4:3)</PresentationFormat>
  <Paragraphs>314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AESS</vt:lpstr>
      <vt:lpstr>Education Issues BoG Meeting April, 2012</vt:lpstr>
      <vt:lpstr>Topics</vt:lpstr>
      <vt:lpstr>Distinguished Lecturer Activity</vt:lpstr>
      <vt:lpstr>DL Roles and Mission</vt:lpstr>
      <vt:lpstr>Proposal Soliciting New DLs and Reviewing Current Ones</vt:lpstr>
      <vt:lpstr>Proposed Procedure for DL Candidates </vt:lpstr>
      <vt:lpstr>Proposed Letter to Current DLs</vt:lpstr>
      <vt:lpstr>Should AESS Develop Courses for Industry?</vt:lpstr>
      <vt:lpstr>DL Activity in 2012</vt:lpstr>
      <vt:lpstr>Proposed AESS DL Approval and Expense Procedures  </vt:lpstr>
      <vt:lpstr>Distinguished Lecture Evaluation</vt:lpstr>
      <vt:lpstr>Other Activities</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Issues BoG Meeting April 15, 2011</dc:title>
  <dc:creator>Iram</dc:creator>
  <cp:lastModifiedBy>Judy Scharmann</cp:lastModifiedBy>
  <cp:revision>51</cp:revision>
  <dcterms:created xsi:type="dcterms:W3CDTF">2006-08-16T00:00:00Z</dcterms:created>
  <dcterms:modified xsi:type="dcterms:W3CDTF">2012-04-24T18:07:22Z</dcterms:modified>
</cp:coreProperties>
</file>