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2" r:id="rId3"/>
    <p:sldId id="277" r:id="rId4"/>
    <p:sldId id="283" r:id="rId5"/>
    <p:sldId id="276" r:id="rId6"/>
    <p:sldId id="278" r:id="rId7"/>
    <p:sldId id="284" r:id="rId8"/>
    <p:sldId id="285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773CA1-462C-4B60-9D13-D48124CEE973}">
          <p14:sldIdLst>
            <p14:sldId id="256"/>
            <p14:sldId id="282"/>
            <p14:sldId id="277"/>
            <p14:sldId id="283"/>
            <p14:sldId id="276"/>
            <p14:sldId id="278"/>
            <p14:sldId id="284"/>
            <p14:sldId id="285"/>
          </p14:sldIdLst>
        </p14:section>
        <p14:section name="Untitled Section" id="{35CB6BAA-C473-4967-9A4E-27C74DE209B7}">
          <p14:sldIdLst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7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0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Sheet3!$A$1:$A$5</c:f>
              <c:strCache>
                <c:ptCount val="5"/>
                <c:pt idx="0">
                  <c:v>Radar Modeling</c:v>
                </c:pt>
                <c:pt idx="1">
                  <c:v>Bistatic</c:v>
                </c:pt>
                <c:pt idx="2">
                  <c:v>Sea Clutter</c:v>
                </c:pt>
                <c:pt idx="3">
                  <c:v>GPS-GNSS</c:v>
                </c:pt>
                <c:pt idx="4">
                  <c:v>Other</c:v>
                </c:pt>
              </c:strCache>
            </c:strRef>
          </c:cat>
          <c:val>
            <c:numRef>
              <c:f>Sheet3!$B$1:$B$5</c:f>
              <c:numCache>
                <c:formatCode>General</c:formatCode>
                <c:ptCount val="5"/>
                <c:pt idx="0">
                  <c:v>63</c:v>
                </c:pt>
                <c:pt idx="1">
                  <c:v>52</c:v>
                </c:pt>
                <c:pt idx="2">
                  <c:v>43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380775516268013"/>
          <c:y val="5.1400554097404488E-2"/>
          <c:w val="0.8049829148714901"/>
          <c:h val="0.78148476232137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Sheet1!$D$34</c:f>
              <c:strCache>
                <c:ptCount val="1"/>
                <c:pt idx="0">
                  <c:v>EVTS %</c:v>
                </c:pt>
              </c:strCache>
            </c:strRef>
          </c:tx>
          <c:invertIfNegative val="0"/>
          <c:cat>
            <c:strRef>
              <c:f>Sheet1!$B$35:$B$44</c:f>
              <c:strCache>
                <c:ptCount val="10"/>
                <c:pt idx="0">
                  <c:v>en­us</c:v>
                </c:pt>
                <c:pt idx="1">
                  <c:v>other</c:v>
                </c:pt>
                <c:pt idx="2">
                  <c:v>zh­cn</c:v>
                </c:pt>
                <c:pt idx="3">
                  <c:v>en­gb</c:v>
                </c:pt>
                <c:pt idx="4">
                  <c:v>fr</c:v>
                </c:pt>
                <c:pt idx="5">
                  <c:v>es</c:v>
                </c:pt>
                <c:pt idx="6">
                  <c:v>ru</c:v>
                </c:pt>
                <c:pt idx="7">
                  <c:v>it</c:v>
                </c:pt>
                <c:pt idx="8">
                  <c:v>en</c:v>
                </c:pt>
                <c:pt idx="9">
                  <c:v>ko</c:v>
                </c:pt>
              </c:strCache>
            </c:strRef>
          </c:cat>
          <c:val>
            <c:numRef>
              <c:f>Sheet1!$D$35:$D$44</c:f>
              <c:numCache>
                <c:formatCode>0.00%</c:formatCode>
                <c:ptCount val="10"/>
                <c:pt idx="0">
                  <c:v>0.79613733905579398</c:v>
                </c:pt>
                <c:pt idx="1">
                  <c:v>6.8669527896995708E-2</c:v>
                </c:pt>
                <c:pt idx="2">
                  <c:v>0</c:v>
                </c:pt>
                <c:pt idx="3">
                  <c:v>3.6480686695278972E-2</c:v>
                </c:pt>
                <c:pt idx="4">
                  <c:v>1.0729613733905579E-2</c:v>
                </c:pt>
                <c:pt idx="5">
                  <c:v>1.7167381974248927E-2</c:v>
                </c:pt>
                <c:pt idx="6">
                  <c:v>0</c:v>
                </c:pt>
                <c:pt idx="7">
                  <c:v>1.2875536480686695E-2</c:v>
                </c:pt>
                <c:pt idx="8">
                  <c:v>1.5021459227467811E-2</c:v>
                </c:pt>
                <c:pt idx="9">
                  <c:v>1.5021459227467811E-2</c:v>
                </c:pt>
              </c:numCache>
            </c:numRef>
          </c:val>
        </c:ser>
        <c:ser>
          <c:idx val="1"/>
          <c:order val="1"/>
          <c:tx>
            <c:strRef>
              <c:f>Sheet1!$F$34</c:f>
              <c:strCache>
                <c:ptCount val="1"/>
                <c:pt idx="0">
                  <c:v>Main %</c:v>
                </c:pt>
              </c:strCache>
            </c:strRef>
          </c:tx>
          <c:invertIfNegative val="0"/>
          <c:cat>
            <c:strRef>
              <c:f>Sheet1!$B$35:$B$44</c:f>
              <c:strCache>
                <c:ptCount val="10"/>
                <c:pt idx="0">
                  <c:v>en­us</c:v>
                </c:pt>
                <c:pt idx="1">
                  <c:v>other</c:v>
                </c:pt>
                <c:pt idx="2">
                  <c:v>zh­cn</c:v>
                </c:pt>
                <c:pt idx="3">
                  <c:v>en­gb</c:v>
                </c:pt>
                <c:pt idx="4">
                  <c:v>fr</c:v>
                </c:pt>
                <c:pt idx="5">
                  <c:v>es</c:v>
                </c:pt>
                <c:pt idx="6">
                  <c:v>ru</c:v>
                </c:pt>
                <c:pt idx="7">
                  <c:v>it</c:v>
                </c:pt>
                <c:pt idx="8">
                  <c:v>en</c:v>
                </c:pt>
                <c:pt idx="9">
                  <c:v>ko</c:v>
                </c:pt>
              </c:strCache>
            </c:strRef>
          </c:cat>
          <c:val>
            <c:numRef>
              <c:f>Sheet1!$F$35:$F$44</c:f>
              <c:numCache>
                <c:formatCode>0.00%</c:formatCode>
                <c:ptCount val="10"/>
                <c:pt idx="0">
                  <c:v>0.65489110096549663</c:v>
                </c:pt>
                <c:pt idx="1">
                  <c:v>8.928972382306713E-2</c:v>
                </c:pt>
                <c:pt idx="2">
                  <c:v>8.2478856373025974E-2</c:v>
                </c:pt>
                <c:pt idx="3">
                  <c:v>3.4503405433725022E-2</c:v>
                </c:pt>
                <c:pt idx="4">
                  <c:v>2.6794401616645459E-2</c:v>
                </c:pt>
                <c:pt idx="5">
                  <c:v>2.1555272808921489E-2</c:v>
                </c:pt>
                <c:pt idx="6">
                  <c:v>2.0058378863857494E-2</c:v>
                </c:pt>
                <c:pt idx="7">
                  <c:v>1.9908689469351096E-2</c:v>
                </c:pt>
                <c:pt idx="8">
                  <c:v>1.7513659157248708E-2</c:v>
                </c:pt>
                <c:pt idx="9">
                  <c:v>1.6765212184716712E-2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49088"/>
        <c:axId val="44251008"/>
      </c:barChart>
      <c:catAx>
        <c:axId val="44249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Languages installed on user computer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44251008"/>
        <c:crosses val="autoZero"/>
        <c:auto val="1"/>
        <c:lblAlgn val="ctr"/>
        <c:lblOffset val="100"/>
        <c:noMultiLvlLbl val="0"/>
      </c:catAx>
      <c:valAx>
        <c:axId val="44251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Visits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424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19237979867906"/>
          <c:y val="8.7148602548712428E-2"/>
          <c:w val="0.1486936066953895"/>
          <c:h val="0.1674343832020997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  <a:prstDash val="solid"/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F1375-0366-4B88-B86A-E22BD310F0CC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6C0D-5D68-4141-96E6-7C3AD25A0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5FA3-5FB4-4990-AA0F-955EE3C9279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6C0D-5D68-4141-96E6-7C3AD25A0A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6C0D-5D68-4141-96E6-7C3AD25A0A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1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8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4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9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1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6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5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1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2286000" y="6477000"/>
            <a:ext cx="5029200" cy="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0" name="Picture 10" descr="ieee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1400" y="6324600"/>
            <a:ext cx="10668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09600" y="5867400"/>
            <a:ext cx="247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99"/>
                </a:solidFill>
                <a:latin typeface="Arial Black" pitchFamily="34" charset="0"/>
              </a:rPr>
              <a:t>Aerospace &amp; Electronic Systems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99"/>
                </a:solidFill>
                <a:latin typeface="Arial Black" pitchFamily="34" charset="0"/>
              </a:rPr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180768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/>
          <a:p>
            <a:r>
              <a:rPr lang="en-US" dirty="0" smtClean="0"/>
              <a:t>Education Issues</a:t>
            </a:r>
            <a:br>
              <a:rPr lang="en-US" dirty="0" smtClean="0"/>
            </a:br>
            <a:r>
              <a:rPr lang="en-US" dirty="0" smtClean="0"/>
              <a:t>BoG Meeting</a:t>
            </a:r>
            <a:br>
              <a:rPr lang="en-US" dirty="0" smtClean="0"/>
            </a:br>
            <a:r>
              <a:rPr lang="en-US" dirty="0" smtClean="0"/>
              <a:t>September,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Iram Weinstein</a:t>
            </a:r>
          </a:p>
          <a:p>
            <a:r>
              <a:rPr lang="en-US" dirty="0" smtClean="0"/>
              <a:t>VP, Education</a:t>
            </a:r>
            <a:endParaRPr lang="en-US" dirty="0"/>
          </a:p>
        </p:txBody>
      </p:sp>
      <p:pic>
        <p:nvPicPr>
          <p:cNvPr id="4" name="Picture 2" descr="C:\Users\Iram\Documents\IEEE\AESS\Education Committee\Distinguished Lecturers\Pictur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1455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"/>
            <a:ext cx="2024695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Insights about Visitors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41161"/>
              </p:ext>
            </p:extLst>
          </p:nvPr>
        </p:nvGraphicFramePr>
        <p:xfrm>
          <a:off x="685800" y="1981200"/>
          <a:ext cx="3200400" cy="281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988066"/>
              </p:ext>
            </p:extLst>
          </p:nvPr>
        </p:nvGraphicFramePr>
        <p:xfrm>
          <a:off x="4191000" y="1752600"/>
          <a:ext cx="4191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86610" y="1752600"/>
            <a:ext cx="139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Views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525780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sure what this means to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Distinguished Lectures</a:t>
            </a:r>
          </a:p>
          <a:p>
            <a:pPr lvl="1"/>
            <a:r>
              <a:rPr lang="en-US" dirty="0" smtClean="0"/>
              <a:t>Recent Activity</a:t>
            </a:r>
          </a:p>
          <a:p>
            <a:pPr lvl="1"/>
            <a:r>
              <a:rPr lang="en-US" dirty="0"/>
              <a:t>Progress on new </a:t>
            </a:r>
            <a:r>
              <a:rPr lang="en-US" dirty="0" smtClean="0"/>
              <a:t>DLs</a:t>
            </a:r>
          </a:p>
          <a:p>
            <a:pPr lvl="2"/>
            <a:r>
              <a:rPr lang="en-US" dirty="0" smtClean="0"/>
              <a:t>New Candidates</a:t>
            </a:r>
          </a:p>
          <a:p>
            <a:pPr lvl="2"/>
            <a:r>
              <a:rPr lang="en-US" dirty="0" smtClean="0"/>
              <a:t>Current </a:t>
            </a:r>
            <a:r>
              <a:rPr lang="en-US" dirty="0"/>
              <a:t>DLs Participation </a:t>
            </a:r>
          </a:p>
          <a:p>
            <a:r>
              <a:rPr lang="en-US" dirty="0" smtClean="0"/>
              <a:t>Online Tutorials</a:t>
            </a:r>
          </a:p>
          <a:p>
            <a:pPr lvl="1"/>
            <a:r>
              <a:rPr lang="en-US" dirty="0" smtClean="0"/>
              <a:t>Current List and Potential Additions</a:t>
            </a:r>
          </a:p>
          <a:p>
            <a:pPr lvl="1"/>
            <a:r>
              <a:rPr lang="en-US" dirty="0" smtClean="0"/>
              <a:t>Limited Utilization</a:t>
            </a:r>
          </a:p>
          <a:p>
            <a:pPr lvl="1"/>
            <a:r>
              <a:rPr lang="en-US" dirty="0" smtClean="0"/>
              <a:t>Where to next?	</a:t>
            </a:r>
          </a:p>
        </p:txBody>
      </p:sp>
    </p:spTree>
    <p:extLst>
      <p:ext uri="{BB962C8B-B14F-4D97-AF65-F5344CB8AC3E}">
        <p14:creationId xmlns:p14="http://schemas.microsoft.com/office/powerpoint/2010/main" val="35455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2012 Distinguished Lecture Activity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638800"/>
            <a:ext cx="78876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12 DLs, multiple in South Africa and Australia, 8 </a:t>
            </a:r>
            <a:r>
              <a:rPr lang="en-US" b="1" dirty="0"/>
              <a:t>speakers, all from US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96440"/>
              </p:ext>
            </p:extLst>
          </p:nvPr>
        </p:nvGraphicFramePr>
        <p:xfrm>
          <a:off x="882650" y="1524000"/>
          <a:ext cx="7378700" cy="3695700"/>
        </p:xfrm>
        <a:graphic>
          <a:graphicData uri="http://schemas.openxmlformats.org/drawingml/2006/table">
            <a:tbl>
              <a:tblPr/>
              <a:tblGrid>
                <a:gridCol w="1333500"/>
                <a:gridCol w="1181100"/>
                <a:gridCol w="2527300"/>
                <a:gridCol w="1435100"/>
                <a:gridCol w="901700"/>
              </a:tblGrid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Davis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Atlanta, 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Foliage Pentration Radar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30-Jan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$1,021.57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Fred Daum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Dallas, TX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MIMO Radar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27-Mar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$1,311.13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Dick Curry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Atlanta, 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Radar Systems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5-Apr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$744.95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Fred Daum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St. Louis, MO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Nonlinear Filters and Particle Flow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9-Apr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$721.49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Theo Saunders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Haven, CT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Engineering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17-Apr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Gartz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of Systems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27-Apr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 Davis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Africa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Foliage Pentration Radar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12-May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$1,997.21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Fred Daum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Orlando, FL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Particle Filters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24-May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$739.36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 Ellis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Dallas, TX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underside of the COTS Iceberg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5-Jun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$754.03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Saj Durrani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Satellite Communications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7-Aug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Larry Chasteen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Missile Defense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19-22 Nov.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$2,500.00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Paul Gartz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Turkey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Systems of Systems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Unlikely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$3,000.00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Submitted 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$7,289.74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Unconfirmed 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$6,400.00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$13,689.74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6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54264"/>
              </p:ext>
            </p:extLst>
          </p:nvPr>
        </p:nvGraphicFramePr>
        <p:xfrm>
          <a:off x="1752600" y="1219200"/>
          <a:ext cx="5638800" cy="4373880"/>
        </p:xfrm>
        <a:graphic>
          <a:graphicData uri="http://schemas.openxmlformats.org/drawingml/2006/table">
            <a:tbl>
              <a:tblPr/>
              <a:tblGrid>
                <a:gridCol w="634060"/>
                <a:gridCol w="81290"/>
                <a:gridCol w="764124"/>
                <a:gridCol w="650318"/>
                <a:gridCol w="650318"/>
                <a:gridCol w="650318"/>
                <a:gridCol w="650318"/>
                <a:gridCol w="650318"/>
                <a:gridCol w="907736"/>
              </a:tblGrid>
              <a:tr h="381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Yaakov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Bar-Shalom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Farrell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Scott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Goldstein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Mortari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Picciolo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Hugh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Griffiths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Myron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Kayton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Theodora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Saunders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Pramod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Varshney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Surendra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Brookner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Chasteen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Fred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Durrani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Schmidt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sz="3200" dirty="0" smtClean="0"/>
              <a:t>Current DLs Participation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770441" y="1600200"/>
            <a:ext cx="845103" cy="3886199"/>
            <a:chOff x="3886200" y="1578429"/>
            <a:chExt cx="845103" cy="3886199"/>
          </a:xfrm>
        </p:grpSpPr>
        <p:sp>
          <p:nvSpPr>
            <p:cNvPr id="3" name="TextBox 2"/>
            <p:cNvSpPr txBox="1"/>
            <p:nvPr/>
          </p:nvSpPr>
          <p:spPr>
            <a:xfrm>
              <a:off x="3886200" y="3122364"/>
              <a:ext cx="84510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Incomplete</a:t>
              </a:r>
            </a:p>
            <a:p>
              <a:pPr algn="ctr"/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Records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308751" y="1578429"/>
              <a:ext cx="0" cy="155031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08751" y="3559628"/>
              <a:ext cx="0" cy="190500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480458" y="5791200"/>
            <a:ext cx="614783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dirty="0"/>
              <a:t>In 2012, 8 were active;  14 gave at least one since 2010</a:t>
            </a:r>
          </a:p>
        </p:txBody>
      </p:sp>
    </p:spTree>
    <p:extLst>
      <p:ext uri="{BB962C8B-B14F-4D97-AF65-F5344CB8AC3E}">
        <p14:creationId xmlns:p14="http://schemas.microsoft.com/office/powerpoint/2010/main" val="14165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Progress on new DLs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962400"/>
          </a:xfrm>
        </p:spPr>
        <p:txBody>
          <a:bodyPr/>
          <a:lstStyle/>
          <a:p>
            <a:r>
              <a:rPr lang="en-US" dirty="0" smtClean="0"/>
              <a:t>After April meeting, I solicited suggestions for new DLs</a:t>
            </a:r>
          </a:p>
          <a:p>
            <a:pPr lvl="1"/>
            <a:r>
              <a:rPr lang="en-US" sz="1400" b="0" i="1" dirty="0" smtClean="0"/>
              <a:t>“AESS </a:t>
            </a:r>
            <a:r>
              <a:rPr lang="en-US" sz="1400" b="0" i="1" dirty="0"/>
              <a:t>is reaching out to recruit leading figures worldwide in our domain who  can address additional topics of current interest to our members. So I  am asking you to help identify potential candidates</a:t>
            </a:r>
            <a:r>
              <a:rPr lang="en-US" sz="1400" b="0" i="1" dirty="0" smtClean="0"/>
              <a:t>.”</a:t>
            </a:r>
          </a:p>
          <a:p>
            <a:pPr lvl="1"/>
            <a:r>
              <a:rPr lang="en-US" sz="1600" dirty="0" smtClean="0"/>
              <a:t>Three year renewable term for DLs</a:t>
            </a:r>
          </a:p>
          <a:p>
            <a:pPr lvl="1"/>
            <a:r>
              <a:rPr lang="en-US" sz="1600" dirty="0" smtClean="0"/>
              <a:t>Sent to all Chapter Chairs, Panel Chairs and current DLs </a:t>
            </a:r>
          </a:p>
          <a:p>
            <a:pPr lvl="2"/>
            <a:r>
              <a:rPr lang="en-US" sz="1400" dirty="0" smtClean="0"/>
              <a:t>With </a:t>
            </a:r>
            <a:r>
              <a:rPr lang="en-US" sz="1400" u="sng" dirty="0" smtClean="0"/>
              <a:t>Procedures </a:t>
            </a:r>
            <a:r>
              <a:rPr lang="en-US" sz="1400" u="sng" dirty="0"/>
              <a:t>for Application to be an AESS Distinguished </a:t>
            </a:r>
            <a:r>
              <a:rPr lang="en-US" sz="1400" u="sng" dirty="0" smtClean="0"/>
              <a:t>Lecturer</a:t>
            </a:r>
          </a:p>
          <a:p>
            <a:pPr lvl="1"/>
            <a:r>
              <a:rPr lang="en-US" dirty="0" smtClean="0"/>
              <a:t>Asked current DLS to agree  to these procedures if they wished to continue</a:t>
            </a:r>
          </a:p>
          <a:p>
            <a:pPr lvl="2"/>
            <a:r>
              <a:rPr lang="en-US" dirty="0" smtClean="0"/>
              <a:t>All (19) replied affirmatively</a:t>
            </a:r>
          </a:p>
          <a:p>
            <a:pPr lvl="1"/>
            <a:r>
              <a:rPr lang="en-US" dirty="0" smtClean="0"/>
              <a:t>Received 10 new candidate nominations</a:t>
            </a:r>
          </a:p>
          <a:p>
            <a:pPr lvl="2"/>
            <a:r>
              <a:rPr lang="en-US" dirty="0"/>
              <a:t>6</a:t>
            </a:r>
            <a:r>
              <a:rPr lang="en-US" dirty="0" smtClean="0"/>
              <a:t> USA, 2 Canada, 1 Israel, 1 Tunisia</a:t>
            </a:r>
          </a:p>
          <a:p>
            <a:pPr lvl="2"/>
            <a:r>
              <a:rPr lang="en-US" dirty="0" smtClean="0"/>
              <a:t>I was hoping for more candidates outside North America</a:t>
            </a:r>
          </a:p>
          <a:p>
            <a:pPr lvl="1"/>
            <a:r>
              <a:rPr lang="en-US" dirty="0" smtClean="0"/>
              <a:t>More on next chart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200" dirty="0" smtClean="0"/>
              <a:t>DL Candidates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981200"/>
          </a:xfrm>
        </p:spPr>
        <p:txBody>
          <a:bodyPr/>
          <a:lstStyle/>
          <a:p>
            <a:r>
              <a:rPr lang="en-US" dirty="0" smtClean="0"/>
              <a:t>A very good list, but concentrated on North America. We need “</a:t>
            </a:r>
            <a:r>
              <a:rPr lang="en-US" b="0" i="1" dirty="0" smtClean="0"/>
              <a:t>to </a:t>
            </a:r>
            <a:r>
              <a:rPr lang="en-US" b="0" i="1" dirty="0"/>
              <a:t>recruit leading figures </a:t>
            </a:r>
            <a:r>
              <a:rPr lang="en-US" b="0" i="1" dirty="0" smtClean="0"/>
              <a:t>worldwide”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response from the Chapters was minimal; Panel response only from Control Systems</a:t>
            </a:r>
          </a:p>
          <a:p>
            <a:pPr marL="342900" lvl="2" indent="-342900"/>
            <a:r>
              <a:rPr lang="en-US" sz="2000" dirty="0">
                <a:ea typeface="+mn-ea"/>
                <a:cs typeface="+mn-cs"/>
              </a:rPr>
              <a:t>Additional nominations from BoG could help this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76400" y="5791200"/>
            <a:ext cx="5791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</a:rPr>
              <a:t>Recommend forming </a:t>
            </a:r>
            <a:r>
              <a:rPr lang="en-US" b="1" dirty="0" smtClean="0">
                <a:solidFill>
                  <a:schemeClr val="dk1"/>
                </a:solidFill>
              </a:rPr>
              <a:t>a </a:t>
            </a:r>
            <a:r>
              <a:rPr lang="en-US" b="1" dirty="0" smtClean="0"/>
              <a:t>BoG </a:t>
            </a:r>
            <a:r>
              <a:rPr lang="en-US" b="1" dirty="0" smtClean="0">
                <a:solidFill>
                  <a:schemeClr val="dk1"/>
                </a:solidFill>
              </a:rPr>
              <a:t>evaluation committee</a:t>
            </a:r>
            <a:endParaRPr lang="en-US" b="1" dirty="0">
              <a:solidFill>
                <a:schemeClr val="dk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93784"/>
              </p:ext>
            </p:extLst>
          </p:nvPr>
        </p:nvGraphicFramePr>
        <p:xfrm>
          <a:off x="762000" y="990600"/>
          <a:ext cx="8001226" cy="2987040"/>
        </p:xfrm>
        <a:graphic>
          <a:graphicData uri="http://schemas.openxmlformats.org/drawingml/2006/table">
            <a:tbl>
              <a:tblPr/>
              <a:tblGrid>
                <a:gridCol w="683578"/>
                <a:gridCol w="87301"/>
                <a:gridCol w="735711"/>
                <a:gridCol w="661368"/>
                <a:gridCol w="5833268"/>
              </a:tblGrid>
              <a:tr h="243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Topic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Hassan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Kojori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Electric Aircraft;  Arc Fault Detection and Protection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Tony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Ponsford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Maritime Domain Awareness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Adel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Tunisia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Computational Intelligence: Paradigms and Applications to Systems Control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Maruthi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Akella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Mostly Bad but Occasionally Good about Time-Delay in Nonlinear Feedback Control Systems; others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Erik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Blaisch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Fusion,  Image Fusion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Vincent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Lalli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RAMS: Failure Analysis, Software Analysis,  Supportability, etc.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Russell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Lefevre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Transportation Electrification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Roy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Streit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Taking the Mystery Out of PHD/Intensity Multitarget Tracking Filters—Exploring Their Connections to Medical Imaging and Current Trends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Zafar 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Taqvi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you want to be a leader or a manager?; Robotics and Automation; Others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James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Taylor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Ultrawideband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Radar Systems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Distinguished Lectures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Recent Activity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Progress on new </a:t>
            </a:r>
            <a:r>
              <a:rPr lang="en-US" dirty="0" smtClean="0">
                <a:solidFill>
                  <a:schemeClr val="bg2"/>
                </a:solidFill>
              </a:rPr>
              <a:t>DLs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New Candidates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Current </a:t>
            </a:r>
            <a:r>
              <a:rPr lang="en-US" dirty="0">
                <a:solidFill>
                  <a:schemeClr val="bg2"/>
                </a:solidFill>
              </a:rPr>
              <a:t>DLs Participation </a:t>
            </a:r>
          </a:p>
          <a:p>
            <a:r>
              <a:rPr lang="en-US" dirty="0" smtClean="0"/>
              <a:t>Online Tutorials</a:t>
            </a:r>
          </a:p>
          <a:p>
            <a:pPr lvl="1"/>
            <a:r>
              <a:rPr lang="en-US" dirty="0" smtClean="0"/>
              <a:t>Current List and Potential Additions</a:t>
            </a:r>
          </a:p>
          <a:p>
            <a:pPr lvl="1"/>
            <a:r>
              <a:rPr lang="en-US" dirty="0" smtClean="0"/>
              <a:t>Limited Utilization</a:t>
            </a:r>
          </a:p>
          <a:p>
            <a:pPr lvl="1"/>
            <a:r>
              <a:rPr lang="en-US" dirty="0" smtClean="0"/>
              <a:t>Where to next?	</a:t>
            </a:r>
          </a:p>
        </p:txBody>
      </p:sp>
    </p:spTree>
    <p:extLst>
      <p:ext uri="{BB962C8B-B14F-4D97-AF65-F5344CB8AC3E}">
        <p14:creationId xmlns:p14="http://schemas.microsoft.com/office/powerpoint/2010/main" val="810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Online Tutorial Speakers and Subjects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Now</a:t>
            </a:r>
          </a:p>
          <a:p>
            <a:pPr lvl="1"/>
            <a:r>
              <a:rPr lang="en-US" sz="1600" dirty="0"/>
              <a:t>Bistatic &amp; Multistatic </a:t>
            </a:r>
            <a:r>
              <a:rPr lang="en-US" sz="1600" dirty="0" smtClean="0"/>
              <a:t>Radar – Hugh Griffiths</a:t>
            </a:r>
            <a:endParaRPr lang="en-US" sz="1600" dirty="0"/>
          </a:p>
          <a:p>
            <a:pPr lvl="1"/>
            <a:r>
              <a:rPr lang="en-US" sz="1600" dirty="0"/>
              <a:t>GPS/GNSS + Inertial </a:t>
            </a:r>
            <a:r>
              <a:rPr lang="en-US" sz="1600" dirty="0" smtClean="0"/>
              <a:t>Navigation – James Farrell</a:t>
            </a:r>
            <a:endParaRPr lang="en-US" sz="1600" dirty="0"/>
          </a:p>
          <a:p>
            <a:pPr lvl="1"/>
            <a:r>
              <a:rPr lang="en-US" sz="1600" dirty="0"/>
              <a:t>Radar System Performance </a:t>
            </a:r>
            <a:r>
              <a:rPr lang="en-US" sz="1600" dirty="0" smtClean="0"/>
              <a:t>Modeling – Dick Curry</a:t>
            </a:r>
            <a:endParaRPr lang="en-US" sz="1600" dirty="0"/>
          </a:p>
          <a:p>
            <a:pPr lvl="1"/>
            <a:r>
              <a:rPr lang="en-US" sz="1600" dirty="0"/>
              <a:t>Sea Clutter - </a:t>
            </a:r>
            <a:r>
              <a:rPr lang="en-US" sz="1600" dirty="0" smtClean="0"/>
              <a:t>Simon </a:t>
            </a:r>
            <a:r>
              <a:rPr lang="en-US" sz="1600" dirty="0"/>
              <a:t>Watts &amp; </a:t>
            </a:r>
            <a:r>
              <a:rPr lang="en-US" sz="1600" dirty="0" smtClean="0"/>
              <a:t>Keith </a:t>
            </a:r>
            <a:r>
              <a:rPr lang="en-US" sz="1600" dirty="0"/>
              <a:t>Ward</a:t>
            </a:r>
          </a:p>
          <a:p>
            <a:pPr lvl="1"/>
            <a:r>
              <a:rPr lang="en-US" sz="1600" dirty="0"/>
              <a:t>Fundamental Concepts in Radar Signal </a:t>
            </a:r>
            <a:r>
              <a:rPr lang="en-US" sz="1600" dirty="0" smtClean="0"/>
              <a:t>Processing - Mark Richards</a:t>
            </a:r>
            <a:endParaRPr lang="en-US" sz="1600" dirty="0"/>
          </a:p>
          <a:p>
            <a:pPr lvl="1"/>
            <a:r>
              <a:rPr lang="en-US" sz="1600" dirty="0"/>
              <a:t>Introduction </a:t>
            </a:r>
            <a:r>
              <a:rPr lang="en-US" sz="1600" dirty="0" smtClean="0"/>
              <a:t>to Stealth – Dave Lynch</a:t>
            </a:r>
          </a:p>
          <a:p>
            <a:r>
              <a:rPr lang="en-US" dirty="0" smtClean="0"/>
              <a:t>Note the concentration on Radar Topics</a:t>
            </a:r>
          </a:p>
          <a:p>
            <a:r>
              <a:rPr lang="en-US" dirty="0" smtClean="0"/>
              <a:t>Under Discussion</a:t>
            </a:r>
          </a:p>
          <a:p>
            <a:pPr lvl="1"/>
            <a:r>
              <a:rPr lang="en-US" sz="1600" dirty="0" smtClean="0"/>
              <a:t>Foliage Penetration – Mark Davis</a:t>
            </a:r>
          </a:p>
          <a:p>
            <a:pPr lvl="1"/>
            <a:r>
              <a:rPr lang="en-US" sz="1600" dirty="0"/>
              <a:t>Inertial System and GPS Technology </a:t>
            </a:r>
            <a:r>
              <a:rPr lang="en-US" sz="1600" dirty="0" smtClean="0"/>
              <a:t>Trends – George Schmidt</a:t>
            </a:r>
          </a:p>
          <a:p>
            <a:pPr lvl="1"/>
            <a:r>
              <a:rPr lang="en-US" sz="1600" dirty="0"/>
              <a:t>Introduction to Image Fusion – Erik </a:t>
            </a:r>
            <a:r>
              <a:rPr lang="en-US" sz="1600" dirty="0" err="1" smtClean="0"/>
              <a:t>Blasch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13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sz="3600" dirty="0"/>
              <a:t>Analysis of Visitors to Tutorials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 months: </a:t>
            </a:r>
            <a:r>
              <a:rPr lang="nb-NO" dirty="0"/>
              <a:t>Apr 1, 2012 ­ Sep 4, 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786" y="1524000"/>
            <a:ext cx="3674014" cy="4572000"/>
          </a:xfrm>
        </p:spPr>
        <p:txBody>
          <a:bodyPr/>
          <a:lstStyle/>
          <a:p>
            <a:r>
              <a:rPr lang="en-US" dirty="0" smtClean="0"/>
              <a:t>Why so few visitors?</a:t>
            </a:r>
          </a:p>
          <a:p>
            <a:r>
              <a:rPr lang="en-US" dirty="0" smtClean="0"/>
              <a:t>What can we do about it?</a:t>
            </a:r>
          </a:p>
          <a:p>
            <a:r>
              <a:rPr lang="en-US" dirty="0" smtClean="0"/>
              <a:t>Can we get feedback from members/chapters?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got essentially nothing from email query to chapters about DLs</a:t>
            </a:r>
          </a:p>
          <a:p>
            <a:r>
              <a:rPr lang="en-US" dirty="0" smtClean="0"/>
              <a:t>Is there a better way?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99196"/>
              </p:ext>
            </p:extLst>
          </p:nvPr>
        </p:nvGraphicFramePr>
        <p:xfrm>
          <a:off x="669386" y="1842694"/>
          <a:ext cx="3032841" cy="2948942"/>
        </p:xfrm>
        <a:graphic>
          <a:graphicData uri="http://schemas.openxmlformats.org/drawingml/2006/table">
            <a:tbl>
              <a:tblPr/>
              <a:tblGrid>
                <a:gridCol w="1428941"/>
                <a:gridCol w="801950"/>
                <a:gridCol w="801950"/>
              </a:tblGrid>
              <a:tr h="344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EVTS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3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Visits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Unique Visitors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Visitor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Returning Visitor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Pageviews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Pages / Visit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Avg. Visit Duration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2:34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2:44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33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Bounce Rate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3945986" y="2783765"/>
            <a:ext cx="1371599" cy="762000"/>
          </a:xfrm>
          <a:prstGeom prst="wedgeEllipseCallout">
            <a:avLst>
              <a:gd name="adj1" fmla="val -81051"/>
              <a:gd name="adj2" fmla="val 28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Only 67 repeat visits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79360113"/>
              </p:ext>
            </p:extLst>
          </p:nvPr>
        </p:nvGraphicFramePr>
        <p:xfrm>
          <a:off x="593187" y="1842696"/>
          <a:ext cx="2362416" cy="2948941"/>
        </p:xfrm>
        <a:graphic>
          <a:graphicData uri="http://schemas.openxmlformats.org/drawingml/2006/table">
            <a:tbl>
              <a:tblPr/>
              <a:tblGrid>
                <a:gridCol w="1390142"/>
                <a:gridCol w="972274"/>
              </a:tblGrid>
              <a:tr h="344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Metric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3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Visits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Unique Visitors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Visitor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Returning Visitor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Page views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Pages / Visit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Avg. Visit Duration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2:34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333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Bounce Rate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>
          <a:xfrm>
            <a:off x="2421986" y="4917365"/>
            <a:ext cx="1850571" cy="914400"/>
          </a:xfrm>
          <a:prstGeom prst="wedgeEllipseCallout">
            <a:avLst>
              <a:gd name="adj1" fmla="val -50875"/>
              <a:gd name="adj2" fmla="val -72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Half take a quick peak and leave</a:t>
            </a:r>
            <a:endParaRPr lang="en-US" sz="1400" dirty="0"/>
          </a:p>
        </p:txBody>
      </p:sp>
      <p:sp>
        <p:nvSpPr>
          <p:cNvPr id="8" name="Oval Callout 7"/>
          <p:cNvSpPr/>
          <p:nvPr/>
        </p:nvSpPr>
        <p:spPr>
          <a:xfrm>
            <a:off x="152400" y="1236907"/>
            <a:ext cx="968828" cy="609600"/>
          </a:xfrm>
          <a:prstGeom prst="wedgeEllipseCallout">
            <a:avLst>
              <a:gd name="adj1" fmla="val 178778"/>
              <a:gd name="adj2" fmla="val 1314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~2700/</a:t>
            </a:r>
            <a:r>
              <a:rPr lang="en-US" sz="1400" dirty="0" err="1" smtClean="0"/>
              <a:t>mo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72485" y="5831765"/>
            <a:ext cx="4204315" cy="307777"/>
            <a:chOff x="672485" y="5831765"/>
            <a:chExt cx="4204315" cy="307777"/>
          </a:xfrm>
        </p:grpSpPr>
        <p:sp>
          <p:nvSpPr>
            <p:cNvPr id="10" name="TextBox 9"/>
            <p:cNvSpPr txBox="1"/>
            <p:nvPr/>
          </p:nvSpPr>
          <p:spPr>
            <a:xfrm>
              <a:off x="672485" y="5831765"/>
              <a:ext cx="851515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</a:rPr>
                <a:t>Source: </a:t>
              </a: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028" y="5877012"/>
              <a:ext cx="1368171" cy="246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702807" y="5831765"/>
              <a:ext cx="2173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>
                  <a:solidFill>
                    <a:schemeClr val="bg1">
                      <a:lumMod val="50000"/>
                    </a:schemeClr>
                  </a:solidFill>
                </a:rPr>
                <a:t>Apr 1, 2012 ­ Sep 4, 2012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3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AES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764</Words>
  <Application>Microsoft Office PowerPoint</Application>
  <PresentationFormat>On-screen Show (4:3)</PresentationFormat>
  <Paragraphs>450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AESS</vt:lpstr>
      <vt:lpstr>Education Issues BoG Meeting September, 2012</vt:lpstr>
      <vt:lpstr>Topics</vt:lpstr>
      <vt:lpstr>2012 Distinguished Lecture Activity</vt:lpstr>
      <vt:lpstr>Current DLs Participation</vt:lpstr>
      <vt:lpstr>Progress on new DLs</vt:lpstr>
      <vt:lpstr>DL Candidates</vt:lpstr>
      <vt:lpstr>Topics</vt:lpstr>
      <vt:lpstr>Online Tutorial Speakers and Subjects</vt:lpstr>
      <vt:lpstr>Analysis of Visitors to Tutorials 5 months: Apr 1, 2012 ­ Sep 4, 2012</vt:lpstr>
      <vt:lpstr>Additional Insights about Visitors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Issues BoG Meeting April 15, 2011</dc:title>
  <dc:creator>Iram</dc:creator>
  <cp:lastModifiedBy>Judy Scharmann</cp:lastModifiedBy>
  <cp:revision>86</cp:revision>
  <dcterms:created xsi:type="dcterms:W3CDTF">2006-08-16T00:00:00Z</dcterms:created>
  <dcterms:modified xsi:type="dcterms:W3CDTF">2012-10-03T14:00:01Z</dcterms:modified>
</cp:coreProperties>
</file>