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2"/>
  </p:notesMasterIdLst>
  <p:handoutMasterIdLst>
    <p:handoutMasterId r:id="rId13"/>
  </p:handoutMasterIdLst>
  <p:sldIdLst>
    <p:sldId id="261" r:id="rId3"/>
    <p:sldId id="274" r:id="rId4"/>
    <p:sldId id="286" r:id="rId5"/>
    <p:sldId id="275" r:id="rId6"/>
    <p:sldId id="287" r:id="rId7"/>
    <p:sldId id="290" r:id="rId8"/>
    <p:sldId id="289" r:id="rId9"/>
    <p:sldId id="288" r:id="rId10"/>
    <p:sldId id="276" r:id="rId11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5582"/>
    <a:srgbClr val="00508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828" autoAdjust="0"/>
    <p:restoredTop sz="94660"/>
  </p:normalViewPr>
  <p:slideViewPr>
    <p:cSldViewPr snapToGrid="0">
      <p:cViewPr>
        <p:scale>
          <a:sx n="165" d="100"/>
          <a:sy n="165" d="100"/>
        </p:scale>
        <p:origin x="144" y="-29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Workbook1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4" Type="http://schemas.openxmlformats.org/officeDocument/2006/relationships/oleObject" Target="Workbook1" TargetMode="External"/><Relationship Id="rId1" Type="http://schemas.microsoft.com/office/2011/relationships/chartStyle" Target="style2.xml"/><Relationship Id="rId2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</a:t>
            </a:r>
            <a:r>
              <a:rPr lang="en-US" baseline="0"/>
              <a:t> DLs by Year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Sheet1!$K$3</c:f>
              <c:strCache>
                <c:ptCount val="1"/>
                <c:pt idx="0">
                  <c:v>Total DLs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Sheet1!$J$4:$J$7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Sheet1!$K$4:$K$7</c:f>
              <c:numCache>
                <c:formatCode>General</c:formatCode>
                <c:ptCount val="4"/>
                <c:pt idx="0">
                  <c:v>12.0</c:v>
                </c:pt>
                <c:pt idx="1">
                  <c:v>27.0</c:v>
                </c:pt>
                <c:pt idx="2">
                  <c:v>39.0</c:v>
                </c:pt>
                <c:pt idx="3">
                  <c:v>44.0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4471120"/>
        <c:axId val="2039576592"/>
      </c:lineChart>
      <c:catAx>
        <c:axId val="200447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9576592"/>
        <c:crosses val="autoZero"/>
        <c:auto val="1"/>
        <c:lblAlgn val="ctr"/>
        <c:lblOffset val="100"/>
        <c:noMultiLvlLbl val="0"/>
      </c:catAx>
      <c:valAx>
        <c:axId val="203957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447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 </a:t>
            </a:r>
            <a:r>
              <a:rPr lang="en-US" dirty="0" smtClean="0"/>
              <a:t>Cost to</a:t>
            </a:r>
            <a:r>
              <a:rPr lang="en-US" baseline="0" dirty="0" smtClean="0"/>
              <a:t> AESS ($)</a:t>
            </a:r>
            <a:endParaRPr lang="en-US" dirty="0"/>
          </a:p>
        </c:rich>
      </c:tx>
      <c:layout>
        <c:manualLayout>
          <c:xMode val="edge"/>
          <c:yMode val="edge"/>
          <c:x val="0.382965223097113"/>
          <c:y val="0.04166666666666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Sheet1!$M$3</c:f>
              <c:strCache>
                <c:ptCount val="1"/>
                <c:pt idx="0">
                  <c:v>Annual Cost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Sheet1!$J$4:$J$7</c:f>
              <c:numCache>
                <c:formatCode>General</c:formatCode>
                <c:ptCount val="4"/>
                <c:pt idx="0">
                  <c:v>2012.0</c:v>
                </c:pt>
                <c:pt idx="1">
                  <c:v>2013.0</c:v>
                </c:pt>
                <c:pt idx="2">
                  <c:v>2014.0</c:v>
                </c:pt>
                <c:pt idx="3">
                  <c:v>2015.0</c:v>
                </c:pt>
              </c:numCache>
            </c:numRef>
          </c:cat>
          <c:val>
            <c:numRef>
              <c:f>Sheet1!$M$4:$M$7</c:f>
              <c:numCache>
                <c:formatCode>General</c:formatCode>
                <c:ptCount val="4"/>
                <c:pt idx="0" formatCode="#,##0">
                  <c:v>17900.0</c:v>
                </c:pt>
                <c:pt idx="1">
                  <c:v>8268.0</c:v>
                </c:pt>
                <c:pt idx="2">
                  <c:v>5360.0</c:v>
                </c:pt>
                <c:pt idx="3">
                  <c:v>5854.0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018112"/>
        <c:axId val="2040020160"/>
      </c:lineChart>
      <c:catAx>
        <c:axId val="20400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020160"/>
        <c:crosses val="autoZero"/>
        <c:auto val="1"/>
        <c:lblAlgn val="ctr"/>
        <c:lblOffset val="100"/>
        <c:noMultiLvlLbl val="0"/>
      </c:catAx>
      <c:valAx>
        <c:axId val="2040020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01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DLs by Region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R1</c:v>
                </c:pt>
                <c:pt idx="1">
                  <c:v>R2</c:v>
                </c:pt>
                <c:pt idx="2">
                  <c:v>R3</c:v>
                </c:pt>
                <c:pt idx="3">
                  <c:v>R4</c:v>
                </c:pt>
                <c:pt idx="4">
                  <c:v>R5</c:v>
                </c:pt>
                <c:pt idx="5">
                  <c:v>R6</c:v>
                </c:pt>
                <c:pt idx="6">
                  <c:v>R7</c:v>
                </c:pt>
                <c:pt idx="7">
                  <c:v>R8</c:v>
                </c:pt>
                <c:pt idx="8">
                  <c:v>R9</c:v>
                </c:pt>
                <c:pt idx="9">
                  <c:v>R10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11.0</c:v>
                </c:pt>
                <c:pt idx="1">
                  <c:v>8.0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2.0</c:v>
                </c:pt>
                <c:pt idx="6">
                  <c:v>1.0</c:v>
                </c:pt>
                <c:pt idx="7">
                  <c:v>11.0</c:v>
                </c:pt>
                <c:pt idx="8">
                  <c:v>1.0</c:v>
                </c:pt>
                <c:pt idx="9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3872640"/>
        <c:axId val="1998335312"/>
      </c:barChart>
      <c:catAx>
        <c:axId val="20038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8335312"/>
        <c:crosses val="autoZero"/>
        <c:auto val="1"/>
        <c:lblAlgn val="ctr"/>
        <c:lblOffset val="100"/>
        <c:noMultiLvlLbl val="0"/>
      </c:catAx>
      <c:valAx>
        <c:axId val="199833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387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11.0</c:v>
                </c:pt>
                <c:pt idx="1">
                  <c:v>8.0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2.0</c:v>
                </c:pt>
                <c:pt idx="6">
                  <c:v>1.0</c:v>
                </c:pt>
                <c:pt idx="7">
                  <c:v>11.0</c:v>
                </c:pt>
                <c:pt idx="8">
                  <c:v>1.0</c:v>
                </c:pt>
                <c:pt idx="9">
                  <c:v>25.0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R1</c:v>
                      </c:pt>
                      <c:pt idx="1">
                        <c:v>R2</c:v>
                      </c:pt>
                      <c:pt idx="2">
                        <c:v>R3</c:v>
                      </c:pt>
                      <c:pt idx="3">
                        <c:v>R4</c:v>
                      </c:pt>
                      <c:pt idx="4">
                        <c:v>R5</c:v>
                      </c:pt>
                      <c:pt idx="5">
                        <c:v>R6</c:v>
                      </c:pt>
                      <c:pt idx="6">
                        <c:v>R7</c:v>
                      </c:pt>
                      <c:pt idx="7">
                        <c:v>R8</c:v>
                      </c:pt>
                      <c:pt idx="8">
                        <c:v>R9</c:v>
                      </c:pt>
                      <c:pt idx="9">
                        <c:v>R10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Sheet1!$C$2:$C$11</c:f>
              <c:numCache>
                <c:formatCode>General</c:formatCode>
                <c:ptCount val="10"/>
                <c:pt idx="0">
                  <c:v>4.0</c:v>
                </c:pt>
                <c:pt idx="1">
                  <c:v>15.0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5.0</c:v>
                </c:pt>
                <c:pt idx="6">
                  <c:v>1.0</c:v>
                </c:pt>
                <c:pt idx="7">
                  <c:v>19.0</c:v>
                </c:pt>
                <c:pt idx="8">
                  <c:v>2.0</c:v>
                </c:pt>
                <c:pt idx="9">
                  <c:v>41.0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R1</c:v>
                      </c:pt>
                      <c:pt idx="1">
                        <c:v>R2</c:v>
                      </c:pt>
                      <c:pt idx="2">
                        <c:v>R3</c:v>
                      </c:pt>
                      <c:pt idx="3">
                        <c:v>R4</c:v>
                      </c:pt>
                      <c:pt idx="4">
                        <c:v>R5</c:v>
                      </c:pt>
                      <c:pt idx="5">
                        <c:v>R6</c:v>
                      </c:pt>
                      <c:pt idx="6">
                        <c:v>R7</c:v>
                      </c:pt>
                      <c:pt idx="7">
                        <c:v>R8</c:v>
                      </c:pt>
                      <c:pt idx="8">
                        <c:v>R9</c:v>
                      </c:pt>
                      <c:pt idx="9">
                        <c:v>R10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38634592"/>
        <c:axId val="2040158064"/>
      </c:barChart>
      <c:catAx>
        <c:axId val="203863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40158064"/>
        <c:crosses val="autoZero"/>
        <c:auto val="1"/>
        <c:lblAlgn val="ctr"/>
        <c:lblOffset val="100"/>
        <c:noMultiLvlLbl val="0"/>
      </c:catAx>
      <c:valAx>
        <c:axId val="2040158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052B8A58-131B-944B-8A33-2FA153513B54}" type="datetime1">
              <a:rPr lang="en-US"/>
              <a:pPr>
                <a:defRPr/>
              </a:pPr>
              <a:t>10/7/16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15B95D-79F6-DA46-9410-007FF3DD7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302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EDBC775E-A04C-524A-A15D-CC5529ECCEEF}" type="datetime1">
              <a:rPr lang="en-US"/>
              <a:pPr>
                <a:defRPr/>
              </a:pPr>
              <a:t>10/7/16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15E02F-3AF8-E74A-8C99-6AC263048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508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8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C8DB-4B15-C047-8962-6C6F1475A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6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ABA4-1C1B-BA4E-9728-736DE0598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63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6970-EC41-1540-8BE3-B4DCF642A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8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0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0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CF1E-BF09-9F43-94E0-3A0D9E8537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9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EDB3-5327-2344-BA43-DDE8D43493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00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5357-256D-5E43-B552-E108FD73A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0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9E44-BF8C-AD4B-B1B2-ECED86866A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0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C50-D8EE-E849-A740-31E0500AC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6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279E-87A6-6346-80B8-792C37CA3E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6C7B-A7C1-014D-B6DF-C2AC4ABD01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39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2617-E9E0-334A-A362-A4DD86216E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2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png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theme" Target="../theme/theme2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FBF6C6-28F8-8048-9D24-A06C6AAABF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75" r:id="rId2"/>
    <p:sldLayoutId id="2147486076" r:id="rId3"/>
    <p:sldLayoutId id="2147486086" r:id="rId4"/>
    <p:sldLayoutId id="2147486077" r:id="rId5"/>
    <p:sldLayoutId id="2147486078" r:id="rId6"/>
    <p:sldLayoutId id="2147486079" r:id="rId7"/>
    <p:sldLayoutId id="2147486080" r:id="rId8"/>
    <p:sldLayoutId id="2147486081" r:id="rId9"/>
    <p:sldLayoutId id="2147486082" r:id="rId10"/>
    <p:sldLayoutId id="2147486083" r:id="rId11"/>
    <p:sldLayoutId id="2147486084" r:id="rId12"/>
    <p:sldLayoutId id="2147486087" r:id="rId13"/>
    <p:sldLayoutId id="2147486088" r:id="rId14"/>
    <p:sldLayoutId id="2147486089" r:id="rId15"/>
    <p:sldLayoutId id="2147486090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F62AA7-ACD2-A441-BE7D-4C455505F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4341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93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1.png"/><Relationship Id="rId3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Relationship Id="rId3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ctrTitle"/>
          </p:nvPr>
        </p:nvSpPr>
        <p:spPr>
          <a:xfrm>
            <a:off x="1011238" y="893763"/>
            <a:ext cx="5218112" cy="857250"/>
          </a:xfrm>
        </p:spPr>
        <p:txBody>
          <a:bodyPr/>
          <a:lstStyle/>
          <a:p>
            <a:pPr eaLnBrk="1" hangingPunct="1"/>
            <a:r>
              <a:rPr lang="en-US" altLang="en-US" sz="3200">
                <a:ea typeface="MS PGothic" charset="-128"/>
                <a:cs typeface="ＭＳ Ｐゴシック" charset="-128"/>
              </a:rPr>
              <a:t>Education</a:t>
            </a:r>
          </a:p>
        </p:txBody>
      </p:sp>
      <p:pic>
        <p:nvPicPr>
          <p:cNvPr id="20482" name="Picture 4" descr="aess_logo_20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730625"/>
            <a:ext cx="2770187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6"/>
          <p:cNvSpPr txBox="1">
            <a:spLocks/>
          </p:cNvSpPr>
          <p:nvPr/>
        </p:nvSpPr>
        <p:spPr bwMode="auto">
          <a:xfrm>
            <a:off x="500063" y="1322388"/>
            <a:ext cx="5568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1800" kern="0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AESS Board of Governors Meeting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October 7-8, 2016</a:t>
            </a:r>
            <a:endParaRPr lang="en-AU" altLang="en-US" sz="1800" kern="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Edinburgh, UK</a:t>
            </a:r>
            <a:endParaRPr lang="en-AU" altLang="en-US" sz="1800" kern="0" dirty="0" smtClean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Subtitle 6"/>
          <p:cNvSpPr txBox="1">
            <a:spLocks/>
          </p:cNvSpPr>
          <p:nvPr/>
        </p:nvSpPr>
        <p:spPr bwMode="auto">
          <a:xfrm>
            <a:off x="660400" y="4094163"/>
            <a:ext cx="5568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2400" kern="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2400" kern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Kathleen A. Kramer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2400" kern="0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VP Education, AESS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>
                <a:ea typeface="MS PGothic" charset="-128"/>
                <a:cs typeface="ＭＳ Ｐゴシック" charset="-128"/>
              </a:rPr>
              <a:t>Objectives</a:t>
            </a: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10/7/16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3400" y="1023938"/>
            <a:ext cx="7988300" cy="4462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What are our long term strategic </a:t>
            </a:r>
            <a:r>
              <a:rPr lang="en-US" sz="2000" b="1" kern="0" dirty="0" smtClean="0">
                <a:solidFill>
                  <a:srgbClr val="005087"/>
                </a:solidFill>
              </a:rPr>
              <a:t>objectives</a:t>
            </a:r>
            <a:r>
              <a:rPr lang="en-US" sz="2000" kern="0" dirty="0" smtClean="0">
                <a:solidFill>
                  <a:srgbClr val="005087"/>
                </a:solidFill>
              </a:rPr>
              <a:t>?</a:t>
            </a:r>
            <a:r>
              <a:rPr lang="en-US" sz="2000" b="1" kern="0" dirty="0" smtClean="0">
                <a:solidFill>
                  <a:srgbClr val="005087"/>
                </a:solidFill>
              </a:rPr>
              <a:t> 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Improve existing AESS educational products and services.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Increase reach of educational benefits and their use to attract and retain members</a:t>
            </a:r>
          </a:p>
          <a:p>
            <a:pPr marL="800100" lvl="1" indent="-342900">
              <a:buFont typeface="+mj-lt"/>
              <a:buAutoNum type="arabicPeriod"/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Increase influence and recognition of AESS with AESS educational activities. </a:t>
            </a:r>
          </a:p>
          <a:p>
            <a:pPr marL="342900" lvl="1" indent="-342900">
              <a:buClr>
                <a:schemeClr val="bg2"/>
              </a:buClr>
              <a:buSzPct val="80000"/>
              <a:buFontTx/>
              <a:buBlip>
                <a:blip r:embed="rId2"/>
              </a:buBlip>
              <a:defRPr/>
            </a:pPr>
            <a:r>
              <a:rPr lang="en-US" sz="2000" kern="0" dirty="0">
                <a:solidFill>
                  <a:srgbClr val="005087"/>
                </a:solidFill>
                <a:cs typeface="ＭＳ Ｐゴシック" pitchFamily="-112" charset="-128"/>
              </a:rPr>
              <a:t>H</a:t>
            </a:r>
            <a:r>
              <a:rPr lang="en-US" sz="2000" kern="0" dirty="0" smtClean="0">
                <a:solidFill>
                  <a:srgbClr val="005087"/>
                </a:solidFill>
                <a:cs typeface="ＭＳ Ｐゴシック" pitchFamily="-112" charset="-128"/>
              </a:rPr>
              <a:t>ow </a:t>
            </a:r>
            <a:r>
              <a:rPr lang="en-US" sz="2000" kern="0" dirty="0">
                <a:solidFill>
                  <a:srgbClr val="005087"/>
                </a:solidFill>
                <a:cs typeface="ＭＳ Ｐゴシック" pitchFamily="-112" charset="-128"/>
              </a:rPr>
              <a:t>these objectives help to grow the </a:t>
            </a:r>
            <a:r>
              <a:rPr lang="en-US" sz="2000" kern="0" dirty="0" smtClean="0">
                <a:solidFill>
                  <a:srgbClr val="005087"/>
                </a:solidFill>
                <a:cs typeface="ＭＳ Ｐゴシック" pitchFamily="-112" charset="-128"/>
              </a:rPr>
              <a:t>AESS</a:t>
            </a:r>
            <a:r>
              <a:rPr lang="is-IS" sz="2000" kern="0" dirty="0" smtClean="0">
                <a:solidFill>
                  <a:srgbClr val="005087"/>
                </a:solidFill>
                <a:cs typeface="ＭＳ Ｐゴシック" pitchFamily="-112" charset="-128"/>
              </a:rPr>
              <a:t>…</a:t>
            </a:r>
            <a:r>
              <a:rPr lang="en-US" sz="2000" kern="0" dirty="0" smtClean="0">
                <a:solidFill>
                  <a:srgbClr val="005087"/>
                </a:solidFill>
                <a:cs typeface="ＭＳ Ｐゴシック" pitchFamily="-112" charset="-128"/>
              </a:rPr>
              <a:t> </a:t>
            </a:r>
          </a:p>
          <a:p>
            <a:pPr marL="742950" lvl="2" indent="-342900">
              <a:buClr>
                <a:schemeClr val="bg2"/>
              </a:buClr>
              <a:buSzPct val="80000"/>
              <a:defRPr/>
            </a:pPr>
            <a:r>
              <a:rPr lang="en-US" sz="1600" kern="0" dirty="0" smtClean="0">
                <a:solidFill>
                  <a:srgbClr val="005087"/>
                </a:solidFill>
                <a:cs typeface="ＭＳ Ｐゴシック" pitchFamily="-112" charset="-128"/>
              </a:rPr>
              <a:t>Educational programs, along with publications and conferences, are a key element of the society’s interaction with its members. </a:t>
            </a:r>
          </a:p>
          <a:p>
            <a:pPr marL="742950" lvl="2" indent="-342900">
              <a:buClr>
                <a:schemeClr val="bg2"/>
              </a:buClr>
              <a:buSzPct val="80000"/>
              <a:defRPr/>
            </a:pPr>
            <a:r>
              <a:rPr lang="en-US" sz="1600" kern="0" dirty="0" smtClean="0">
                <a:solidFill>
                  <a:srgbClr val="005087"/>
                </a:solidFill>
                <a:cs typeface="ＭＳ Ｐゴシック" pitchFamily="-112" charset="-128"/>
              </a:rPr>
              <a:t>Educational programs benefit members locally, increase visibility and reputation where the program is delivered, and give local potential members a reason to join.</a:t>
            </a:r>
          </a:p>
          <a:p>
            <a:pPr marL="742950" lvl="2" indent="-342900">
              <a:buClr>
                <a:schemeClr val="bg2"/>
              </a:buClr>
              <a:buSzPct val="80000"/>
              <a:defRPr/>
            </a:pPr>
            <a:r>
              <a:rPr lang="en-US" sz="1600" kern="0" dirty="0" smtClean="0">
                <a:solidFill>
                  <a:srgbClr val="005087"/>
                </a:solidFill>
                <a:cs typeface="ＭＳ Ｐゴシック" pitchFamily="-112" charset="-128"/>
              </a:rPr>
              <a:t>Educational programs further interest and knowledge in the technical areas AESS exists to advance. </a:t>
            </a:r>
          </a:p>
          <a:p>
            <a:pPr algn="ctr">
              <a:buFontTx/>
              <a:buNone/>
              <a:defRPr/>
            </a:pPr>
            <a:endParaRPr lang="en-AU" sz="2000" b="1" i="1" dirty="0">
              <a:solidFill>
                <a:schemeClr val="accent6"/>
              </a:solidFill>
            </a:endParaRPr>
          </a:p>
          <a:p>
            <a:pPr algn="ctr">
              <a:buFontTx/>
              <a:buNone/>
              <a:defRPr/>
            </a:pPr>
            <a:r>
              <a:rPr lang="en-AU" sz="2000" b="1" i="1" dirty="0">
                <a:solidFill>
                  <a:schemeClr val="accent6"/>
                </a:solidFill>
              </a:rPr>
              <a:t>Growth can mean increasing membership, but also could mean increasing revenue, influence and impact, or recognition.</a:t>
            </a:r>
          </a:p>
          <a:p>
            <a:pPr marL="742950" lvl="2" indent="-342900">
              <a:buClr>
                <a:schemeClr val="bg2"/>
              </a:buClr>
              <a:buSzPct val="80000"/>
              <a:defRPr/>
            </a:pPr>
            <a:r>
              <a:rPr lang="en-US" sz="1600" kern="0" dirty="0" smtClean="0">
                <a:solidFill>
                  <a:srgbClr val="005087"/>
                </a:solidFill>
                <a:cs typeface="ＭＳ Ｐゴシック" pitchFamily="-112" charset="-128"/>
              </a:rPr>
              <a:t> </a:t>
            </a:r>
            <a:endParaRPr lang="en-US" sz="1600" kern="0" dirty="0">
              <a:solidFill>
                <a:srgbClr val="005087"/>
              </a:solidFill>
              <a:cs typeface="ＭＳ Ｐゴシック" pitchFamily="-112" charset="-128"/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28625" y="396875"/>
            <a:ext cx="8229600" cy="792163"/>
          </a:xfrm>
        </p:spPr>
        <p:txBody>
          <a:bodyPr/>
          <a:lstStyle/>
          <a:p>
            <a:r>
              <a:rPr lang="en-US" altLang="en-US">
                <a:solidFill>
                  <a:srgbClr val="005582"/>
                </a:solidFill>
                <a:ea typeface="MS PGothic" charset="-128"/>
                <a:cs typeface="ＭＳ Ｐゴシック" charset="-128"/>
              </a:rPr>
              <a:t>Initiatives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963" y="617538"/>
            <a:ext cx="8196262" cy="583723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What are our short term (1-2 year) </a:t>
            </a:r>
            <a:r>
              <a:rPr lang="en-US" sz="2000" b="1" kern="0" dirty="0" smtClean="0">
                <a:solidFill>
                  <a:srgbClr val="005087"/>
                </a:solidFill>
              </a:rPr>
              <a:t>initiatives</a:t>
            </a:r>
            <a:r>
              <a:rPr lang="en-US" sz="2000" kern="0" dirty="0" smtClean="0">
                <a:solidFill>
                  <a:srgbClr val="005087"/>
                </a:solidFill>
              </a:rPr>
              <a:t>?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Distinguished Lecturers: improving coverage of technical and geographic interests while providing excellent programs to members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Adding a Region 10 DL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Increasing non-radar technical coverage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Targeting under-served chapters/sections for DLs</a:t>
            </a:r>
          </a:p>
          <a:p>
            <a:pPr lvl="1">
              <a:defRPr/>
            </a:pPr>
            <a:r>
              <a:rPr lang="en-US" sz="1600" kern="0" dirty="0">
                <a:solidFill>
                  <a:srgbClr val="005087"/>
                </a:solidFill>
              </a:rPr>
              <a:t>Mentoring Program 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Has been launched in multiple small pilots.</a:t>
            </a:r>
          </a:p>
          <a:p>
            <a:pPr lvl="1">
              <a:defRPr/>
            </a:pPr>
            <a:r>
              <a:rPr lang="en-US" sz="1600" kern="0" dirty="0">
                <a:solidFill>
                  <a:srgbClr val="005087"/>
                </a:solidFill>
              </a:rPr>
              <a:t>Tutorials and Short Programs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Chapter outreach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QEB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Robert T. Hill Dissertation</a:t>
            </a:r>
          </a:p>
          <a:p>
            <a:pPr lvl="2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3 nominees achieved for 2016.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Radar Systems Panel Initiative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QEB for Education Spotlights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Resource Center consideration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23863" y="393700"/>
            <a:ext cx="7772400" cy="687388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AU" altLang="en-US">
                <a:ea typeface="MS PGothic" charset="-128"/>
                <a:cs typeface="ＭＳ Ｐゴシック" charset="-128"/>
              </a:rPr>
              <a:t>Highlights</a:t>
            </a:r>
          </a:p>
        </p:txBody>
      </p:sp>
      <p:sp>
        <p:nvSpPr>
          <p:cNvPr id="23554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B1D81C-6C54-7447-B6C7-2F9569734E4C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10/7/16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4F83AA6-949D-8E47-83E8-1701E9D1FC85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950913"/>
            <a:ext cx="8288338" cy="50593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What positive outcomes have been achieved?</a:t>
            </a:r>
            <a:r>
              <a:rPr lang="en-US" sz="2000" b="1" kern="0" dirty="0" smtClean="0">
                <a:solidFill>
                  <a:srgbClr val="005087"/>
                </a:solidFill>
              </a:rPr>
              <a:t> 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Meaningful measures on DLs and program reach for past 2 years</a:t>
            </a:r>
          </a:p>
          <a:p>
            <a:pPr lvl="2">
              <a:defRPr/>
            </a:pPr>
            <a:r>
              <a:rPr lang="en-US" sz="1400" kern="0" dirty="0" smtClean="0">
                <a:solidFill>
                  <a:srgbClr val="005087"/>
                </a:solidFill>
              </a:rPr>
              <a:t>Tackled reporting. Provide reports to web.  Inform for potential DL renewal.</a:t>
            </a:r>
          </a:p>
          <a:p>
            <a:pPr lvl="2">
              <a:defRPr/>
            </a:pPr>
            <a:r>
              <a:rPr lang="en-US" sz="1400" kern="0" dirty="0">
                <a:solidFill>
                  <a:srgbClr val="005087"/>
                </a:solidFill>
              </a:rPr>
              <a:t>Updated process and materials including IEEE-AESS </a:t>
            </a:r>
            <a:r>
              <a:rPr lang="en-US" sz="1400" kern="0" dirty="0" err="1">
                <a:solidFill>
                  <a:srgbClr val="005087"/>
                </a:solidFill>
              </a:rPr>
              <a:t>ppt</a:t>
            </a:r>
            <a:r>
              <a:rPr lang="en-US" sz="1400" kern="0" dirty="0">
                <a:solidFill>
                  <a:srgbClr val="005087"/>
                </a:solidFill>
              </a:rPr>
              <a:t> template 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Two Pending New Distinguished Lecturers:</a:t>
            </a: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Targeting under-served chapters/sections and technical areas for DLs</a:t>
            </a:r>
          </a:p>
          <a:p>
            <a:pPr lvl="2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Ji Wu from Region 10.  W. Downing from Region 5.</a:t>
            </a:r>
            <a:endParaRPr lang="en-US" sz="1600" kern="0" dirty="0">
              <a:solidFill>
                <a:srgbClr val="005087"/>
              </a:solidFill>
            </a:endParaRPr>
          </a:p>
          <a:p>
            <a:pPr lvl="2">
              <a:defRPr/>
            </a:pPr>
            <a:r>
              <a:rPr lang="en-US" sz="1600" kern="0" dirty="0">
                <a:solidFill>
                  <a:srgbClr val="005087"/>
                </a:solidFill>
              </a:rPr>
              <a:t>Thanks to </a:t>
            </a:r>
            <a:r>
              <a:rPr lang="en-US" sz="1600" kern="0" dirty="0" err="1">
                <a:solidFill>
                  <a:srgbClr val="005087"/>
                </a:solidFill>
              </a:rPr>
              <a:t>subcommitee</a:t>
            </a:r>
            <a:r>
              <a:rPr lang="en-US" sz="1600" kern="0" dirty="0">
                <a:solidFill>
                  <a:srgbClr val="005087"/>
                </a:solidFill>
              </a:rPr>
              <a:t> (Griffiths, Davis, Weinstein)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Tutorials </a:t>
            </a:r>
            <a:r>
              <a:rPr lang="en-US" sz="1600" kern="0" dirty="0">
                <a:solidFill>
                  <a:srgbClr val="005087"/>
                </a:solidFill>
              </a:rPr>
              <a:t>and Short Programs</a:t>
            </a:r>
          </a:p>
          <a:p>
            <a:pPr lvl="2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Cross-</a:t>
            </a:r>
            <a:r>
              <a:rPr lang="en-US" sz="1600" kern="0" dirty="0" err="1" smtClean="0">
                <a:solidFill>
                  <a:srgbClr val="005087"/>
                </a:solidFill>
              </a:rPr>
              <a:t>BoG</a:t>
            </a:r>
            <a:r>
              <a:rPr lang="en-US" sz="1600" kern="0" dirty="0" smtClean="0">
                <a:solidFill>
                  <a:srgbClr val="005087"/>
                </a:solidFill>
              </a:rPr>
              <a:t> (Dale, Joe) efforts supporting supply of tutorials</a:t>
            </a:r>
          </a:p>
          <a:p>
            <a:pPr lvl="2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Investigated Resource Center</a:t>
            </a:r>
          </a:p>
          <a:p>
            <a:pPr lvl="2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QEB spotlight initiative</a:t>
            </a:r>
          </a:p>
          <a:p>
            <a:pPr lvl="1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RSP Initiative is being led </a:t>
            </a:r>
            <a:r>
              <a:rPr lang="en-US" sz="1600" u="sng" kern="0" dirty="0" smtClean="0">
                <a:solidFill>
                  <a:srgbClr val="005087"/>
                </a:solidFill>
              </a:rPr>
              <a:t>within RSP </a:t>
            </a:r>
            <a:r>
              <a:rPr lang="en-US" sz="1600" kern="0" dirty="0" smtClean="0">
                <a:solidFill>
                  <a:srgbClr val="005087"/>
                </a:solidFill>
              </a:rPr>
              <a:t>by </a:t>
            </a:r>
            <a:r>
              <a:rPr lang="en-US" sz="1600" kern="0" dirty="0" err="1" smtClean="0">
                <a:solidFill>
                  <a:srgbClr val="005087"/>
                </a:solidFill>
              </a:rPr>
              <a:t>Charlish</a:t>
            </a:r>
            <a:r>
              <a:rPr lang="en-US" sz="1600" kern="0" dirty="0" smtClean="0">
                <a:solidFill>
                  <a:srgbClr val="005087"/>
                </a:solidFill>
              </a:rPr>
              <a:t>, </a:t>
            </a:r>
            <a:r>
              <a:rPr lang="en-US" sz="1600" kern="0" dirty="0" err="1" smtClean="0">
                <a:solidFill>
                  <a:srgbClr val="005087"/>
                </a:solidFill>
              </a:rPr>
              <a:t>Inggs</a:t>
            </a:r>
            <a:r>
              <a:rPr lang="en-US" sz="1600" kern="0" dirty="0" smtClean="0">
                <a:solidFill>
                  <a:srgbClr val="005087"/>
                </a:solidFill>
              </a:rPr>
              <a:t>, and </a:t>
            </a:r>
            <a:r>
              <a:rPr lang="en-US" sz="1600" kern="0" dirty="0" err="1" smtClean="0">
                <a:solidFill>
                  <a:srgbClr val="005087"/>
                </a:solidFill>
              </a:rPr>
              <a:t>Picciolo</a:t>
            </a:r>
            <a:endParaRPr lang="en-US" sz="1600" kern="0" dirty="0" smtClean="0">
              <a:solidFill>
                <a:srgbClr val="005087"/>
              </a:solidFill>
            </a:endParaRPr>
          </a:p>
          <a:p>
            <a:pPr lvl="2">
              <a:defRPr/>
            </a:pPr>
            <a:r>
              <a:rPr lang="en-US" sz="1400" kern="0" dirty="0" smtClean="0">
                <a:solidFill>
                  <a:srgbClr val="005087"/>
                </a:solidFill>
              </a:rPr>
              <a:t>Showing initiative, asked to scale.</a:t>
            </a:r>
            <a:endParaRPr lang="en-US" sz="14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7"/>
          <p:cNvSpPr txBox="1">
            <a:spLocks noChangeArrowheads="1"/>
          </p:cNvSpPr>
          <p:nvPr/>
        </p:nvSpPr>
        <p:spPr bwMode="auto">
          <a:xfrm>
            <a:off x="304800" y="1417638"/>
            <a:ext cx="42672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AU" altLang="en-US" sz="1600" b="1" dirty="0">
                <a:solidFill>
                  <a:schemeClr val="accent2"/>
                </a:solidFill>
                <a:latin typeface="Arial" charset="0"/>
              </a:rPr>
              <a:t>Increase Activity - 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  <a:sym typeface="Wingdings" charset="2"/>
              </a:rPr>
              <a:t>Introduce two-year term,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</a:rPr>
              <a:t> monitor activity &amp; review DL list annually  [Technical Panel Alignment] 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AU" altLang="en-US" sz="1600" b="1" dirty="0">
                <a:solidFill>
                  <a:schemeClr val="accent2"/>
                </a:solidFill>
                <a:latin typeface="Arial" charset="0"/>
              </a:rPr>
              <a:t>Reduce Costs</a:t>
            </a:r>
            <a:r>
              <a:rPr lang="en-AU" altLang="en-US" sz="1600" dirty="0">
                <a:solidFill>
                  <a:schemeClr val="accent2"/>
                </a:solidFill>
                <a:latin typeface="Arial" charset="0"/>
              </a:rPr>
              <a:t> - 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</a:rPr>
              <a:t>Encourage speakers to present AESS DLs when compatible with other travel [Advertising]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AU" altLang="en-US" sz="1600" b="1" dirty="0">
                <a:solidFill>
                  <a:schemeClr val="accent2"/>
                </a:solidFill>
                <a:latin typeface="Arial" charset="0"/>
              </a:rPr>
              <a:t>Enhance Accessibility - 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  <a:sym typeface="Wingdings" charset="2"/>
              </a:rPr>
              <a:t>Improve geographic distribution of DLs, increase max AESS limit, AESS short-course initiative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AU" altLang="en-US" sz="1600" b="1" dirty="0">
                <a:solidFill>
                  <a:schemeClr val="accent2"/>
                </a:solidFill>
                <a:latin typeface="Arial" charset="0"/>
              </a:rPr>
              <a:t>Standardize Procedure - 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</a:rPr>
              <a:t>DL request form to clearly define event details and explain DL guidelines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AU" altLang="en-US" sz="1600" b="1" dirty="0">
                <a:solidFill>
                  <a:schemeClr val="accent2"/>
                </a:solidFill>
                <a:latin typeface="Arial" charset="0"/>
              </a:rPr>
              <a:t>Evaluate Benefit</a:t>
            </a:r>
            <a:r>
              <a:rPr lang="en-AU" altLang="en-US" sz="1600" b="1" dirty="0">
                <a:latin typeface="Arial" charset="0"/>
              </a:rPr>
              <a:t>  - 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</a:rPr>
              <a:t>Provide DL evaluation forms to measure benefit perceived by participants   </a:t>
            </a:r>
          </a:p>
          <a:p>
            <a:pPr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AU" altLang="en-US" sz="1600" b="1" dirty="0">
                <a:solidFill>
                  <a:schemeClr val="accent2"/>
                </a:solidFill>
                <a:latin typeface="Arial" charset="0"/>
              </a:rPr>
              <a:t>Promote AESS - </a:t>
            </a:r>
            <a:r>
              <a:rPr lang="en-AU" altLang="en-US" sz="1600" dirty="0">
                <a:solidFill>
                  <a:srgbClr val="00B050"/>
                </a:solidFill>
                <a:latin typeface="Arial" charset="0"/>
              </a:rPr>
              <a:t>Promotional slide-pack and brochures to promote  AESS to members and new customers    </a:t>
            </a:r>
          </a:p>
        </p:txBody>
      </p:sp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81000" y="219228"/>
            <a:ext cx="7772400" cy="609600"/>
          </a:xfrm>
        </p:spPr>
        <p:txBody>
          <a:bodyPr/>
          <a:lstStyle/>
          <a:p>
            <a:r>
              <a:rPr lang="en-AU" altLang="en-US" dirty="0">
                <a:ea typeface="MS PGothic" charset="-128"/>
                <a:cs typeface="ＭＳ Ｐゴシック" charset="-128"/>
              </a:rPr>
              <a:t>Distinguished </a:t>
            </a:r>
            <a:r>
              <a:rPr lang="en-AU" altLang="en-US" dirty="0" smtClean="0">
                <a:ea typeface="MS PGothic" charset="-128"/>
                <a:cs typeface="ＭＳ Ｐゴシック" charset="-128"/>
              </a:rPr>
              <a:t>Lectures </a:t>
            </a:r>
            <a:r>
              <a:rPr lang="en-AU" altLang="en-US" sz="1400" dirty="0" smtClean="0">
                <a:ea typeface="MS PGothic" charset="-128"/>
                <a:cs typeface="ＭＳ Ｐゴシック" charset="-128"/>
              </a:rPr>
              <a:t>(from last meeting) </a:t>
            </a:r>
            <a:endParaRPr lang="en-AU" altLang="en-US" sz="1000" dirty="0">
              <a:ea typeface="MS PGothic" charset="-128"/>
              <a:cs typeface="ＭＳ Ｐゴシック" charset="-128"/>
            </a:endParaRPr>
          </a:p>
        </p:txBody>
      </p:sp>
      <p:sp>
        <p:nvSpPr>
          <p:cNvPr id="24579" name="TextBox 10"/>
          <p:cNvSpPr txBox="1">
            <a:spLocks noChangeArrowheads="1"/>
          </p:cNvSpPr>
          <p:nvPr/>
        </p:nvSpPr>
        <p:spPr bwMode="auto">
          <a:xfrm>
            <a:off x="381000" y="609600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600" b="1" dirty="0">
                <a:solidFill>
                  <a:srgbClr val="FF0000"/>
                </a:solidFill>
                <a:latin typeface="Arial" charset="0"/>
              </a:rPr>
              <a:t>Model for Success Implemented in recent years (Joe!) with 6 strategic objectives and implemented initiatives:</a:t>
            </a:r>
            <a:r>
              <a:rPr lang="en-AU" altLang="en-US" sz="1600" dirty="0">
                <a:solidFill>
                  <a:srgbClr val="FF0000"/>
                </a:solidFill>
                <a:latin typeface="Arial" charset="0"/>
              </a:rPr>
              <a:t> 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495800" y="10250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495800" y="3581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Distinguished Lecturers 2015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343075"/>
            <a:ext cx="8051800" cy="3384451"/>
          </a:xfr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68329731"/>
              </p:ext>
            </p:extLst>
          </p:nvPr>
        </p:nvGraphicFramePr>
        <p:xfrm>
          <a:off x="3003550" y="3652937"/>
          <a:ext cx="4641850" cy="32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685800" cy="365125"/>
          </a:xfrm>
        </p:spPr>
        <p:txBody>
          <a:bodyPr/>
          <a:lstStyle/>
          <a:p>
            <a:pPr>
              <a:defRPr/>
            </a:pPr>
            <a:fld id="{47F0CF1E-BF09-9F43-94E0-3A0D9E85370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5105400"/>
            <a:ext cx="551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62 (3 via web)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75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dirty="0" smtClean="0"/>
              <a:t>Distinguished Lecturers 2016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50" y="1180787"/>
            <a:ext cx="8051800" cy="3636003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550" y="4876800"/>
            <a:ext cx="2228850" cy="1016000"/>
          </a:xfrm>
        </p:spPr>
        <p:txBody>
          <a:bodyPr/>
          <a:lstStyle/>
          <a:p>
            <a:r>
              <a:rPr lang="en-US" dirty="0" smtClean="0"/>
              <a:t>88 </a:t>
            </a:r>
            <a:r>
              <a:rPr lang="en-US" sz="1800" dirty="0" smtClean="0"/>
              <a:t>(reported so far</a:t>
            </a:r>
            <a:r>
              <a:rPr lang="en-US" sz="1800" dirty="0" smtClean="0"/>
              <a:t>)</a:t>
            </a:r>
          </a:p>
          <a:p>
            <a:r>
              <a:rPr lang="en-US" sz="1800"/>
              <a:t>$4,191.63</a:t>
            </a:r>
            <a:endParaRPr lang="en-US" sz="1800" dirty="0" smtClean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80098676"/>
              </p:ext>
            </p:extLst>
          </p:nvPr>
        </p:nvGraphicFramePr>
        <p:xfrm>
          <a:off x="3130550" y="3502868"/>
          <a:ext cx="4641850" cy="3205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172200"/>
            <a:ext cx="685800" cy="365125"/>
          </a:xfrm>
        </p:spPr>
        <p:txBody>
          <a:bodyPr/>
          <a:lstStyle/>
          <a:p>
            <a:pPr>
              <a:defRPr/>
            </a:pPr>
            <a:fld id="{47F0CF1E-BF09-9F43-94E0-3A0D9E85370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222750" y="4128441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DLs </a:t>
            </a:r>
            <a:r>
              <a:rPr lang="en-US" smtClean="0"/>
              <a:t>by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42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3035300" cy="1143000"/>
          </a:xfrm>
        </p:spPr>
        <p:txBody>
          <a:bodyPr/>
          <a:lstStyle/>
          <a:p>
            <a:r>
              <a:rPr lang="en-US" dirty="0" smtClean="0"/>
              <a:t>DLs by Country 2015-16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F0CF1E-BF09-9F43-94E0-3A0D9E8537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596" y="60591"/>
            <a:ext cx="3943704" cy="5997309"/>
          </a:xfrm>
        </p:spPr>
      </p:pic>
    </p:spTree>
    <p:extLst>
      <p:ext uri="{BB962C8B-B14F-4D97-AF65-F5344CB8AC3E}">
        <p14:creationId xmlns:p14="http://schemas.microsoft.com/office/powerpoint/2010/main" val="165040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525463"/>
            <a:ext cx="7812088" cy="671512"/>
          </a:xfrm>
        </p:spPr>
        <p:txBody>
          <a:bodyPr/>
          <a:lstStyle/>
          <a:p>
            <a:r>
              <a:rPr lang="en-AU" altLang="en-US" dirty="0" smtClean="0">
                <a:ea typeface="MS PGothic" charset="-128"/>
                <a:cs typeface="ＭＳ Ｐゴシック" charset="-128"/>
              </a:rPr>
              <a:t>Actions Pending</a:t>
            </a:r>
            <a:endParaRPr lang="en-AU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5602" name="Date Placeholder 2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626D1C2-0360-9B40-8B72-099BAC9379E9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10/7/16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A61ADB-727A-1C4D-A5A1-B8CA38CE7557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196975"/>
            <a:ext cx="8274050" cy="49752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 smtClean="0">
              <a:solidFill>
                <a:srgbClr val="005087"/>
              </a:solidFill>
            </a:endParaRP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Distinguished Lecturers</a:t>
            </a:r>
            <a:endParaRPr lang="en-US" sz="2000" kern="0" dirty="0">
              <a:solidFill>
                <a:srgbClr val="005087"/>
              </a:solidFill>
            </a:endParaRPr>
          </a:p>
          <a:p>
            <a:pPr lvl="2">
              <a:defRPr/>
            </a:pPr>
            <a:r>
              <a:rPr lang="en-US" sz="1800" kern="0" dirty="0" smtClean="0">
                <a:solidFill>
                  <a:srgbClr val="005087"/>
                </a:solidFill>
              </a:rPr>
              <a:t>Promote “1 </a:t>
            </a:r>
            <a:r>
              <a:rPr lang="en-US" sz="1800" kern="0" smtClean="0">
                <a:solidFill>
                  <a:srgbClr val="005087"/>
                </a:solidFill>
              </a:rPr>
              <a:t>per year”</a:t>
            </a:r>
          </a:p>
          <a:p>
            <a:pPr lvl="2">
              <a:defRPr/>
            </a:pPr>
            <a:r>
              <a:rPr lang="en-US" sz="1800" kern="0" smtClean="0">
                <a:solidFill>
                  <a:srgbClr val="005087"/>
                </a:solidFill>
              </a:rPr>
              <a:t>Pending </a:t>
            </a:r>
            <a:r>
              <a:rPr lang="en-US" sz="1800" kern="0" dirty="0" smtClean="0">
                <a:solidFill>
                  <a:srgbClr val="005087"/>
                </a:solidFill>
              </a:rPr>
              <a:t>approval</a:t>
            </a:r>
          </a:p>
          <a:p>
            <a:pPr lvl="2">
              <a:defRPr/>
            </a:pPr>
            <a:r>
              <a:rPr lang="en-US" sz="1800" kern="0" dirty="0" smtClean="0">
                <a:solidFill>
                  <a:srgbClr val="005087"/>
                </a:solidFill>
              </a:rPr>
              <a:t>Renewal/New DLs to Subcommittee for 2016-17 terms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Robert T. Hill Nominations</a:t>
            </a:r>
          </a:p>
          <a:p>
            <a:pPr lvl="2">
              <a:defRPr/>
            </a:pPr>
            <a:r>
              <a:rPr lang="en-US" sz="1600" kern="0" dirty="0" smtClean="0">
                <a:solidFill>
                  <a:srgbClr val="005087"/>
                </a:solidFill>
              </a:rPr>
              <a:t>Need to select awardee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Tutorials </a:t>
            </a:r>
            <a:r>
              <a:rPr lang="en-US" sz="2000" kern="0" dirty="0">
                <a:solidFill>
                  <a:srgbClr val="005087"/>
                </a:solidFill>
              </a:rPr>
              <a:t>and Short Programs</a:t>
            </a:r>
          </a:p>
          <a:p>
            <a:pPr lvl="2">
              <a:defRPr/>
            </a:pPr>
            <a:r>
              <a:rPr lang="en-US" sz="1800" kern="0" dirty="0" smtClean="0">
                <a:solidFill>
                  <a:srgbClr val="005087"/>
                </a:solidFill>
              </a:rPr>
              <a:t>Need to change tutorial access/promotion</a:t>
            </a:r>
          </a:p>
          <a:p>
            <a:pPr>
              <a:defRPr/>
            </a:pPr>
            <a:r>
              <a:rPr lang="en-US" sz="2000" b="1" kern="0" dirty="0" smtClean="0">
                <a:solidFill>
                  <a:srgbClr val="005087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5582"/>
    </a:dk2>
    <a:lt2>
      <a:srgbClr val="808080"/>
    </a:lt2>
    <a:accent1>
      <a:srgbClr val="DC5D26"/>
    </a:accent1>
    <a:accent2>
      <a:srgbClr val="52A93A"/>
    </a:accent2>
    <a:accent3>
      <a:srgbClr val="FFFFFF"/>
    </a:accent3>
    <a:accent4>
      <a:srgbClr val="000000"/>
    </a:accent4>
    <a:accent5>
      <a:srgbClr val="6C0521"/>
    </a:accent5>
    <a:accent6>
      <a:srgbClr val="477E27"/>
    </a:accent6>
    <a:hlink>
      <a:srgbClr val="0080FF"/>
    </a:hlink>
    <a:folHlink>
      <a:srgbClr val="481861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3">
    <a:dk1>
      <a:srgbClr val="000000"/>
    </a:dk1>
    <a:lt1>
      <a:srgbClr val="FFFFFF"/>
    </a:lt1>
    <a:dk2>
      <a:srgbClr val="005582"/>
    </a:dk2>
    <a:lt2>
      <a:srgbClr val="808080"/>
    </a:lt2>
    <a:accent1>
      <a:srgbClr val="DC5D26"/>
    </a:accent1>
    <a:accent2>
      <a:srgbClr val="52A93A"/>
    </a:accent2>
    <a:accent3>
      <a:srgbClr val="FFFFFF"/>
    </a:accent3>
    <a:accent4>
      <a:srgbClr val="000000"/>
    </a:accent4>
    <a:accent5>
      <a:srgbClr val="6C0521"/>
    </a:accent5>
    <a:accent6>
      <a:srgbClr val="477E27"/>
    </a:accent6>
    <a:hlink>
      <a:srgbClr val="0080FF"/>
    </a:hlink>
    <a:folHlink>
      <a:srgbClr val="481861"/>
    </a:folHlink>
  </a:clrScheme>
  <a:fontScheme name="Aspect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11228</TotalTime>
  <Words>562</Words>
  <Application>Microsoft Macintosh PowerPoint</Application>
  <PresentationFormat>On-screen Show (4:3)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MS PGothic</vt:lpstr>
      <vt:lpstr>ＭＳ Ｐゴシック</vt:lpstr>
      <vt:lpstr>Times New Roman</vt:lpstr>
      <vt:lpstr>Verdana</vt:lpstr>
      <vt:lpstr>Wingdings</vt:lpstr>
      <vt:lpstr>Arial</vt:lpstr>
      <vt:lpstr>ieee_corporate_template_1</vt:lpstr>
      <vt:lpstr>IEEE_customSlides</vt:lpstr>
      <vt:lpstr>Education</vt:lpstr>
      <vt:lpstr>Objectives</vt:lpstr>
      <vt:lpstr>Initiatives</vt:lpstr>
      <vt:lpstr>Highlights</vt:lpstr>
      <vt:lpstr>Distinguished Lectures (from last meeting) </vt:lpstr>
      <vt:lpstr>Distinguished Lecturers 2015</vt:lpstr>
      <vt:lpstr>Distinguished Lecturers 2016</vt:lpstr>
      <vt:lpstr>DLs by Country 2015-16</vt:lpstr>
      <vt:lpstr>Actions Pending</vt:lpstr>
    </vt:vector>
  </TitlesOfParts>
  <Company>IEEE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Microsoft Office User</cp:lastModifiedBy>
  <cp:revision>212</cp:revision>
  <dcterms:created xsi:type="dcterms:W3CDTF">2010-02-05T19:49:13Z</dcterms:created>
  <dcterms:modified xsi:type="dcterms:W3CDTF">2016-10-07T12:04:40Z</dcterms:modified>
</cp:coreProperties>
</file>