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4344" r:id="rId2"/>
  </p:sldMasterIdLst>
  <p:notesMasterIdLst>
    <p:notesMasterId r:id="rId13"/>
  </p:notesMasterIdLst>
  <p:handoutMasterIdLst>
    <p:handoutMasterId r:id="rId14"/>
  </p:handoutMasterIdLst>
  <p:sldIdLst>
    <p:sldId id="261" r:id="rId3"/>
    <p:sldId id="290" r:id="rId4"/>
    <p:sldId id="292" r:id="rId5"/>
    <p:sldId id="293" r:id="rId6"/>
    <p:sldId id="274" r:id="rId7"/>
    <p:sldId id="294" r:id="rId8"/>
    <p:sldId id="291" r:id="rId9"/>
    <p:sldId id="289" r:id="rId10"/>
    <p:sldId id="286" r:id="rId11"/>
    <p:sldId id="295" r:id="rId12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582"/>
    <a:srgbClr val="005087"/>
    <a:srgbClr val="DE5A00"/>
    <a:srgbClr val="007635"/>
    <a:srgbClr val="0000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2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052B8A58-131B-944B-8A33-2FA153513B54}" type="datetime1">
              <a:rPr lang="en-US"/>
              <a:pPr>
                <a:defRPr/>
              </a:pPr>
              <a:t>4/21/2018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15B95D-79F6-DA46-9410-007FF3DD756F}" type="slidenum">
              <a:rPr lang="en-US" altLang="en-US"/>
              <a:pPr>
                <a:defRPr/>
              </a:pPr>
              <a:t>‹N›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193021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EDBC775E-A04C-524A-A15D-CC5529ECCEEF}" type="datetime1">
              <a:rPr lang="en-US"/>
              <a:pPr>
                <a:defRPr/>
              </a:pPr>
              <a:t>4/21/2018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15E02F-3AF8-E74A-8C99-6AC2630485F7}" type="slidenum">
              <a:rPr lang="en-US" altLang="en-US"/>
              <a:pPr>
                <a:defRPr/>
              </a:pPr>
              <a:t>‹N›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25084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822325"/>
            <a:ext cx="71628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1588" y="3962400"/>
            <a:ext cx="3919537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28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08C8DB-4B15-C047-8962-6C6F1475AE8A}" type="slidenum">
              <a:rPr lang="en-US" altLang="en-US"/>
              <a:pPr>
                <a:defRPr/>
              </a:pPr>
              <a:t>‹N›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2063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5ABA4-1C1B-BA4E-9728-736DE05980C0}" type="slidenum">
              <a:rPr lang="en-US" altLang="en-US"/>
              <a:pPr>
                <a:defRPr/>
              </a:pPr>
              <a:t>‹N›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1634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16970-EC41-1540-8BE3-B4DCF642A740}" type="slidenum">
              <a:rPr lang="en-US" altLang="en-US"/>
              <a:pPr>
                <a:defRPr/>
              </a:pPr>
              <a:t>‹N›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10694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76275" y="200025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6775" y="200025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6775" y="413385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4157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66750" y="59055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0100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10100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439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9055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95825" y="19812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95825" y="4114800"/>
            <a:ext cx="38481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4683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609600"/>
            <a:ext cx="7848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0100" y="1981200"/>
            <a:ext cx="38481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384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Historical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B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0121" y="1150964"/>
            <a:ext cx="7962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5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3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97596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Users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705" y="1155210"/>
            <a:ext cx="78486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80003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chnology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TitleSlide_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EEE_TAG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019800"/>
            <a:ext cx="1143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4088" y="1152144"/>
            <a:ext cx="7964424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rgbClr val="0050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5731" y="3297304"/>
            <a:ext cx="6760391" cy="123444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rgbClr val="808080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21085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0CF1E-BF09-9F43-94E0-3A0D9E853704}" type="slidenum">
              <a:rPr lang="en-US" altLang="en-US"/>
              <a:pPr>
                <a:defRPr/>
              </a:pPr>
              <a:t>‹N›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691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EDB3-5327-2344-BA43-DDE8D43493E5}" type="slidenum">
              <a:rPr lang="en-US" altLang="en-US"/>
              <a:pPr>
                <a:defRPr/>
              </a:pPr>
              <a:t>‹N›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8400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219200" y="6172200"/>
            <a:ext cx="31242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55357-256D-5E43-B552-E108FD73A027}" type="slidenum">
              <a:rPr lang="en-US" altLang="en-US"/>
              <a:pPr>
                <a:defRPr/>
              </a:pPr>
              <a:t>‹N›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302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9E44-BF8C-AD4B-B1B2-ECED86866ABF}" type="slidenum">
              <a:rPr lang="en-US" altLang="en-US"/>
              <a:pPr>
                <a:defRPr/>
              </a:pPr>
              <a:t>‹N›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808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3DC50-D8EE-E849-A740-31E0500AC8ED}" type="slidenum">
              <a:rPr lang="en-US" altLang="en-US"/>
              <a:pPr>
                <a:defRPr/>
              </a:pPr>
              <a:t>‹N›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616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0279E-87A6-6346-80B8-792C37CA3E47}" type="slidenum">
              <a:rPr lang="en-US" altLang="en-US"/>
              <a:pPr>
                <a:defRPr/>
              </a:pPr>
              <a:t>‹N›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8789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16C7B-A7C1-014D-B6DF-C2AC4ABD0107}" type="slidenum">
              <a:rPr lang="en-US" altLang="en-US"/>
              <a:pPr>
                <a:defRPr/>
              </a:pPr>
              <a:t>‹N›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39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B2617-E9E0-334A-A362-A4DD86216EF5}" type="slidenum">
              <a:rPr lang="en-US" altLang="en-US"/>
              <a:pPr>
                <a:defRPr/>
              </a:pPr>
              <a:t>‹N›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2293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9FBF6C6-28F8-8048-9D24-A06C6AAABF63}" type="slidenum">
              <a:rPr lang="en-US" altLang="en-US"/>
              <a:pPr>
                <a:defRPr/>
              </a:pPr>
              <a:t>‹N›</a:t>
            </a:fld>
            <a:endParaRPr lang="en-US" altLang="en-US" dirty="0"/>
          </a:p>
        </p:txBody>
      </p:sp>
      <p:pic>
        <p:nvPicPr>
          <p:cNvPr id="1029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85" r:id="rId1"/>
    <p:sldLayoutId id="2147486075" r:id="rId2"/>
    <p:sldLayoutId id="2147486076" r:id="rId3"/>
    <p:sldLayoutId id="2147486086" r:id="rId4"/>
    <p:sldLayoutId id="2147486077" r:id="rId5"/>
    <p:sldLayoutId id="2147486078" r:id="rId6"/>
    <p:sldLayoutId id="2147486079" r:id="rId7"/>
    <p:sldLayoutId id="2147486080" r:id="rId8"/>
    <p:sldLayoutId id="2147486081" r:id="rId9"/>
    <p:sldLayoutId id="2147486082" r:id="rId10"/>
    <p:sldLayoutId id="2147486083" r:id="rId11"/>
    <p:sldLayoutId id="2147486084" r:id="rId12"/>
    <p:sldLayoutId id="2147486087" r:id="rId13"/>
    <p:sldLayoutId id="2147486088" r:id="rId14"/>
    <p:sldLayoutId id="2147486089" r:id="rId15"/>
    <p:sldLayoutId id="2147486090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533400" y="6172200"/>
            <a:ext cx="685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1F62AA7-ACD2-A441-BE7D-4C455505F7C4}" type="slidenum">
              <a:rPr lang="en-US" altLang="en-US"/>
              <a:pPr>
                <a:defRPr/>
              </a:pPr>
              <a:t>‹N›</a:t>
            </a:fld>
            <a:endParaRPr lang="en-US" altLang="en-US" dirty="0"/>
          </a:p>
        </p:txBody>
      </p:sp>
      <p:pic>
        <p:nvPicPr>
          <p:cNvPr id="14341" name="Picture 7" descr="IEEE_TAG_BLUE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924550"/>
            <a:ext cx="9144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091" r:id="rId1"/>
    <p:sldLayoutId id="2147486092" r:id="rId2"/>
    <p:sldLayoutId id="2147486093" r:id="rId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MS PGothic" pitchFamily="34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MS PGothic" pitchFamily="34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7"/>
        </a:buBlip>
        <a:defRPr sz="2800">
          <a:solidFill>
            <a:schemeClr val="tx1"/>
          </a:solidFill>
          <a:latin typeface="+mn-lt"/>
          <a:ea typeface="MS PGothic" pitchFamily="34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5"/>
          <p:cNvSpPr>
            <a:spLocks noGrp="1"/>
          </p:cNvSpPr>
          <p:nvPr>
            <p:ph type="ctrTitle"/>
          </p:nvPr>
        </p:nvSpPr>
        <p:spPr>
          <a:xfrm>
            <a:off x="1011238" y="893763"/>
            <a:ext cx="5218112" cy="857250"/>
          </a:xfrm>
        </p:spPr>
        <p:txBody>
          <a:bodyPr/>
          <a:lstStyle/>
          <a:p>
            <a:pPr eaLnBrk="1" hangingPunct="1"/>
            <a:r>
              <a:rPr lang="en-US" altLang="en-US" sz="3200" dirty="0">
                <a:ea typeface="MS PGothic" charset="-128"/>
                <a:cs typeface="ＭＳ Ｐゴシック" charset="-128"/>
              </a:rPr>
              <a:t>Education</a:t>
            </a:r>
          </a:p>
        </p:txBody>
      </p:sp>
      <p:sp>
        <p:nvSpPr>
          <p:cNvPr id="5" name="Subtitle 6"/>
          <p:cNvSpPr txBox="1">
            <a:spLocks/>
          </p:cNvSpPr>
          <p:nvPr/>
        </p:nvSpPr>
        <p:spPr bwMode="auto">
          <a:xfrm>
            <a:off x="500063" y="1322388"/>
            <a:ext cx="556895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8" charset="2"/>
              <a:buNone/>
              <a:defRPr sz="2200" b="1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en-US" sz="1800" kern="0" dirty="0">
              <a:solidFill>
                <a:schemeClr val="bg1"/>
              </a:solidFill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AU" altLang="en-US" sz="1800" kern="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AESS Board of Governors Meeting </a:t>
            </a: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en-US" sz="1800" kern="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April 27-28, 2018</a:t>
            </a:r>
            <a:endParaRPr lang="en-AU" altLang="en-US" sz="1800" kern="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altLang="en-US" sz="1800" kern="0" dirty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Oklahoma City, OK, USA</a:t>
            </a:r>
            <a:endParaRPr lang="en-AU" altLang="en-US" sz="1800" kern="0" dirty="0">
              <a:solidFill>
                <a:schemeClr val="bg1"/>
              </a:solidFill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Subtitle 6"/>
          <p:cNvSpPr txBox="1">
            <a:spLocks/>
          </p:cNvSpPr>
          <p:nvPr/>
        </p:nvSpPr>
        <p:spPr bwMode="auto">
          <a:xfrm>
            <a:off x="660400" y="4094163"/>
            <a:ext cx="5568950" cy="240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Font typeface="Wingdings" pitchFamily="28" charset="2"/>
              <a:buNone/>
              <a:defRPr sz="2200" b="1">
                <a:solidFill>
                  <a:schemeClr val="tx2"/>
                </a:solidFill>
                <a:latin typeface="+mn-lt"/>
                <a:ea typeface="MS PGothic" pitchFamily="34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endParaRPr lang="en-US" altLang="en-US" sz="2400" kern="0" dirty="0">
              <a:solidFill>
                <a:srgbClr val="002060"/>
              </a:solidFill>
              <a:cs typeface="Times New Roman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AU" altLang="en-US" sz="2400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Federico Lombardi</a:t>
            </a:r>
          </a:p>
          <a:p>
            <a:pPr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AU" altLang="en-US" sz="2400" kern="0" dirty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Graduate Student Rep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4E768FC3-13E2-4733-89BD-75B9B111E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1543" y="4094163"/>
            <a:ext cx="3339379" cy="1661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mtgcommunityblog.files.wordpress.com/2015/12/road-ahe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7" y="3735994"/>
            <a:ext cx="4634732" cy="3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15E01E3C-D873-400E-9DB3-C65236100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730" y="3818891"/>
            <a:ext cx="3366750" cy="195053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59403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 noChangeArrowheads="1"/>
          </p:cNvSpPr>
          <p:nvPr>
            <p:ph type="title"/>
          </p:nvPr>
        </p:nvSpPr>
        <p:spPr>
          <a:xfrm>
            <a:off x="428625" y="396875"/>
            <a:ext cx="8229600" cy="7921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5582"/>
                </a:solidFill>
              </a:rPr>
              <a:t>Key Points</a:t>
            </a:r>
          </a:p>
        </p:txBody>
      </p:sp>
      <p:sp>
        <p:nvSpPr>
          <p:cNvPr id="4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61963" y="617538"/>
            <a:ext cx="7013575" cy="54784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 marL="457200" lvl="1" indent="0">
              <a:buFontTx/>
              <a:buNone/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b="1" kern="0" dirty="0" smtClean="0">
                <a:solidFill>
                  <a:srgbClr val="005087"/>
                </a:solidFill>
              </a:rPr>
              <a:t>Members landscape</a:t>
            </a:r>
            <a:endParaRPr lang="en-US" sz="2400" b="1" kern="0" dirty="0">
              <a:solidFill>
                <a:srgbClr val="005087"/>
              </a:solidFill>
            </a:endParaRPr>
          </a:p>
          <a:p>
            <a:pPr>
              <a:defRPr/>
            </a:pPr>
            <a:endParaRPr lang="en-US" sz="2400" kern="0" dirty="0" smtClean="0">
              <a:solidFill>
                <a:srgbClr val="005087"/>
              </a:solidFill>
            </a:endParaRPr>
          </a:p>
          <a:p>
            <a:pPr>
              <a:defRPr/>
            </a:pPr>
            <a:endParaRPr lang="en-US" sz="2400" kern="0" dirty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b="1" kern="0" dirty="0" smtClean="0">
                <a:solidFill>
                  <a:srgbClr val="005087"/>
                </a:solidFill>
              </a:rPr>
              <a:t>Visibility</a:t>
            </a:r>
            <a:endParaRPr lang="en-US" sz="2400" kern="0" dirty="0" smtClean="0">
              <a:solidFill>
                <a:srgbClr val="005087"/>
              </a:solidFill>
            </a:endParaRPr>
          </a:p>
          <a:p>
            <a:pPr>
              <a:defRPr/>
            </a:pPr>
            <a:endParaRPr lang="en-US" sz="2400" kern="0" dirty="0">
              <a:solidFill>
                <a:srgbClr val="005087"/>
              </a:solidFill>
            </a:endParaRPr>
          </a:p>
          <a:p>
            <a:pPr>
              <a:defRPr/>
            </a:pPr>
            <a:endParaRPr lang="en-US" sz="24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b="1" kern="0" dirty="0" smtClean="0">
                <a:solidFill>
                  <a:srgbClr val="005087"/>
                </a:solidFill>
              </a:rPr>
              <a:t>Members </a:t>
            </a:r>
            <a:r>
              <a:rPr lang="en-US" sz="2400" b="1" kern="0" dirty="0" smtClean="0">
                <a:solidFill>
                  <a:srgbClr val="005087"/>
                </a:solidFill>
              </a:rPr>
              <a:t>attraction</a:t>
            </a:r>
            <a:endParaRPr lang="en-US" sz="2400" kern="0" dirty="0" smtClean="0">
              <a:solidFill>
                <a:srgbClr val="005087"/>
              </a:solidFill>
            </a:endParaRPr>
          </a:p>
          <a:p>
            <a:pPr>
              <a:defRPr/>
            </a:pPr>
            <a:endParaRPr lang="en-US" sz="2400" kern="0" dirty="0">
              <a:solidFill>
                <a:srgbClr val="005087"/>
              </a:solidFill>
            </a:endParaRPr>
          </a:p>
          <a:p>
            <a:pPr>
              <a:defRPr/>
            </a:pPr>
            <a:endParaRPr lang="en-US" sz="24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b="1" kern="0" dirty="0" smtClean="0">
                <a:solidFill>
                  <a:srgbClr val="005087"/>
                </a:solidFill>
              </a:rPr>
              <a:t>Members development</a:t>
            </a:r>
            <a:endParaRPr lang="en-US" sz="2400" b="1" kern="0" dirty="0">
              <a:solidFill>
                <a:srgbClr val="005087"/>
              </a:solidFill>
            </a:endParaRPr>
          </a:p>
        </p:txBody>
      </p:sp>
      <p:sp>
        <p:nvSpPr>
          <p:cNvPr id="13316" name="AutoShape 14" descr="http://resourcecenter.aess.ieee.org/image/journal/article?img_id=811387&amp;t=1504192904199"/>
          <p:cNvSpPr>
            <a:spLocks noChangeAspect="1" noChangeArrowheads="1"/>
          </p:cNvSpPr>
          <p:nvPr/>
        </p:nvSpPr>
        <p:spPr bwMode="auto">
          <a:xfrm>
            <a:off x="176213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dirty="0">
              <a:latin typeface="Arial" charset="0"/>
            </a:endParaRPr>
          </a:p>
        </p:txBody>
      </p:sp>
      <p:sp>
        <p:nvSpPr>
          <p:cNvPr id="13317" name="AutoShape 16" descr="http://resourcecenter.aess.ieee.org/image/journal/article?img_id=811387&amp;t=1504192904199"/>
          <p:cNvSpPr>
            <a:spLocks noChangeAspect="1" noChangeArrowheads="1"/>
          </p:cNvSpPr>
          <p:nvPr/>
        </p:nvSpPr>
        <p:spPr bwMode="auto">
          <a:xfrm>
            <a:off x="328613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dirty="0">
              <a:latin typeface="Arial" charset="0"/>
            </a:endParaRPr>
          </a:p>
        </p:txBody>
      </p:sp>
      <p:pic>
        <p:nvPicPr>
          <p:cNvPr id="13318" name="Picture 22" descr="http://pennablu.it/wp-content/uploads/2014/12/strategia-visibil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613" y="828675"/>
            <a:ext cx="26098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4" descr="http://buildingasoundfuture.co.uk/wp-content/uploads/2015/03/Stakeholder-event-image-462x2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2633663"/>
            <a:ext cx="3197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6" descr="http://3.bp.blogspot.com/-fNTv1qIelAI/VTqbNI_HpII/AAAAAAAC6Zs/bHTasdBda3c/w1200-h630-p-k-no-nu/core-team-oriflame.pn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5" r="23187"/>
          <a:stretch>
            <a:fillRect/>
          </a:stretch>
        </p:blipFill>
        <p:spPr bwMode="auto">
          <a:xfrm>
            <a:off x="6170613" y="4687888"/>
            <a:ext cx="1901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e 1"/>
          <p:cNvSpPr/>
          <p:nvPr/>
        </p:nvSpPr>
        <p:spPr bwMode="auto">
          <a:xfrm>
            <a:off x="287669" y="996286"/>
            <a:ext cx="4460400" cy="1009935"/>
          </a:xfrm>
          <a:prstGeom prst="ellipse">
            <a:avLst/>
          </a:prstGeom>
          <a:noFill/>
          <a:ln w="28575" cap="flat" cmpd="sng" algn="ctr">
            <a:solidFill>
              <a:srgbClr val="0055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0" name="Ovale 9"/>
          <p:cNvSpPr/>
          <p:nvPr/>
        </p:nvSpPr>
        <p:spPr bwMode="auto">
          <a:xfrm>
            <a:off x="440068" y="2281470"/>
            <a:ext cx="2689200" cy="1009935"/>
          </a:xfrm>
          <a:prstGeom prst="ellipse">
            <a:avLst/>
          </a:prstGeom>
          <a:noFill/>
          <a:ln w="28575" cap="flat" cmpd="sng" algn="ctr">
            <a:solidFill>
              <a:srgbClr val="00558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387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313" y="411163"/>
            <a:ext cx="8675687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charset="-128"/>
                <a:cs typeface="ＭＳ Ｐゴシック" charset="-128"/>
              </a:rPr>
              <a:t>Membership status: 2017 </a:t>
            </a:r>
            <a:r>
              <a:rPr lang="en-US" altLang="en-US" dirty="0" smtClean="0">
                <a:ea typeface="MS PGothic" charset="-128"/>
                <a:cs typeface="ＭＳ Ｐゴシック" charset="-128"/>
              </a:rPr>
              <a:t>f</a:t>
            </a:r>
            <a:r>
              <a:rPr lang="en-US" altLang="en-US" dirty="0" smtClean="0">
                <a:ea typeface="MS PGothic" charset="-128"/>
                <a:cs typeface="ＭＳ Ｐゴシック" charset="-128"/>
              </a:rPr>
              <a:t>igures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6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61963" y="1473955"/>
            <a:ext cx="6867525" cy="22154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2400" b="1" kern="0" dirty="0" smtClean="0">
                <a:solidFill>
                  <a:srgbClr val="005087"/>
                </a:solidFill>
              </a:rPr>
              <a:t>AESS vs IEEE statistics:</a:t>
            </a:r>
            <a:endParaRPr lang="en-US" sz="2400" b="1" kern="0" dirty="0" smtClean="0">
              <a:solidFill>
                <a:srgbClr val="005087"/>
              </a:solidFill>
            </a:endParaRPr>
          </a:p>
          <a:p>
            <a:pPr lvl="1"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Student members: 5,8% vs 18,5%</a:t>
            </a:r>
          </a:p>
          <a:p>
            <a:pPr lvl="1"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Graduate Student members: 4,7% vs 10,2%</a:t>
            </a:r>
          </a:p>
          <a:p>
            <a:pPr lvl="1">
              <a:defRPr/>
            </a:pPr>
            <a:endParaRPr lang="en-US" sz="2400" kern="0" dirty="0" smtClean="0">
              <a:solidFill>
                <a:srgbClr val="005087"/>
              </a:solidFill>
            </a:endParaRPr>
          </a:p>
          <a:p>
            <a:pPr>
              <a:defRPr/>
            </a:pPr>
            <a:r>
              <a:rPr lang="en-US" sz="2400" b="1" kern="0" dirty="0" smtClean="0">
                <a:solidFill>
                  <a:srgbClr val="005087"/>
                </a:solidFill>
              </a:rPr>
              <a:t>AESS vs Division IX statistics:</a:t>
            </a:r>
          </a:p>
        </p:txBody>
      </p:sp>
      <p:sp>
        <p:nvSpPr>
          <p:cNvPr id="7" name="Rettangolo 6"/>
          <p:cNvSpPr/>
          <p:nvPr/>
        </p:nvSpPr>
        <p:spPr>
          <a:xfrm>
            <a:off x="2105712" y="3749503"/>
            <a:ext cx="642476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sz="2000" b="1" dirty="0" smtClean="0">
                <a:solidFill>
                  <a:schemeClr val="tx2"/>
                </a:solidFill>
                <a:latin typeface="+mj-lt"/>
              </a:rPr>
              <a:t>		   GSM		     StM</a:t>
            </a:r>
          </a:p>
          <a:p>
            <a:pPr>
              <a:spcAft>
                <a:spcPts val="600"/>
              </a:spcAft>
            </a:pPr>
            <a:r>
              <a:rPr lang="sv-SE" sz="2000" b="1" dirty="0" smtClean="0">
                <a:solidFill>
                  <a:schemeClr val="tx2"/>
                </a:solidFill>
                <a:latin typeface="+mj-lt"/>
              </a:rPr>
              <a:t>AES010</a:t>
            </a:r>
            <a:r>
              <a:rPr lang="sv-SE" sz="2000" dirty="0">
                <a:solidFill>
                  <a:schemeClr val="tx2"/>
                </a:solidFill>
                <a:latin typeface="+mj-lt"/>
              </a:rPr>
              <a:t>	</a:t>
            </a:r>
            <a:r>
              <a:rPr lang="sv-SE" sz="2000" dirty="0" smtClean="0">
                <a:solidFill>
                  <a:schemeClr val="tx2"/>
                </a:solidFill>
                <a:latin typeface="+mj-lt"/>
              </a:rPr>
              <a:t>231 (4,7%)</a:t>
            </a:r>
            <a:r>
              <a:rPr lang="sv-SE" sz="2000" dirty="0">
                <a:solidFill>
                  <a:schemeClr val="tx2"/>
                </a:solidFill>
                <a:latin typeface="+mj-lt"/>
              </a:rPr>
              <a:t>	</a:t>
            </a:r>
            <a:r>
              <a:rPr lang="sv-SE" sz="2000" dirty="0" smtClean="0">
                <a:solidFill>
                  <a:schemeClr val="tx2"/>
                </a:solidFill>
                <a:latin typeface="+mj-lt"/>
              </a:rPr>
              <a:t>285 (5,8%)</a:t>
            </a:r>
            <a:endParaRPr lang="sv-SE" sz="1600" dirty="0" smtClean="0">
              <a:solidFill>
                <a:schemeClr val="tx2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chemeClr val="tx2"/>
                </a:solidFill>
                <a:latin typeface="+mj-lt"/>
              </a:rPr>
              <a:t>GRS029</a:t>
            </a:r>
            <a:r>
              <a:rPr lang="en-GB" sz="1600" dirty="0" smtClean="0">
                <a:solidFill>
                  <a:schemeClr val="tx2"/>
                </a:solidFill>
                <a:latin typeface="+mj-lt"/>
              </a:rPr>
              <a:t>		302 (7,7%)	170 (4,3%)</a:t>
            </a:r>
          </a:p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chemeClr val="tx2"/>
                </a:solidFill>
                <a:latin typeface="+mj-lt"/>
              </a:rPr>
              <a:t>IT012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	</a:t>
            </a:r>
            <a:r>
              <a:rPr lang="en-GB" sz="1600" dirty="0" smtClean="0">
                <a:solidFill>
                  <a:schemeClr val="tx2"/>
                </a:solidFill>
                <a:latin typeface="+mj-lt"/>
              </a:rPr>
              <a:t>	289 (9%)	99 (3%)</a:t>
            </a:r>
          </a:p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chemeClr val="tx2"/>
                </a:solidFill>
                <a:latin typeface="+mj-lt"/>
              </a:rPr>
              <a:t>ITSS038</a:t>
            </a:r>
            <a:r>
              <a:rPr lang="en-GB" sz="1600" dirty="0" smtClean="0">
                <a:solidFill>
                  <a:schemeClr val="tx2"/>
                </a:solidFill>
                <a:latin typeface="+mj-lt"/>
              </a:rPr>
              <a:t>	152 (8%)	52 (2,7%)</a:t>
            </a:r>
          </a:p>
          <a:p>
            <a:pPr>
              <a:spcAft>
                <a:spcPts val="600"/>
              </a:spcAft>
            </a:pPr>
            <a:r>
              <a:rPr lang="nl-NL" sz="1600" b="1" i="1" dirty="0" smtClean="0">
                <a:solidFill>
                  <a:schemeClr val="tx2"/>
                </a:solidFill>
                <a:latin typeface="+mj-lt"/>
              </a:rPr>
              <a:t>OE022</a:t>
            </a:r>
            <a:r>
              <a:rPr lang="nl-NL" sz="1600" dirty="0">
                <a:solidFill>
                  <a:schemeClr val="tx2"/>
                </a:solidFill>
                <a:latin typeface="+mj-lt"/>
              </a:rPr>
              <a:t>	</a:t>
            </a:r>
            <a:r>
              <a:rPr lang="nl-NL" sz="1600" dirty="0" smtClean="0">
                <a:solidFill>
                  <a:schemeClr val="tx2"/>
                </a:solidFill>
                <a:latin typeface="+mj-lt"/>
              </a:rPr>
              <a:t>	84 (4,7%)	90 (5%)</a:t>
            </a:r>
            <a:endParaRPr lang="nl-NL" sz="1600" dirty="0">
              <a:solidFill>
                <a:schemeClr val="tx2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chemeClr val="tx2"/>
                </a:solidFill>
                <a:latin typeface="+mj-lt"/>
              </a:rPr>
              <a:t>SP001</a:t>
            </a:r>
            <a:r>
              <a:rPr lang="en-GB" sz="1600" dirty="0">
                <a:solidFill>
                  <a:schemeClr val="tx2"/>
                </a:solidFill>
                <a:latin typeface="+mj-lt"/>
              </a:rPr>
              <a:t>	</a:t>
            </a:r>
            <a:r>
              <a:rPr lang="en-GB" sz="1600" dirty="0" smtClean="0">
                <a:solidFill>
                  <a:schemeClr val="tx2"/>
                </a:solidFill>
                <a:latin typeface="+mj-lt"/>
              </a:rPr>
              <a:t>	1648 (10%)	563 (3,5%)</a:t>
            </a:r>
            <a:endParaRPr lang="en-GB" sz="1600" dirty="0">
              <a:solidFill>
                <a:schemeClr val="tx2"/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en-GB" sz="1600" b="1" i="1" dirty="0" smtClean="0">
                <a:solidFill>
                  <a:schemeClr val="tx2"/>
                </a:solidFill>
                <a:latin typeface="+mj-lt"/>
              </a:rPr>
              <a:t>VT006</a:t>
            </a:r>
            <a:r>
              <a:rPr lang="en-GB" sz="1600" dirty="0" smtClean="0">
                <a:solidFill>
                  <a:schemeClr val="tx2"/>
                </a:solidFill>
                <a:latin typeface="+mj-lt"/>
              </a:rPr>
              <a:t>		249 (5,4%)	132 (2,7%)</a:t>
            </a:r>
            <a:endParaRPr lang="en-GB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420382" y="973577"/>
            <a:ext cx="6116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1" dirty="0" smtClean="0">
                <a:solidFill>
                  <a:schemeClr val="tx2"/>
                </a:solidFill>
                <a:latin typeface="+mj-lt"/>
              </a:rPr>
              <a:t>IEEE Annual Statistics</a:t>
            </a:r>
            <a:endParaRPr lang="en-GB" sz="1800" i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4819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313" y="411163"/>
            <a:ext cx="8675687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charset="-128"/>
                <a:cs typeface="ＭＳ Ｐゴシック" charset="-128"/>
              </a:rPr>
              <a:t>Membership status: 2017 </a:t>
            </a:r>
            <a:r>
              <a:rPr lang="en-US" altLang="en-US" dirty="0" smtClean="0">
                <a:ea typeface="MS PGothic" charset="-128"/>
                <a:cs typeface="ＭＳ Ｐゴシック" charset="-128"/>
              </a:rPr>
              <a:t>f</a:t>
            </a:r>
            <a:r>
              <a:rPr lang="en-US" altLang="en-US" dirty="0" smtClean="0">
                <a:ea typeface="MS PGothic" charset="-128"/>
                <a:cs typeface="ＭＳ Ｐゴシック" charset="-128"/>
              </a:rPr>
              <a:t>igures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pic>
        <p:nvPicPr>
          <p:cNvPr id="3076" name="Picture 4" descr="https://cdn.iconscout.com/public/images/icon/premium/png-512/magnifier-magnifying-glass-sales-analysis-graph-chart-31fe78996f4b3ae6-512x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69" y="2906975"/>
            <a:ext cx="1532498" cy="1532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61962" y="1473954"/>
            <a:ext cx="8040597" cy="495414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3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2400" b="1" kern="0" dirty="0" smtClean="0">
                <a:solidFill>
                  <a:srgbClr val="005087"/>
                </a:solidFill>
              </a:rPr>
              <a:t>AESS vs Division IX performance:</a:t>
            </a:r>
            <a:endParaRPr lang="en-US" sz="2400" b="1" kern="0" dirty="0" smtClean="0">
              <a:solidFill>
                <a:srgbClr val="005087"/>
              </a:solidFill>
            </a:endParaRPr>
          </a:p>
          <a:p>
            <a:pPr lvl="1"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Student members: 15% of the total divisions </a:t>
            </a:r>
            <a:r>
              <a:rPr lang="en-US" sz="2000" kern="0" dirty="0" smtClean="0">
                <a:solidFill>
                  <a:srgbClr val="005087"/>
                </a:solidFill>
              </a:rPr>
              <a:t>StM</a:t>
            </a:r>
            <a:r>
              <a:rPr lang="en-US" sz="2000" kern="0" dirty="0" smtClean="0">
                <a:solidFill>
                  <a:srgbClr val="005087"/>
                </a:solidFill>
              </a:rPr>
              <a:t>.</a:t>
            </a:r>
          </a:p>
          <a:p>
            <a:pPr lvl="1"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Graduate Student members: 7% of the total divisions GSM.</a:t>
            </a:r>
          </a:p>
          <a:p>
            <a:pPr marL="457200" lvl="1" indent="0">
              <a:buNone/>
              <a:defRPr/>
            </a:pPr>
            <a:endParaRPr lang="en-US" sz="2400" kern="0" dirty="0">
              <a:solidFill>
                <a:srgbClr val="005087"/>
              </a:solidFill>
            </a:endParaRPr>
          </a:p>
          <a:p>
            <a:pPr marL="457200" lvl="1" indent="0">
              <a:buNone/>
              <a:defRPr/>
            </a:pPr>
            <a:endParaRPr lang="en-US" sz="2400" kern="0" dirty="0" smtClean="0">
              <a:solidFill>
                <a:srgbClr val="005087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US" sz="2400" b="1" kern="0" dirty="0" smtClean="0">
                <a:solidFill>
                  <a:srgbClr val="005087"/>
                </a:solidFill>
              </a:rPr>
              <a:t>GSM engagement:</a:t>
            </a:r>
          </a:p>
          <a:p>
            <a:pPr lvl="1"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GSM members remained stable from 2016 to 2017 (against the Division IX trend and IEEE globally).</a:t>
            </a:r>
          </a:p>
          <a:p>
            <a:pPr lvl="1"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GSM are lower than the </a:t>
            </a:r>
            <a:r>
              <a:rPr lang="en-US" sz="2000" kern="0" dirty="0" smtClean="0">
                <a:solidFill>
                  <a:srgbClr val="005087"/>
                </a:solidFill>
              </a:rPr>
              <a:t>StM</a:t>
            </a:r>
            <a:r>
              <a:rPr lang="en-US" sz="2000" kern="0" dirty="0" smtClean="0">
                <a:solidFill>
                  <a:srgbClr val="005087"/>
                </a:solidFill>
              </a:rPr>
              <a:t> (against the Division IX trend).</a:t>
            </a:r>
          </a:p>
          <a:p>
            <a:pPr lvl="1">
              <a:defRPr/>
            </a:pPr>
            <a:endParaRPr lang="en-US" sz="2400" kern="0" dirty="0">
              <a:solidFill>
                <a:srgbClr val="005087"/>
              </a:solidFill>
            </a:endParaRPr>
          </a:p>
          <a:p>
            <a:pPr>
              <a:defRPr/>
            </a:pPr>
            <a:endParaRPr lang="en-US" sz="2400" b="1" kern="0" dirty="0" smtClean="0">
              <a:solidFill>
                <a:srgbClr val="005087"/>
              </a:solidFill>
            </a:endParaRPr>
          </a:p>
          <a:p>
            <a:pPr lvl="1">
              <a:defRPr/>
            </a:pPr>
            <a:endParaRPr lang="en-US" sz="2200" b="1" kern="0" dirty="0" smtClean="0">
              <a:solidFill>
                <a:srgbClr val="0050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4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68313" y="411163"/>
            <a:ext cx="8675687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charset="-128"/>
                <a:cs typeface="ＭＳ Ｐゴシック" charset="-128"/>
              </a:rPr>
              <a:t>Visibility: Chapters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4/21/2018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6" name="Picture 4" descr="https://www.ieee.org/content/dam/ieee-org/ieee/web/org/geoactivities/18939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r="6690" b="5687"/>
          <a:stretch/>
        </p:blipFill>
        <p:spPr bwMode="auto">
          <a:xfrm>
            <a:off x="3181713" y="1173710"/>
            <a:ext cx="5962287" cy="34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475589" y="3035904"/>
            <a:ext cx="2556000" cy="46166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  <a:latin typeface="+mj-lt"/>
              </a:rPr>
              <a:t>Region 7: </a:t>
            </a:r>
            <a:r>
              <a:rPr lang="en-GB" b="1" u="sng" dirty="0" smtClean="0">
                <a:solidFill>
                  <a:schemeClr val="tx2"/>
                </a:solidFill>
                <a:latin typeface="+mj-lt"/>
              </a:rPr>
              <a:t>9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GB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982650" y="4237630"/>
            <a:ext cx="2556000" cy="461665"/>
          </a:xfrm>
          <a:prstGeom prst="rect">
            <a:avLst/>
          </a:prstGeom>
          <a:noFill/>
          <a:ln w="38100">
            <a:solidFill>
              <a:srgbClr val="DE5A00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  <a:latin typeface="+mj-lt"/>
              </a:rPr>
              <a:t>Region 8: </a:t>
            </a:r>
            <a:r>
              <a:rPr lang="en-GB" b="1" u="sng" dirty="0" smtClean="0">
                <a:solidFill>
                  <a:schemeClr val="tx2"/>
                </a:solidFill>
                <a:latin typeface="+mj-lt"/>
              </a:rPr>
              <a:t>20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GB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825096" y="5196094"/>
            <a:ext cx="2556000" cy="461665"/>
          </a:xfrm>
          <a:prstGeom prst="rect">
            <a:avLst/>
          </a:prstGeom>
          <a:noFill/>
          <a:ln w="38100">
            <a:solidFill>
              <a:srgbClr val="007635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  <a:latin typeface="+mj-lt"/>
              </a:rPr>
              <a:t>Region 9: </a:t>
            </a:r>
            <a:r>
              <a:rPr lang="en-GB" b="1" u="sng" dirty="0" smtClean="0">
                <a:solidFill>
                  <a:schemeClr val="tx2"/>
                </a:solidFill>
                <a:latin typeface="+mj-lt"/>
              </a:rPr>
              <a:t>6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GB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995239" y="5318926"/>
            <a:ext cx="2556000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  <a:latin typeface="+mj-lt"/>
              </a:rPr>
              <a:t>Region 10: </a:t>
            </a:r>
            <a:r>
              <a:rPr lang="en-GB" b="1" u="sng" dirty="0" smtClean="0">
                <a:solidFill>
                  <a:schemeClr val="tx2"/>
                </a:solidFill>
                <a:latin typeface="+mj-lt"/>
              </a:rPr>
              <a:t>13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GB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82330" y="1868565"/>
            <a:ext cx="2556000" cy="46166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  <a:latin typeface="+mj-lt"/>
              </a:rPr>
              <a:t>Region 1-6: </a:t>
            </a:r>
            <a:r>
              <a:rPr lang="en-GB" b="1" u="sng" dirty="0" smtClean="0">
                <a:solidFill>
                  <a:schemeClr val="tx2"/>
                </a:solidFill>
                <a:latin typeface="+mj-lt"/>
              </a:rPr>
              <a:t>35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GB" b="1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8313" y="411163"/>
            <a:ext cx="8675687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MS PGothic" charset="-128"/>
                <a:cs typeface="ＭＳ Ｐゴシック" charset="-128"/>
              </a:rPr>
              <a:t>Visibility: </a:t>
            </a:r>
            <a:r>
              <a:rPr lang="en-US" altLang="en-US" dirty="0" smtClean="0">
                <a:ea typeface="MS PGothic" charset="-128"/>
                <a:cs typeface="ＭＳ Ｐゴシック" charset="-128"/>
              </a:rPr>
              <a:t>Chapters vs Members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6" name="Content Placeholder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461963" y="1473955"/>
            <a:ext cx="6867525" cy="221548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en-US" sz="2400" b="1" kern="0" dirty="0" smtClean="0">
                <a:solidFill>
                  <a:srgbClr val="005087"/>
                </a:solidFill>
              </a:rPr>
              <a:t>AESS vs Division IX statistics:</a:t>
            </a:r>
          </a:p>
        </p:txBody>
      </p:sp>
      <p:sp>
        <p:nvSpPr>
          <p:cNvPr id="7" name="Rettangolo 6"/>
          <p:cNvSpPr/>
          <p:nvPr/>
        </p:nvSpPr>
        <p:spPr>
          <a:xfrm>
            <a:off x="1496112" y="2156328"/>
            <a:ext cx="64247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sv-SE" sz="2000" b="1" dirty="0" smtClean="0">
                <a:solidFill>
                  <a:schemeClr val="tx2"/>
                </a:solidFill>
                <a:latin typeface="+mj-lt"/>
              </a:rPr>
              <a:t>		   Members	     Chapters</a:t>
            </a:r>
          </a:p>
          <a:p>
            <a:pPr>
              <a:spcAft>
                <a:spcPts val="600"/>
              </a:spcAft>
            </a:pPr>
            <a:r>
              <a:rPr lang="sv-SE" sz="2000" b="1" dirty="0" smtClean="0">
                <a:solidFill>
                  <a:schemeClr val="tx2"/>
                </a:solidFill>
                <a:latin typeface="+mj-lt"/>
              </a:rPr>
              <a:t>Region 1		</a:t>
            </a:r>
            <a:r>
              <a:rPr lang="sv-SE" sz="2000" dirty="0" smtClean="0">
                <a:solidFill>
                  <a:schemeClr val="tx2"/>
                </a:solidFill>
                <a:latin typeface="+mj-lt"/>
              </a:rPr>
              <a:t>11		9</a:t>
            </a:r>
          </a:p>
          <a:p>
            <a:pPr>
              <a:spcAft>
                <a:spcPts val="600"/>
              </a:spcAft>
            </a:pPr>
            <a:r>
              <a:rPr lang="sv-SE" sz="2000" b="1" dirty="0" smtClean="0">
                <a:solidFill>
                  <a:schemeClr val="tx2"/>
                </a:solidFill>
                <a:latin typeface="+mj-lt"/>
              </a:rPr>
              <a:t>Region 2		</a:t>
            </a:r>
            <a:r>
              <a:rPr lang="sv-SE" sz="2000" dirty="0" smtClean="0">
                <a:solidFill>
                  <a:schemeClr val="tx2"/>
                </a:solidFill>
                <a:latin typeface="+mj-lt"/>
              </a:rPr>
              <a:t>16		5	</a:t>
            </a:r>
          </a:p>
          <a:p>
            <a:pPr>
              <a:spcAft>
                <a:spcPts val="600"/>
              </a:spcAft>
            </a:pPr>
            <a:r>
              <a:rPr lang="sv-SE" sz="2000" b="1" dirty="0" smtClean="0">
                <a:solidFill>
                  <a:schemeClr val="tx2"/>
                </a:solidFill>
                <a:latin typeface="+mj-lt"/>
              </a:rPr>
              <a:t>Region 3		</a:t>
            </a:r>
            <a:r>
              <a:rPr lang="sv-SE" sz="2000" dirty="0" smtClean="0">
                <a:solidFill>
                  <a:schemeClr val="tx2"/>
                </a:solidFill>
                <a:latin typeface="+mj-lt"/>
              </a:rPr>
              <a:t>16		6</a:t>
            </a:r>
          </a:p>
          <a:p>
            <a:pPr>
              <a:spcAft>
                <a:spcPts val="600"/>
              </a:spcAft>
            </a:pPr>
            <a:r>
              <a:rPr lang="sv-SE" sz="2000" b="1" dirty="0" smtClean="0">
                <a:solidFill>
                  <a:schemeClr val="tx2"/>
                </a:solidFill>
                <a:latin typeface="+mj-lt"/>
              </a:rPr>
              <a:t>Region 4		</a:t>
            </a:r>
            <a:r>
              <a:rPr lang="sv-SE" sz="2000" dirty="0" smtClean="0">
                <a:solidFill>
                  <a:schemeClr val="tx2"/>
                </a:solidFill>
                <a:latin typeface="+mj-lt"/>
              </a:rPr>
              <a:t>7		2</a:t>
            </a:r>
          </a:p>
          <a:p>
            <a:pPr>
              <a:spcAft>
                <a:spcPts val="600"/>
              </a:spcAft>
            </a:pPr>
            <a:r>
              <a:rPr lang="sv-SE" sz="2000" b="1" dirty="0" smtClean="0">
                <a:solidFill>
                  <a:schemeClr val="tx2"/>
                </a:solidFill>
                <a:latin typeface="+mj-lt"/>
              </a:rPr>
              <a:t>Region 5		</a:t>
            </a:r>
            <a:r>
              <a:rPr lang="sv-SE" sz="2000" dirty="0" smtClean="0">
                <a:solidFill>
                  <a:schemeClr val="tx2"/>
                </a:solidFill>
                <a:latin typeface="+mj-lt"/>
              </a:rPr>
              <a:t>27		9</a:t>
            </a:r>
          </a:p>
          <a:p>
            <a:pPr>
              <a:spcAft>
                <a:spcPts val="600"/>
              </a:spcAft>
            </a:pPr>
            <a:r>
              <a:rPr lang="sv-SE" sz="2000" b="1" dirty="0" smtClean="0">
                <a:solidFill>
                  <a:schemeClr val="tx2"/>
                </a:solidFill>
                <a:latin typeface="+mj-lt"/>
              </a:rPr>
              <a:t>Region 6		</a:t>
            </a:r>
            <a:r>
              <a:rPr lang="sv-SE" sz="2000" dirty="0" smtClean="0">
                <a:solidFill>
                  <a:schemeClr val="tx2"/>
                </a:solidFill>
                <a:latin typeface="+mj-lt"/>
              </a:rPr>
              <a:t>36		4</a:t>
            </a:r>
          </a:p>
          <a:p>
            <a:pPr>
              <a:spcAft>
                <a:spcPts val="600"/>
              </a:spcAft>
            </a:pPr>
            <a:r>
              <a:rPr lang="sv-SE" sz="2000" b="1" dirty="0" smtClean="0">
                <a:solidFill>
                  <a:schemeClr val="tx2"/>
                </a:solidFill>
                <a:latin typeface="+mj-lt"/>
              </a:rPr>
              <a:t>Region 7		</a:t>
            </a:r>
            <a:r>
              <a:rPr lang="sv-SE" sz="2000" dirty="0" smtClean="0">
                <a:solidFill>
                  <a:schemeClr val="tx2"/>
                </a:solidFill>
                <a:latin typeface="+mj-lt"/>
              </a:rPr>
              <a:t>8		9</a:t>
            </a:r>
          </a:p>
          <a:p>
            <a:pPr>
              <a:spcAft>
                <a:spcPts val="600"/>
              </a:spcAft>
            </a:pPr>
            <a:r>
              <a:rPr lang="sv-SE" sz="2000" b="1" dirty="0" smtClean="0">
                <a:solidFill>
                  <a:schemeClr val="tx2"/>
                </a:solidFill>
                <a:latin typeface="+mj-lt"/>
              </a:rPr>
              <a:t>Region 8		</a:t>
            </a:r>
            <a:r>
              <a:rPr lang="sv-SE" sz="2000" dirty="0" smtClean="0">
                <a:solidFill>
                  <a:schemeClr val="tx2"/>
                </a:solidFill>
                <a:latin typeface="+mj-lt"/>
              </a:rPr>
              <a:t>42		20</a:t>
            </a:r>
          </a:p>
          <a:p>
            <a:pPr>
              <a:spcAft>
                <a:spcPts val="600"/>
              </a:spcAft>
            </a:pPr>
            <a:r>
              <a:rPr lang="sv-SE" sz="2000" b="1" dirty="0" smtClean="0">
                <a:solidFill>
                  <a:schemeClr val="tx2"/>
                </a:solidFill>
                <a:latin typeface="+mj-lt"/>
              </a:rPr>
              <a:t>Region 9		</a:t>
            </a:r>
            <a:r>
              <a:rPr lang="sv-SE" sz="2000" dirty="0" smtClean="0">
                <a:solidFill>
                  <a:schemeClr val="tx2"/>
                </a:solidFill>
                <a:latin typeface="+mj-lt"/>
              </a:rPr>
              <a:t>59		6</a:t>
            </a:r>
          </a:p>
          <a:p>
            <a:pPr>
              <a:spcAft>
                <a:spcPts val="600"/>
              </a:spcAft>
            </a:pPr>
            <a:r>
              <a:rPr lang="sv-SE" sz="2000" b="1" dirty="0" smtClean="0">
                <a:solidFill>
                  <a:schemeClr val="tx2"/>
                </a:solidFill>
                <a:latin typeface="+mj-lt"/>
              </a:rPr>
              <a:t>Region 10</a:t>
            </a:r>
            <a:r>
              <a:rPr lang="sv-SE" sz="2000" dirty="0" smtClean="0">
                <a:solidFill>
                  <a:schemeClr val="tx2"/>
                </a:solidFill>
                <a:latin typeface="+mj-lt"/>
              </a:rPr>
              <a:t>		63		13</a:t>
            </a:r>
          </a:p>
        </p:txBody>
      </p:sp>
      <p:sp>
        <p:nvSpPr>
          <p:cNvPr id="9" name="Rettangolo 8"/>
          <p:cNvSpPr/>
          <p:nvPr/>
        </p:nvSpPr>
        <p:spPr>
          <a:xfrm>
            <a:off x="420382" y="973577"/>
            <a:ext cx="6116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1" dirty="0" smtClean="0">
                <a:solidFill>
                  <a:schemeClr val="tx2"/>
                </a:solidFill>
                <a:latin typeface="+mj-lt"/>
              </a:rPr>
              <a:t>IEEE Annual Statistics</a:t>
            </a:r>
            <a:endParaRPr lang="en-GB" sz="1800" i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11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68313" y="411163"/>
            <a:ext cx="8675687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charset="-128"/>
                <a:cs typeface="ＭＳ Ｐゴシック" charset="-128"/>
              </a:rPr>
              <a:t>Visibility: "Active" Chapters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215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1219200" y="6172200"/>
            <a:ext cx="3124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EF1D5B7-7038-454E-80E9-C27071A7ECEF}" type="datetime1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4/21/2018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charset="0"/>
                <a:ea typeface="MS PGothic" charset="-128"/>
                <a:cs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2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charset="2"/>
              <a:buChar char="§"/>
              <a:defRPr sz="20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F71F5BD-44D0-0A4E-BAE3-F907213F9802}" type="slidenum">
              <a:rPr lang="en-US" altLang="en-US" sz="1000">
                <a:solidFill>
                  <a:srgbClr val="898989"/>
                </a:solidFill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 dirty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6" name="Picture 4" descr="https://www.ieee.org/content/dam/ieee-org/ieee/web/org/geoactivities/189394.jpg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6" r="6690" b="5687"/>
          <a:stretch/>
        </p:blipFill>
        <p:spPr bwMode="auto">
          <a:xfrm>
            <a:off x="3181713" y="1173710"/>
            <a:ext cx="5962287" cy="3403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tangolo 2"/>
          <p:cNvSpPr/>
          <p:nvPr/>
        </p:nvSpPr>
        <p:spPr>
          <a:xfrm>
            <a:off x="420382" y="1014521"/>
            <a:ext cx="6116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1" dirty="0" smtClean="0">
                <a:solidFill>
                  <a:schemeClr val="tx2"/>
                </a:solidFill>
                <a:latin typeface="+mj-lt"/>
              </a:rPr>
              <a:t>Website activities (when available)</a:t>
            </a:r>
            <a:endParaRPr lang="en-GB" sz="18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3560" y="2070918"/>
            <a:ext cx="2988000" cy="461665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  <a:latin typeface="+mj-lt"/>
              </a:rPr>
              <a:t>Region 1-6: </a:t>
            </a:r>
            <a:r>
              <a:rPr lang="en-GB" b="1" u="sng" dirty="0" smtClean="0">
                <a:solidFill>
                  <a:schemeClr val="tx2"/>
                </a:solidFill>
                <a:latin typeface="+mj-lt"/>
              </a:rPr>
              <a:t>4 (3)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GB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311813" y="3172384"/>
            <a:ext cx="2880000" cy="46166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  <a:latin typeface="+mj-lt"/>
              </a:rPr>
              <a:t>Region 7: </a:t>
            </a:r>
            <a:r>
              <a:rPr lang="en-GB" b="1" u="sng" dirty="0" smtClean="0">
                <a:solidFill>
                  <a:schemeClr val="tx2"/>
                </a:solidFill>
                <a:latin typeface="+mj-lt"/>
              </a:rPr>
              <a:t>1 (0)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GB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46170" y="4128446"/>
            <a:ext cx="2880000" cy="461665"/>
          </a:xfrm>
          <a:prstGeom prst="rect">
            <a:avLst/>
          </a:prstGeom>
          <a:noFill/>
          <a:ln w="38100">
            <a:solidFill>
              <a:srgbClr val="DE5A00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  <a:latin typeface="+mj-lt"/>
              </a:rPr>
              <a:t>Region 8: </a:t>
            </a:r>
            <a:r>
              <a:rPr lang="en-GB" b="1" u="sng" dirty="0" smtClean="0">
                <a:solidFill>
                  <a:schemeClr val="tx2"/>
                </a:solidFill>
                <a:latin typeface="+mj-lt"/>
              </a:rPr>
              <a:t>20 (1)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GB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797800" y="5032318"/>
            <a:ext cx="2880000" cy="461665"/>
          </a:xfrm>
          <a:prstGeom prst="rect">
            <a:avLst/>
          </a:prstGeom>
          <a:noFill/>
          <a:ln w="38100">
            <a:solidFill>
              <a:srgbClr val="007635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  <a:latin typeface="+mj-lt"/>
              </a:rPr>
              <a:t>Region 9: </a:t>
            </a:r>
            <a:r>
              <a:rPr lang="en-GB" b="1" u="sng" dirty="0">
                <a:solidFill>
                  <a:schemeClr val="tx2"/>
                </a:solidFill>
                <a:latin typeface="+mj-lt"/>
              </a:rPr>
              <a:t>0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GB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5967943" y="5237038"/>
            <a:ext cx="2880000" cy="4616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chemeClr val="tx2"/>
                </a:solidFill>
                <a:latin typeface="+mj-lt"/>
              </a:rPr>
              <a:t>Region 10: </a:t>
            </a:r>
            <a:r>
              <a:rPr lang="en-GB" b="1" u="sng" dirty="0" smtClean="0">
                <a:solidFill>
                  <a:schemeClr val="tx2"/>
                </a:solidFill>
                <a:latin typeface="+mj-lt"/>
              </a:rPr>
              <a:t>2 (0)</a:t>
            </a:r>
            <a:r>
              <a:rPr lang="en-GB" b="1" dirty="0" smtClean="0">
                <a:solidFill>
                  <a:schemeClr val="tx2"/>
                </a:solidFill>
                <a:latin typeface="+mj-lt"/>
              </a:rPr>
              <a:t> </a:t>
            </a:r>
            <a:endParaRPr lang="en-GB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2842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 bwMode="auto">
          <a:xfrm>
            <a:off x="3561164" y="1375420"/>
            <a:ext cx="5561443" cy="348585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Ovale 4"/>
          <p:cNvSpPr/>
          <p:nvPr/>
        </p:nvSpPr>
        <p:spPr bwMode="auto">
          <a:xfrm>
            <a:off x="6215736" y="3003076"/>
            <a:ext cx="1341981" cy="71375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8" name="Ovale 7"/>
          <p:cNvSpPr/>
          <p:nvPr/>
        </p:nvSpPr>
        <p:spPr bwMode="auto">
          <a:xfrm>
            <a:off x="6923306" y="3877441"/>
            <a:ext cx="1292752" cy="563930"/>
          </a:xfrm>
          <a:prstGeom prst="ellipse">
            <a:avLst/>
          </a:prstGeom>
          <a:noFill/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8313" y="411163"/>
            <a:ext cx="8675687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MS PGothic" charset="-128"/>
                <a:cs typeface="ＭＳ Ｐゴシック" charset="-128"/>
              </a:rPr>
              <a:t>Visibility: Chapters</a:t>
            </a:r>
            <a:endParaRPr lang="en-US" altLang="en-US" dirty="0">
              <a:ea typeface="MS PGothic" charset="-128"/>
              <a:cs typeface="ＭＳ Ｐゴシック" charset="-128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20382" y="1014521"/>
            <a:ext cx="6116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800" i="1" dirty="0" smtClean="0">
                <a:solidFill>
                  <a:schemeClr val="tx2"/>
                </a:solidFill>
                <a:latin typeface="+mj-lt"/>
              </a:rPr>
              <a:t>Example of smart homepages</a:t>
            </a:r>
            <a:endParaRPr lang="en-GB" sz="1800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1" name="Ovale 10"/>
          <p:cNvSpPr/>
          <p:nvPr/>
        </p:nvSpPr>
        <p:spPr bwMode="auto">
          <a:xfrm>
            <a:off x="3565918" y="1538713"/>
            <a:ext cx="1123966" cy="518689"/>
          </a:xfrm>
          <a:prstGeom prst="ellipse">
            <a:avLst/>
          </a:prstGeom>
          <a:noFill/>
          <a:ln w="38100" cap="flat" cmpd="sng" algn="ctr">
            <a:solidFill>
              <a:srgbClr val="0050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2" y="2069763"/>
            <a:ext cx="4602796" cy="4372656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2" name="Ovale 11"/>
          <p:cNvSpPr/>
          <p:nvPr/>
        </p:nvSpPr>
        <p:spPr bwMode="auto">
          <a:xfrm>
            <a:off x="76202" y="5152770"/>
            <a:ext cx="1123966" cy="518689"/>
          </a:xfrm>
          <a:prstGeom prst="ellipse">
            <a:avLst/>
          </a:prstGeom>
          <a:noFill/>
          <a:ln w="38100" cap="flat" cmpd="sng" algn="ctr">
            <a:solidFill>
              <a:srgbClr val="00508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13" name="Ovale 12"/>
          <p:cNvSpPr/>
          <p:nvPr/>
        </p:nvSpPr>
        <p:spPr bwMode="auto">
          <a:xfrm>
            <a:off x="174167" y="4504401"/>
            <a:ext cx="2786749" cy="713756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28" charset="0"/>
              <a:ea typeface="ＭＳ Ｐゴシック" pitchFamily="28" charset="-128"/>
              <a:cs typeface="ＭＳ Ｐゴシック" pitchFamily="28" charset="-128"/>
            </a:endParaRPr>
          </a:p>
        </p:txBody>
      </p:sp>
      <p:pic>
        <p:nvPicPr>
          <p:cNvPr id="6147" name="Picture 3" descr="http://design6degrees.com/wp-content/uploads/05second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010" y="5152770"/>
            <a:ext cx="2142536" cy="110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58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ave Your S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119" y="3349469"/>
            <a:ext cx="2625673" cy="1181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Punto Interrogativo, Nota, Duplicato, Richiest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972" y="2308749"/>
            <a:ext cx="2594028" cy="172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428625" y="396875"/>
            <a:ext cx="8229600" cy="792163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5582"/>
                </a:solidFill>
                <a:ea typeface="MS PGothic" charset="-128"/>
                <a:cs typeface="ＭＳ Ｐゴシック" charset="-128"/>
              </a:rPr>
              <a:t>Initiatives &amp; Opportunities</a:t>
            </a:r>
            <a:endParaRPr lang="en-US" altLang="en-US" dirty="0">
              <a:solidFill>
                <a:srgbClr val="005582"/>
              </a:solidFill>
              <a:ea typeface="MS PGothic" charset="-128"/>
              <a:cs typeface="ＭＳ Ｐゴシック" charset="-12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1963" y="1054275"/>
            <a:ext cx="8196262" cy="497804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80000"/>
              <a:buBlip>
                <a:blip r:embed="rId5"/>
              </a:buBlip>
              <a:defRPr sz="2800">
                <a:solidFill>
                  <a:schemeClr val="tx1"/>
                </a:solidFill>
                <a:latin typeface="+mn-lt"/>
                <a:ea typeface="ＭＳ Ｐゴシック" pitchFamily="-112" charset="-128"/>
                <a:cs typeface="ＭＳ Ｐゴシック" pitchFamily="-112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ＭＳ Ｐゴシック" pitchFamily="-112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8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1">
              <a:defRPr/>
            </a:pPr>
            <a:endParaRPr lang="en-US" sz="1600" kern="0" dirty="0">
              <a:solidFill>
                <a:srgbClr val="005087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US" sz="2400" b="1" kern="0" dirty="0" smtClean="0">
                <a:solidFill>
                  <a:srgbClr val="005087"/>
                </a:solidFill>
              </a:rPr>
              <a:t>AESS visibility:</a:t>
            </a:r>
            <a:endParaRPr lang="en-US" sz="2400" b="1" kern="0" dirty="0">
              <a:solidFill>
                <a:srgbClr val="005087"/>
              </a:solidFill>
            </a:endParaRPr>
          </a:p>
          <a:p>
            <a:pPr lvl="1">
              <a:spcAft>
                <a:spcPts val="600"/>
              </a:spcAft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Update or set-up websites for each Chapter.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Update the website for Student branches.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Encourage regional chapters formation.</a:t>
            </a:r>
          </a:p>
          <a:p>
            <a:pPr lvl="1">
              <a:defRPr/>
            </a:pPr>
            <a:endParaRPr lang="en-US" sz="2000" kern="0" dirty="0">
              <a:solidFill>
                <a:srgbClr val="005087"/>
              </a:solidFill>
            </a:endParaRPr>
          </a:p>
          <a:p>
            <a:pPr lvl="1">
              <a:defRPr/>
            </a:pPr>
            <a:endParaRPr lang="en-US" sz="2000" kern="0" dirty="0" smtClean="0">
              <a:solidFill>
                <a:srgbClr val="005087"/>
              </a:solidFill>
            </a:endParaRPr>
          </a:p>
          <a:p>
            <a:pPr marL="457200" lvl="1" indent="0">
              <a:buNone/>
              <a:defRPr/>
            </a:pPr>
            <a:endParaRPr lang="en-US" sz="2000" kern="0" dirty="0" smtClean="0">
              <a:solidFill>
                <a:srgbClr val="005087"/>
              </a:solidFill>
            </a:endParaRPr>
          </a:p>
          <a:p>
            <a:pPr>
              <a:spcAft>
                <a:spcPts val="1200"/>
              </a:spcAft>
              <a:defRPr/>
            </a:pPr>
            <a:r>
              <a:rPr lang="en-US" sz="2400" b="1" kern="0" dirty="0" smtClean="0">
                <a:solidFill>
                  <a:srgbClr val="005087"/>
                </a:solidFill>
              </a:rPr>
              <a:t>AESS Members evolution:</a:t>
            </a:r>
          </a:p>
          <a:p>
            <a:pPr lvl="1"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Understand the patterns.</a:t>
            </a:r>
          </a:p>
          <a:p>
            <a:pPr lvl="1"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Reach out to GSM.</a:t>
            </a:r>
          </a:p>
          <a:p>
            <a:pPr lvl="1">
              <a:defRPr/>
            </a:pPr>
            <a:r>
              <a:rPr lang="en-US" sz="2000" kern="0" dirty="0" smtClean="0">
                <a:solidFill>
                  <a:srgbClr val="005087"/>
                </a:solidFill>
              </a:rPr>
              <a:t>Suggest feasible benefits.</a:t>
            </a:r>
          </a:p>
        </p:txBody>
      </p:sp>
      <p:sp>
        <p:nvSpPr>
          <p:cNvPr id="5" name="Ovale 4"/>
          <p:cNvSpPr/>
          <p:nvPr/>
        </p:nvSpPr>
        <p:spPr bwMode="auto">
          <a:xfrm>
            <a:off x="6296024" y="631186"/>
            <a:ext cx="2664000" cy="1440000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5087"/>
                </a:solidFill>
                <a:effectLst/>
                <a:latin typeface="+mj-lt"/>
                <a:ea typeface="ＭＳ Ｐゴシック" pitchFamily="28" charset="-128"/>
                <a:cs typeface="ＭＳ Ｐゴシック" pitchFamily="28" charset="-128"/>
              </a:rPr>
              <a:t>Member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5087"/>
                </a:solidFill>
                <a:effectLst/>
                <a:latin typeface="+mj-lt"/>
                <a:ea typeface="ＭＳ Ｐゴシック" pitchFamily="28" charset="-128"/>
                <a:cs typeface="ＭＳ Ｐゴシック" pitchFamily="28" charset="-128"/>
              </a:rPr>
              <a:t>attraction</a:t>
            </a:r>
            <a:endParaRPr kumimoji="0" lang="en-GB" sz="2400" b="1" i="0" u="none" strike="noStrike" cap="none" normalizeH="0" baseline="0" dirty="0">
              <a:ln>
                <a:noFill/>
              </a:ln>
              <a:solidFill>
                <a:srgbClr val="005087"/>
              </a:solidFill>
              <a:effectLst/>
              <a:latin typeface="+mj-lt"/>
              <a:ea typeface="ＭＳ Ｐゴシック" pitchFamily="28" charset="-128"/>
              <a:cs typeface="ＭＳ Ｐゴシック" pitchFamily="28" charset="-128"/>
            </a:endParaRPr>
          </a:p>
        </p:txBody>
      </p:sp>
      <p:sp>
        <p:nvSpPr>
          <p:cNvPr id="6" name="Ovale 5"/>
          <p:cNvSpPr/>
          <p:nvPr/>
        </p:nvSpPr>
        <p:spPr bwMode="auto">
          <a:xfrm>
            <a:off x="5558985" y="4592319"/>
            <a:ext cx="3420000" cy="1440000"/>
          </a:xfrm>
          <a:prstGeom prst="ellipse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5087"/>
                </a:solidFill>
                <a:effectLst/>
                <a:latin typeface="+mj-lt"/>
                <a:ea typeface="ＭＳ Ｐゴシック" pitchFamily="28" charset="-128"/>
                <a:cs typeface="ＭＳ Ｐゴシック" pitchFamily="28" charset="-128"/>
              </a:rPr>
              <a:t>Member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005087"/>
                </a:solidFill>
                <a:effectLst/>
                <a:latin typeface="+mj-lt"/>
                <a:ea typeface="ＭＳ Ｐゴシック" pitchFamily="28" charset="-128"/>
                <a:cs typeface="ＭＳ Ｐゴシック" pitchFamily="28" charset="-128"/>
              </a:rPr>
              <a:t>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EEE_customSlides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ieee_corporate_template_1</Template>
  <TotalTime>16828</TotalTime>
  <Words>273</Words>
  <Application>Microsoft Office PowerPoint</Application>
  <PresentationFormat>Presentazione su schermo (4:3)</PresentationFormat>
  <Paragraphs>95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10</vt:i4>
      </vt:variant>
    </vt:vector>
  </HeadingPairs>
  <TitlesOfParts>
    <vt:vector size="12" baseType="lpstr">
      <vt:lpstr>ieee_corporate_template_1</vt:lpstr>
      <vt:lpstr>IEEE_customSlides</vt:lpstr>
      <vt:lpstr>Education</vt:lpstr>
      <vt:lpstr>Key Points</vt:lpstr>
      <vt:lpstr>Membership status: 2017 figures</vt:lpstr>
      <vt:lpstr>Membership status: 2017 figures</vt:lpstr>
      <vt:lpstr>Visibility: Chapters</vt:lpstr>
      <vt:lpstr>Visibility: Chapters vs Members</vt:lpstr>
      <vt:lpstr>Visibility: "Active" Chapters</vt:lpstr>
      <vt:lpstr>Visibility: Chapters</vt:lpstr>
      <vt:lpstr>Initiatives &amp; Opportunities</vt:lpstr>
      <vt:lpstr>Presentazione standard di PowerPoint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ftardo</dc:creator>
  <cp:lastModifiedBy>Federico</cp:lastModifiedBy>
  <cp:revision>249</cp:revision>
  <dcterms:created xsi:type="dcterms:W3CDTF">2010-02-05T19:49:13Z</dcterms:created>
  <dcterms:modified xsi:type="dcterms:W3CDTF">2018-04-23T08:04:28Z</dcterms:modified>
</cp:coreProperties>
</file>