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90" r:id="rId2"/>
    <p:sldId id="308" r:id="rId3"/>
    <p:sldId id="269" r:id="rId4"/>
    <p:sldId id="293" r:id="rId5"/>
    <p:sldId id="298" r:id="rId6"/>
    <p:sldId id="309" r:id="rId7"/>
    <p:sldId id="301" r:id="rId8"/>
    <p:sldId id="307" r:id="rId9"/>
    <p:sldId id="303" r:id="rId10"/>
    <p:sldId id="304" r:id="rId11"/>
    <p:sldId id="292" r:id="rId12"/>
    <p:sldId id="299" r:id="rId13"/>
    <p:sldId id="302" r:id="rId14"/>
    <p:sldId id="297" r:id="rId15"/>
    <p:sldId id="300" r:id="rId16"/>
    <p:sldId id="305" r:id="rId17"/>
    <p:sldId id="306" r:id="rId18"/>
    <p:sldId id="29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990000"/>
    <a:srgbClr val="EEFDA1"/>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99"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29F7FD9-4EC2-4595-B0BC-BEA5E3BB1EE0}" type="datetimeFigureOut">
              <a:rPr lang="en-US"/>
              <a:pPr>
                <a:defRPr/>
              </a:pPr>
              <a:t>5/5/2015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BC631AB-63AC-4821-A39E-4D9790514701}" type="slidenum">
              <a:rPr lang="en-US"/>
              <a:pPr>
                <a:defRPr/>
              </a:pPr>
              <a:t>‹#›</a:t>
            </a:fld>
            <a:endParaRPr lang="en-US"/>
          </a:p>
        </p:txBody>
      </p:sp>
    </p:spTree>
    <p:extLst>
      <p:ext uri="{BB962C8B-B14F-4D97-AF65-F5344CB8AC3E}">
        <p14:creationId xmlns:p14="http://schemas.microsoft.com/office/powerpoint/2010/main" val="15243384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867365-A8CB-48DA-AC36-EC7597F00A1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265EE7-7EC3-4737-B676-440206B6327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0D2B60-9931-4A0E-A6B2-EF8865AF208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02CD2E-910B-4655-B05C-FF28E1BBBA5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FC8649-0535-4571-A56B-04642FE4C4E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6EFD43-07E4-4FF9-8BD0-6011696F6E0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949B690-E98A-404A-89FC-0CBF28CDC06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09F895D-19EE-4405-A3BA-F35DA3AF30D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36A5CC-36C7-4DDD-8DB1-2A4DF9F0D8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6AD346-0C7E-47C0-AABF-F27188B914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8A554E-0D80-4BCD-A75B-24FF6146389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1DF3023-5B9D-4467-B100-A31198F385A9}" type="slidenum">
              <a:rPr lang="en-US"/>
              <a:pPr>
                <a:defRPr/>
              </a:pPr>
              <a:t>‹#›</a:t>
            </a:fld>
            <a:endParaRPr lang="en-US"/>
          </a:p>
        </p:txBody>
      </p:sp>
      <p:pic>
        <p:nvPicPr>
          <p:cNvPr id="1031" name="Picture 7" descr="ieeeblu"/>
          <p:cNvPicPr>
            <a:picLocks noChangeAspect="1" noChangeArrowheads="1"/>
          </p:cNvPicPr>
          <p:nvPr userDrawn="1"/>
        </p:nvPicPr>
        <p:blipFill>
          <a:blip r:embed="rId13" cstate="print"/>
          <a:srcRect/>
          <a:stretch>
            <a:fillRect/>
          </a:stretch>
        </p:blipFill>
        <p:spPr bwMode="auto">
          <a:xfrm>
            <a:off x="6781800" y="6019800"/>
            <a:ext cx="2286000" cy="696913"/>
          </a:xfrm>
          <a:prstGeom prst="rect">
            <a:avLst/>
          </a:prstGeom>
          <a:noFill/>
          <a:ln w="9525">
            <a:noFill/>
            <a:miter lim="800000"/>
            <a:headEnd/>
            <a:tailEnd/>
          </a:ln>
        </p:spPr>
      </p:pic>
      <p:sp>
        <p:nvSpPr>
          <p:cNvPr id="1032" name="Line 8"/>
          <p:cNvSpPr>
            <a:spLocks noChangeShapeType="1"/>
          </p:cNvSpPr>
          <p:nvPr userDrawn="1"/>
        </p:nvSpPr>
        <p:spPr bwMode="auto">
          <a:xfrm>
            <a:off x="457200" y="6400800"/>
            <a:ext cx="6096000" cy="0"/>
          </a:xfrm>
          <a:prstGeom prst="line">
            <a:avLst/>
          </a:prstGeom>
          <a:noFill/>
          <a:ln w="38100">
            <a:solidFill>
              <a:schemeClr val="accent2"/>
            </a:solidFill>
            <a:round/>
            <a:headEnd/>
            <a:tailEnd/>
          </a:ln>
        </p:spPr>
        <p:txBody>
          <a:bodyPr/>
          <a:lstStyle/>
          <a:p>
            <a:endParaRPr lang="en-US"/>
          </a:p>
        </p:txBody>
      </p:sp>
      <p:sp>
        <p:nvSpPr>
          <p:cNvPr id="1033" name="Text Box 9"/>
          <p:cNvSpPr txBox="1">
            <a:spLocks noChangeArrowheads="1"/>
          </p:cNvSpPr>
          <p:nvPr userDrawn="1"/>
        </p:nvSpPr>
        <p:spPr bwMode="auto">
          <a:xfrm>
            <a:off x="381000" y="6400800"/>
            <a:ext cx="4953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altLang="en-US" sz="1600" b="1" smtClean="0">
                <a:solidFill>
                  <a:schemeClr val="accent2"/>
                </a:solidFill>
              </a:rPr>
              <a:t>Aerospace and Electronic Systems Society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066800"/>
            <a:ext cx="8305800" cy="4495800"/>
          </a:xfrm>
        </p:spPr>
        <p:txBody>
          <a:bodyPr/>
          <a:lstStyle/>
          <a:p>
            <a:pPr eaLnBrk="1" hangingPunct="1"/>
            <a:r>
              <a:rPr lang="en-US" altLang="en-US" sz="3200" b="1" dirty="0" smtClean="0">
                <a:solidFill>
                  <a:srgbClr val="CC0000"/>
                </a:solidFill>
              </a:rPr>
              <a:t>Technical </a:t>
            </a:r>
            <a:r>
              <a:rPr lang="en-US" altLang="en-US" sz="3200" b="1" dirty="0" smtClean="0">
                <a:solidFill>
                  <a:srgbClr val="CC0000"/>
                </a:solidFill>
              </a:rPr>
              <a:t>Operations Report</a:t>
            </a:r>
            <a:br>
              <a:rPr lang="en-US" altLang="en-US" sz="3200" b="1" dirty="0" smtClean="0">
                <a:solidFill>
                  <a:srgbClr val="CC0000"/>
                </a:solidFill>
              </a:rPr>
            </a:br>
            <a:r>
              <a:rPr lang="en-US" altLang="en-US" sz="3200" b="1" dirty="0" smtClean="0">
                <a:solidFill>
                  <a:srgbClr val="CC0000"/>
                </a:solidFill>
              </a:rPr>
              <a:t>Board of Governors Meeting</a:t>
            </a:r>
            <a:br>
              <a:rPr lang="en-US" altLang="en-US" sz="3200" b="1" dirty="0" smtClean="0">
                <a:solidFill>
                  <a:srgbClr val="CC0000"/>
                </a:solidFill>
              </a:rPr>
            </a:br>
            <a:r>
              <a:rPr lang="en-US" altLang="en-US" sz="3200" b="1" dirty="0" smtClean="0">
                <a:solidFill>
                  <a:srgbClr val="CC0000"/>
                </a:solidFill>
              </a:rPr>
              <a:t>May 7-9, 2015</a:t>
            </a:r>
            <a:endParaRPr lang="en-US" altLang="en-US" sz="3600" b="1" dirty="0" smtClean="0">
              <a:solidFill>
                <a:srgbClr val="CC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4800" y="304800"/>
            <a:ext cx="8534400" cy="838200"/>
          </a:xfrm>
        </p:spPr>
        <p:txBody>
          <a:bodyPr/>
          <a:lstStyle/>
          <a:p>
            <a:r>
              <a:rPr lang="en-US" altLang="en-US" sz="3200" b="1" dirty="0" smtClean="0">
                <a:solidFill>
                  <a:srgbClr val="CC0000"/>
                </a:solidFill>
              </a:rPr>
              <a:t>AES Technically Sponsored Conferences</a:t>
            </a:r>
            <a:br>
              <a:rPr lang="en-US" altLang="en-US" sz="3200" b="1" dirty="0" smtClean="0">
                <a:solidFill>
                  <a:srgbClr val="CC0000"/>
                </a:solidFill>
              </a:rPr>
            </a:br>
            <a:r>
              <a:rPr lang="en-US" altLang="en-US" sz="3200" b="1" dirty="0" smtClean="0">
                <a:solidFill>
                  <a:srgbClr val="CC0000"/>
                </a:solidFill>
              </a:rPr>
              <a:t>Alignment with Technical Panels</a:t>
            </a:r>
            <a:endParaRPr lang="en-US" altLang="en-US" sz="1600" dirty="0" smtClean="0"/>
          </a:p>
        </p:txBody>
      </p:sp>
      <p:pic>
        <p:nvPicPr>
          <p:cNvPr id="5124" name="Picture 4" descr="C:\Users\tpace\AppData\Local\Microsoft\Windows\Temporary Internet Files\Content.IE5\229K3OHD\MC900370858[1].wmf"/>
          <p:cNvPicPr>
            <a:picLocks noChangeAspect="1" noChangeArrowheads="1"/>
          </p:cNvPicPr>
          <p:nvPr/>
        </p:nvPicPr>
        <p:blipFill>
          <a:blip r:embed="rId2" cstate="print"/>
          <a:srcRect/>
          <a:stretch>
            <a:fillRect/>
          </a:stretch>
        </p:blipFill>
        <p:spPr bwMode="auto">
          <a:xfrm>
            <a:off x="6910388" y="-1279525"/>
            <a:ext cx="217487" cy="290512"/>
          </a:xfrm>
          <a:prstGeom prst="rect">
            <a:avLst/>
          </a:prstGeom>
          <a:noFill/>
          <a:ln w="9525">
            <a:noFill/>
            <a:miter lim="800000"/>
            <a:headEnd/>
            <a:tailEnd/>
          </a:ln>
        </p:spPr>
      </p:pic>
      <p:pic>
        <p:nvPicPr>
          <p:cNvPr id="3075"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47800" y="1371600"/>
            <a:ext cx="614089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4045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4800" y="0"/>
            <a:ext cx="8534400" cy="838200"/>
          </a:xfrm>
        </p:spPr>
        <p:txBody>
          <a:bodyPr/>
          <a:lstStyle/>
          <a:p>
            <a:r>
              <a:rPr lang="en-US" altLang="en-US" sz="3200" b="1" dirty="0" smtClean="0">
                <a:solidFill>
                  <a:srgbClr val="CC0000"/>
                </a:solidFill>
              </a:rPr>
              <a:t>Technical Operations Strategic Objectives</a:t>
            </a:r>
            <a:endParaRPr lang="en-US" altLang="en-US" sz="1600" dirty="0" smtClean="0"/>
          </a:p>
        </p:txBody>
      </p:sp>
      <p:pic>
        <p:nvPicPr>
          <p:cNvPr id="5124" name="Picture 4" descr="C:\Users\tpace\AppData\Local\Microsoft\Windows\Temporary Internet Files\Content.IE5\229K3OHD\MC900370858[1].wmf"/>
          <p:cNvPicPr>
            <a:picLocks noChangeAspect="1" noChangeArrowheads="1"/>
          </p:cNvPicPr>
          <p:nvPr/>
        </p:nvPicPr>
        <p:blipFill>
          <a:blip r:embed="rId2" cstate="print"/>
          <a:srcRect/>
          <a:stretch>
            <a:fillRect/>
          </a:stretch>
        </p:blipFill>
        <p:spPr bwMode="auto">
          <a:xfrm>
            <a:off x="6910388" y="-1279525"/>
            <a:ext cx="217487" cy="290512"/>
          </a:xfrm>
          <a:prstGeom prst="rect">
            <a:avLst/>
          </a:prstGeom>
          <a:noFill/>
          <a:ln w="9525">
            <a:noFill/>
            <a:miter lim="800000"/>
            <a:headEnd/>
            <a:tailEnd/>
          </a:ln>
        </p:spPr>
      </p:pic>
      <p:sp>
        <p:nvSpPr>
          <p:cNvPr id="11" name="Content Placeholder 2"/>
          <p:cNvSpPr>
            <a:spLocks noGrp="1"/>
          </p:cNvSpPr>
          <p:nvPr>
            <p:ph idx="1"/>
          </p:nvPr>
        </p:nvSpPr>
        <p:spPr>
          <a:xfrm>
            <a:off x="0" y="1219200"/>
            <a:ext cx="8610600" cy="4419600"/>
          </a:xfrm>
        </p:spPr>
        <p:txBody>
          <a:bodyPr/>
          <a:lstStyle/>
          <a:p>
            <a:pPr marL="457200" lvl="1" indent="0">
              <a:buNone/>
              <a:defRPr/>
            </a:pPr>
            <a:r>
              <a:rPr lang="en-US" sz="2000" dirty="0" smtClean="0">
                <a:solidFill>
                  <a:schemeClr val="accent6"/>
                </a:solidFill>
              </a:rPr>
              <a:t>Strategic Objective 3</a:t>
            </a:r>
          </a:p>
          <a:p>
            <a:pPr marL="457200" lvl="1" indent="0">
              <a:buNone/>
              <a:defRPr/>
            </a:pPr>
            <a:r>
              <a:rPr lang="en-US" sz="2000" dirty="0" smtClean="0">
                <a:solidFill>
                  <a:schemeClr val="accent6"/>
                </a:solidFill>
              </a:rPr>
              <a:t>Promote </a:t>
            </a:r>
            <a:r>
              <a:rPr lang="en-US" sz="2000" dirty="0">
                <a:solidFill>
                  <a:schemeClr val="accent6"/>
                </a:solidFill>
              </a:rPr>
              <a:t>collaboration between technical panels and </a:t>
            </a:r>
            <a:r>
              <a:rPr lang="en-US" sz="2000" dirty="0" smtClean="0">
                <a:solidFill>
                  <a:schemeClr val="accent6"/>
                </a:solidFill>
              </a:rPr>
              <a:t>chapters</a:t>
            </a:r>
            <a:endParaRPr lang="en-US" sz="2000" dirty="0" smtClean="0">
              <a:solidFill>
                <a:schemeClr val="accent6"/>
              </a:solidFill>
            </a:endParaRPr>
          </a:p>
          <a:p>
            <a:pPr lvl="2">
              <a:buFont typeface="Arial" pitchFamily="34" charset="0"/>
              <a:buChar char="•"/>
              <a:defRPr/>
            </a:pPr>
            <a:r>
              <a:rPr lang="en-US" sz="1600" dirty="0" smtClean="0">
                <a:solidFill>
                  <a:schemeClr val="accent6"/>
                </a:solidFill>
              </a:rPr>
              <a:t>Identify technical panel members and their local IEEE sections</a:t>
            </a:r>
          </a:p>
          <a:p>
            <a:pPr lvl="2">
              <a:buFont typeface="Arial" pitchFamily="34" charset="0"/>
              <a:buChar char="•"/>
              <a:defRPr/>
            </a:pPr>
            <a:r>
              <a:rPr lang="en-US" sz="1600" dirty="0" smtClean="0">
                <a:solidFill>
                  <a:schemeClr val="accent6"/>
                </a:solidFill>
              </a:rPr>
              <a:t>Develop matrix of technical panel membership vs. IEEE sections for regional coverage</a:t>
            </a:r>
          </a:p>
          <a:p>
            <a:pPr lvl="2">
              <a:buFont typeface="Arial" pitchFamily="34" charset="0"/>
              <a:buChar char="•"/>
              <a:defRPr/>
            </a:pPr>
            <a:r>
              <a:rPr lang="en-US" sz="1600" dirty="0" smtClean="0">
                <a:solidFill>
                  <a:schemeClr val="accent6"/>
                </a:solidFill>
              </a:rPr>
              <a:t>Analyze matrix to identify regions that have critical mass and ensure that there are local AES chapters in these regions to promote further collaboration</a:t>
            </a:r>
          </a:p>
          <a:p>
            <a:pPr lvl="2">
              <a:buFont typeface="Arial" pitchFamily="34" charset="0"/>
              <a:buChar char="•"/>
              <a:defRPr/>
            </a:pPr>
            <a:r>
              <a:rPr lang="en-US" sz="1600" dirty="0" smtClean="0">
                <a:solidFill>
                  <a:schemeClr val="accent6"/>
                </a:solidFill>
              </a:rPr>
              <a:t>Survey local AES chapters to identify which AES fields of interest, if any, are predominant among their members</a:t>
            </a:r>
          </a:p>
          <a:p>
            <a:pPr lvl="2">
              <a:buFont typeface="Arial" pitchFamily="34" charset="0"/>
              <a:buChar char="•"/>
              <a:defRPr/>
            </a:pPr>
            <a:r>
              <a:rPr lang="en-US" sz="1600" dirty="0" smtClean="0">
                <a:solidFill>
                  <a:schemeClr val="accent6"/>
                </a:solidFill>
              </a:rPr>
              <a:t>Use this information to inform and encourage member participation in relevant technical panels</a:t>
            </a:r>
            <a:endParaRPr lang="en-US" sz="2000" dirty="0">
              <a:solidFill>
                <a:schemeClr val="accent6"/>
              </a:solidFill>
            </a:endParaRPr>
          </a:p>
          <a:p>
            <a:pPr marL="457200" lvl="1" indent="0">
              <a:buNone/>
              <a:defRPr/>
            </a:pPr>
            <a:r>
              <a:rPr lang="en-US" sz="2000" dirty="0" smtClean="0">
                <a:solidFill>
                  <a:schemeClr val="accent6"/>
                </a:solidFill>
              </a:rPr>
              <a:t>Status</a:t>
            </a:r>
          </a:p>
          <a:p>
            <a:pPr lvl="2">
              <a:buFont typeface="Arial" panose="020B0604020202020204" pitchFamily="34" charset="0"/>
              <a:buChar char="•"/>
              <a:defRPr/>
            </a:pPr>
            <a:r>
              <a:rPr lang="en-US" sz="1600" dirty="0" smtClean="0">
                <a:solidFill>
                  <a:schemeClr val="accent6"/>
                </a:solidFill>
              </a:rPr>
              <a:t>Initiated organizational meeting for Central Texas Section Joint Chapter of SMC (existing) and AES (new)</a:t>
            </a:r>
          </a:p>
          <a:p>
            <a:pPr lvl="2">
              <a:buFont typeface="Arial" panose="020B0604020202020204" pitchFamily="34" charset="0"/>
              <a:buChar char="•"/>
              <a:defRPr/>
            </a:pPr>
            <a:r>
              <a:rPr lang="en-US" sz="1600" dirty="0" smtClean="0">
                <a:solidFill>
                  <a:schemeClr val="accent6"/>
                </a:solidFill>
              </a:rPr>
              <a:t>Visiting AES Japan Council Chapter on May 29, 2015</a:t>
            </a:r>
            <a:endParaRPr lang="en-US" sz="1600" dirty="0">
              <a:solidFill>
                <a:schemeClr val="accent6"/>
              </a:solidFill>
            </a:endParaRPr>
          </a:p>
          <a:p>
            <a:pPr lvl="1">
              <a:buNone/>
              <a:defRPr/>
            </a:pPr>
            <a:endParaRPr lang="en-US" sz="2000" dirty="0" smtClean="0">
              <a:solidFill>
                <a:schemeClr val="accent6"/>
              </a:solidFill>
            </a:endParaRPr>
          </a:p>
          <a:p>
            <a:pPr lvl="1">
              <a:buNone/>
              <a:defRPr/>
            </a:pPr>
            <a:endParaRPr lang="en-US" sz="2000" dirty="0" smtClean="0">
              <a:solidFill>
                <a:schemeClr val="accent6"/>
              </a:solidFill>
            </a:endParaRPr>
          </a:p>
          <a:p>
            <a:pPr marL="457200" lvl="1" indent="0">
              <a:buFontTx/>
              <a:buNone/>
              <a:defRPr/>
            </a:pPr>
            <a:endParaRPr lang="en-US" sz="1600" dirty="0">
              <a:solidFill>
                <a:schemeClr val="accent6"/>
              </a:solidFill>
            </a:endParaRPr>
          </a:p>
          <a:p>
            <a:pPr>
              <a:buFontTx/>
              <a:buNone/>
              <a:defRPr/>
            </a:pPr>
            <a:r>
              <a:rPr lang="en-US" sz="1600" dirty="0" smtClean="0">
                <a:solidFill>
                  <a:schemeClr val="accent6"/>
                </a:solidFill>
              </a:rPr>
              <a:t>.</a:t>
            </a:r>
          </a:p>
          <a:p>
            <a:pPr lvl="1">
              <a:defRPr/>
            </a:pPr>
            <a:endParaRPr lang="en-US" sz="1600" dirty="0">
              <a:solidFill>
                <a:schemeClr val="accent6"/>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4800" y="0"/>
            <a:ext cx="8534400" cy="838200"/>
          </a:xfrm>
        </p:spPr>
        <p:txBody>
          <a:bodyPr/>
          <a:lstStyle/>
          <a:p>
            <a:r>
              <a:rPr lang="en-US" altLang="en-US" sz="3200" b="1" dirty="0" smtClean="0">
                <a:solidFill>
                  <a:srgbClr val="CC0000"/>
                </a:solidFill>
              </a:rPr>
              <a:t>Technical Operations Strategic Objectives</a:t>
            </a:r>
            <a:endParaRPr lang="en-US" altLang="en-US" sz="1600" dirty="0" smtClean="0"/>
          </a:p>
        </p:txBody>
      </p:sp>
      <p:pic>
        <p:nvPicPr>
          <p:cNvPr id="5124" name="Picture 4" descr="C:\Users\tpace\AppData\Local\Microsoft\Windows\Temporary Internet Files\Content.IE5\229K3OHD\MC900370858[1].wmf"/>
          <p:cNvPicPr>
            <a:picLocks noChangeAspect="1" noChangeArrowheads="1"/>
          </p:cNvPicPr>
          <p:nvPr/>
        </p:nvPicPr>
        <p:blipFill>
          <a:blip r:embed="rId2" cstate="print"/>
          <a:srcRect/>
          <a:stretch>
            <a:fillRect/>
          </a:stretch>
        </p:blipFill>
        <p:spPr bwMode="auto">
          <a:xfrm>
            <a:off x="6910388" y="-1279525"/>
            <a:ext cx="217487" cy="290512"/>
          </a:xfrm>
          <a:prstGeom prst="rect">
            <a:avLst/>
          </a:prstGeom>
          <a:noFill/>
          <a:ln w="9525">
            <a:noFill/>
            <a:miter lim="800000"/>
            <a:headEnd/>
            <a:tailEnd/>
          </a:ln>
        </p:spPr>
      </p:pic>
      <p:sp>
        <p:nvSpPr>
          <p:cNvPr id="11" name="Content Placeholder 2"/>
          <p:cNvSpPr>
            <a:spLocks noGrp="1"/>
          </p:cNvSpPr>
          <p:nvPr>
            <p:ph idx="1"/>
          </p:nvPr>
        </p:nvSpPr>
        <p:spPr>
          <a:xfrm>
            <a:off x="0" y="1219200"/>
            <a:ext cx="8610600" cy="4419600"/>
          </a:xfrm>
        </p:spPr>
        <p:txBody>
          <a:bodyPr/>
          <a:lstStyle/>
          <a:p>
            <a:pPr marL="457200" lvl="1" indent="0">
              <a:buNone/>
              <a:defRPr/>
            </a:pPr>
            <a:r>
              <a:rPr lang="en-US" sz="2000" dirty="0" smtClean="0">
                <a:solidFill>
                  <a:schemeClr val="accent6"/>
                </a:solidFill>
              </a:rPr>
              <a:t>Strategic Objective 4</a:t>
            </a:r>
          </a:p>
          <a:p>
            <a:pPr marL="457200" lvl="1" indent="0">
              <a:buNone/>
              <a:defRPr/>
            </a:pPr>
            <a:r>
              <a:rPr lang="en-US" sz="2000" dirty="0" smtClean="0">
                <a:solidFill>
                  <a:schemeClr val="accent6"/>
                </a:solidFill>
              </a:rPr>
              <a:t>Promote synergy and collaboration </a:t>
            </a:r>
            <a:r>
              <a:rPr lang="en-US" sz="2000" dirty="0">
                <a:solidFill>
                  <a:schemeClr val="accent6"/>
                </a:solidFill>
              </a:rPr>
              <a:t>with </a:t>
            </a:r>
            <a:r>
              <a:rPr lang="en-US" sz="2000" dirty="0" smtClean="0">
                <a:solidFill>
                  <a:schemeClr val="accent6"/>
                </a:solidFill>
              </a:rPr>
              <a:t>AES </a:t>
            </a:r>
            <a:r>
              <a:rPr lang="en-US" sz="2000" dirty="0">
                <a:solidFill>
                  <a:schemeClr val="accent6"/>
                </a:solidFill>
              </a:rPr>
              <a:t>Educational Activities </a:t>
            </a:r>
            <a:r>
              <a:rPr lang="en-US" sz="2000" dirty="0" smtClean="0">
                <a:solidFill>
                  <a:schemeClr val="accent6"/>
                </a:solidFill>
              </a:rPr>
              <a:t>to expand distinguished lecturer coverage and develop continuing professional development activities for all AES fields of </a:t>
            </a:r>
            <a:r>
              <a:rPr lang="en-US" sz="2000" dirty="0" smtClean="0">
                <a:solidFill>
                  <a:schemeClr val="accent6"/>
                </a:solidFill>
              </a:rPr>
              <a:t>interest</a:t>
            </a:r>
            <a:endParaRPr lang="en-US" sz="2000" dirty="0">
              <a:solidFill>
                <a:schemeClr val="accent6"/>
              </a:solidFill>
            </a:endParaRPr>
          </a:p>
          <a:p>
            <a:pPr lvl="2">
              <a:buFont typeface="Arial" pitchFamily="34" charset="0"/>
              <a:buChar char="•"/>
              <a:defRPr/>
            </a:pPr>
            <a:r>
              <a:rPr lang="en-US" sz="1600" dirty="0" smtClean="0">
                <a:solidFill>
                  <a:schemeClr val="accent6"/>
                </a:solidFill>
              </a:rPr>
              <a:t>Utilize gap analysis to identify needs for distinguished lecturers in specific fields of interest</a:t>
            </a:r>
          </a:p>
          <a:p>
            <a:pPr lvl="2">
              <a:buFont typeface="Arial" pitchFamily="34" charset="0"/>
              <a:buChar char="•"/>
              <a:defRPr/>
            </a:pPr>
            <a:r>
              <a:rPr lang="en-US" sz="1600" dirty="0" smtClean="0">
                <a:solidFill>
                  <a:schemeClr val="accent6"/>
                </a:solidFill>
              </a:rPr>
              <a:t>Utilize AES chapter fields of interest and local experts to identify new distinguished lecturer candidates</a:t>
            </a:r>
          </a:p>
          <a:p>
            <a:pPr lvl="2">
              <a:buFont typeface="Arial" pitchFamily="34" charset="0"/>
              <a:buChar char="•"/>
              <a:defRPr/>
            </a:pPr>
            <a:r>
              <a:rPr lang="en-US" sz="1600" dirty="0" smtClean="0">
                <a:solidFill>
                  <a:schemeClr val="accent6"/>
                </a:solidFill>
              </a:rPr>
              <a:t>Explore concept of short courses proposed by educational activities to increase </a:t>
            </a:r>
            <a:r>
              <a:rPr lang="en-US" sz="1600" dirty="0" smtClean="0">
                <a:solidFill>
                  <a:schemeClr val="accent6"/>
                </a:solidFill>
              </a:rPr>
              <a:t>collaboration</a:t>
            </a:r>
          </a:p>
          <a:p>
            <a:pPr marL="457200" lvl="1" indent="0">
              <a:buNone/>
              <a:defRPr/>
            </a:pPr>
            <a:r>
              <a:rPr lang="en-US" sz="2000" dirty="0" smtClean="0">
                <a:solidFill>
                  <a:schemeClr val="accent6"/>
                </a:solidFill>
              </a:rPr>
              <a:t>Status</a:t>
            </a:r>
          </a:p>
          <a:p>
            <a:pPr lvl="2">
              <a:buFont typeface="Arial" panose="020B0604020202020204" pitchFamily="34" charset="0"/>
              <a:buChar char="•"/>
              <a:defRPr/>
            </a:pPr>
            <a:r>
              <a:rPr lang="en-US" sz="1600" dirty="0" smtClean="0">
                <a:solidFill>
                  <a:schemeClr val="accent6"/>
                </a:solidFill>
              </a:rPr>
              <a:t>Prepared conceptual alignment matrix for DL vs. technical panel interests</a:t>
            </a:r>
          </a:p>
          <a:p>
            <a:pPr lvl="2">
              <a:buFont typeface="Arial" panose="020B0604020202020204" pitchFamily="34" charset="0"/>
              <a:buChar char="•"/>
              <a:defRPr/>
            </a:pPr>
            <a:r>
              <a:rPr lang="en-US" sz="1600" dirty="0" smtClean="0">
                <a:solidFill>
                  <a:schemeClr val="accent6"/>
                </a:solidFill>
              </a:rPr>
              <a:t>Identified potential gaps in DL coverage of AES fields of interest</a:t>
            </a:r>
            <a:endParaRPr lang="en-US" sz="1600" dirty="0" smtClean="0">
              <a:solidFill>
                <a:schemeClr val="accent6"/>
              </a:solidFill>
            </a:endParaRPr>
          </a:p>
          <a:p>
            <a:pPr marL="457200" lvl="1" indent="0">
              <a:buFontTx/>
              <a:buNone/>
              <a:defRPr/>
            </a:pPr>
            <a:r>
              <a:rPr lang="en-US" sz="1600" dirty="0" smtClean="0">
                <a:solidFill>
                  <a:schemeClr val="accent6"/>
                </a:solidFill>
              </a:rPr>
              <a:t>	</a:t>
            </a:r>
          </a:p>
          <a:p>
            <a:pPr marL="457200" lvl="1" indent="0">
              <a:buFontTx/>
              <a:buNone/>
              <a:defRPr/>
            </a:pPr>
            <a:r>
              <a:rPr lang="en-US" sz="1600" dirty="0">
                <a:solidFill>
                  <a:schemeClr val="accent6"/>
                </a:solidFill>
              </a:rPr>
              <a:t>	</a:t>
            </a:r>
          </a:p>
          <a:p>
            <a:pPr>
              <a:buFontTx/>
              <a:buNone/>
              <a:defRPr/>
            </a:pPr>
            <a:r>
              <a:rPr lang="en-US" sz="1600" dirty="0" smtClean="0">
                <a:solidFill>
                  <a:schemeClr val="accent6"/>
                </a:solidFill>
              </a:rPr>
              <a:t>.</a:t>
            </a:r>
          </a:p>
          <a:p>
            <a:pPr lvl="1">
              <a:defRPr/>
            </a:pPr>
            <a:endParaRPr lang="en-US" sz="1600" dirty="0">
              <a:solidFill>
                <a:schemeClr val="accent6"/>
              </a:solidFill>
            </a:endParaRPr>
          </a:p>
        </p:txBody>
      </p:sp>
    </p:spTree>
    <p:extLst>
      <p:ext uri="{BB962C8B-B14F-4D97-AF65-F5344CB8AC3E}">
        <p14:creationId xmlns:p14="http://schemas.microsoft.com/office/powerpoint/2010/main" val="1971047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4800" y="152400"/>
            <a:ext cx="8534400" cy="838200"/>
          </a:xfrm>
        </p:spPr>
        <p:txBody>
          <a:bodyPr/>
          <a:lstStyle/>
          <a:p>
            <a:r>
              <a:rPr lang="en-US" altLang="en-US" sz="3200" b="1" dirty="0" smtClean="0">
                <a:solidFill>
                  <a:srgbClr val="CC0000"/>
                </a:solidFill>
              </a:rPr>
              <a:t>Distinguished Lecturers Topics</a:t>
            </a:r>
            <a:br>
              <a:rPr lang="en-US" altLang="en-US" sz="3200" b="1" dirty="0" smtClean="0">
                <a:solidFill>
                  <a:srgbClr val="CC0000"/>
                </a:solidFill>
              </a:rPr>
            </a:br>
            <a:r>
              <a:rPr lang="en-US" altLang="en-US" sz="3200" b="1" dirty="0" smtClean="0">
                <a:solidFill>
                  <a:srgbClr val="CC0000"/>
                </a:solidFill>
              </a:rPr>
              <a:t>Alignment</a:t>
            </a:r>
            <a:r>
              <a:rPr lang="en-US" altLang="en-US" sz="3200" b="1" dirty="0">
                <a:solidFill>
                  <a:srgbClr val="CC0000"/>
                </a:solidFill>
              </a:rPr>
              <a:t> </a:t>
            </a:r>
            <a:r>
              <a:rPr lang="en-US" altLang="en-US" sz="3200" b="1" dirty="0" smtClean="0">
                <a:solidFill>
                  <a:srgbClr val="CC0000"/>
                </a:solidFill>
              </a:rPr>
              <a:t>with Technical Panels</a:t>
            </a:r>
            <a:endParaRPr lang="en-US" altLang="en-US" sz="1600" dirty="0" smtClean="0"/>
          </a:p>
        </p:txBody>
      </p:sp>
      <p:pic>
        <p:nvPicPr>
          <p:cNvPr id="5124" name="Picture 4" descr="C:\Users\tpace\AppData\Local\Microsoft\Windows\Temporary Internet Files\Content.IE5\229K3OHD\MC900370858[1].wmf"/>
          <p:cNvPicPr>
            <a:picLocks noChangeAspect="1" noChangeArrowheads="1"/>
          </p:cNvPicPr>
          <p:nvPr/>
        </p:nvPicPr>
        <p:blipFill>
          <a:blip r:embed="rId2" cstate="print"/>
          <a:srcRect/>
          <a:stretch>
            <a:fillRect/>
          </a:stretch>
        </p:blipFill>
        <p:spPr bwMode="auto">
          <a:xfrm>
            <a:off x="6910388" y="-1279525"/>
            <a:ext cx="217487" cy="290512"/>
          </a:xfrm>
          <a:prstGeom prst="rect">
            <a:avLst/>
          </a:prstGeom>
          <a:noFill/>
          <a:ln w="9525">
            <a:noFill/>
            <a:miter lim="800000"/>
            <a:headEnd/>
            <a:tailEnd/>
          </a:ln>
        </p:spPr>
      </p:pic>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14400" y="1447800"/>
            <a:ext cx="7402862"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5080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4800" y="0"/>
            <a:ext cx="8534400" cy="838200"/>
          </a:xfrm>
        </p:spPr>
        <p:txBody>
          <a:bodyPr/>
          <a:lstStyle/>
          <a:p>
            <a:r>
              <a:rPr lang="en-US" altLang="en-US" sz="3200" b="1" dirty="0" smtClean="0">
                <a:solidFill>
                  <a:srgbClr val="CC0000"/>
                </a:solidFill>
              </a:rPr>
              <a:t>Technical Operations Strategic Objectives</a:t>
            </a:r>
            <a:endParaRPr lang="en-US" altLang="en-US" sz="1600" dirty="0" smtClean="0"/>
          </a:p>
        </p:txBody>
      </p:sp>
      <p:pic>
        <p:nvPicPr>
          <p:cNvPr id="5124" name="Picture 4" descr="C:\Users\tpace\AppData\Local\Microsoft\Windows\Temporary Internet Files\Content.IE5\229K3OHD\MC900370858[1].wmf"/>
          <p:cNvPicPr>
            <a:picLocks noChangeAspect="1" noChangeArrowheads="1"/>
          </p:cNvPicPr>
          <p:nvPr/>
        </p:nvPicPr>
        <p:blipFill>
          <a:blip r:embed="rId2" cstate="print"/>
          <a:srcRect/>
          <a:stretch>
            <a:fillRect/>
          </a:stretch>
        </p:blipFill>
        <p:spPr bwMode="auto">
          <a:xfrm>
            <a:off x="6910388" y="-1279525"/>
            <a:ext cx="217487" cy="290512"/>
          </a:xfrm>
          <a:prstGeom prst="rect">
            <a:avLst/>
          </a:prstGeom>
          <a:noFill/>
          <a:ln w="9525">
            <a:noFill/>
            <a:miter lim="800000"/>
            <a:headEnd/>
            <a:tailEnd/>
          </a:ln>
        </p:spPr>
      </p:pic>
      <p:sp>
        <p:nvSpPr>
          <p:cNvPr id="11" name="Content Placeholder 2"/>
          <p:cNvSpPr>
            <a:spLocks noGrp="1"/>
          </p:cNvSpPr>
          <p:nvPr>
            <p:ph idx="1"/>
          </p:nvPr>
        </p:nvSpPr>
        <p:spPr>
          <a:xfrm>
            <a:off x="0" y="1143000"/>
            <a:ext cx="8534400" cy="4953000"/>
          </a:xfrm>
        </p:spPr>
        <p:txBody>
          <a:bodyPr/>
          <a:lstStyle/>
          <a:p>
            <a:pPr marL="457200" lvl="1" indent="0">
              <a:buNone/>
              <a:defRPr/>
            </a:pPr>
            <a:r>
              <a:rPr lang="en-US" sz="2000" dirty="0" smtClean="0">
                <a:solidFill>
                  <a:schemeClr val="accent6"/>
                </a:solidFill>
              </a:rPr>
              <a:t>Strategic Objective </a:t>
            </a:r>
            <a:r>
              <a:rPr lang="en-US" sz="2000" dirty="0" smtClean="0">
                <a:solidFill>
                  <a:schemeClr val="accent6"/>
                </a:solidFill>
              </a:rPr>
              <a:t>5</a:t>
            </a:r>
            <a:endParaRPr lang="en-US" sz="2000" dirty="0" smtClean="0">
              <a:solidFill>
                <a:schemeClr val="accent6"/>
              </a:solidFill>
            </a:endParaRPr>
          </a:p>
          <a:p>
            <a:pPr marL="457200" lvl="1" indent="0">
              <a:buNone/>
              <a:defRPr/>
            </a:pPr>
            <a:r>
              <a:rPr lang="en-US" sz="2000" dirty="0" smtClean="0">
                <a:solidFill>
                  <a:schemeClr val="accent6"/>
                </a:solidFill>
              </a:rPr>
              <a:t>Prepare </a:t>
            </a:r>
            <a:r>
              <a:rPr lang="en-US" sz="2000" dirty="0">
                <a:solidFill>
                  <a:schemeClr val="accent6"/>
                </a:solidFill>
              </a:rPr>
              <a:t>technical panel guidance in the form of best practices, techniques, and </a:t>
            </a:r>
            <a:r>
              <a:rPr lang="en-US" sz="2000" dirty="0" smtClean="0">
                <a:solidFill>
                  <a:schemeClr val="accent6"/>
                </a:solidFill>
              </a:rPr>
              <a:t>tools</a:t>
            </a:r>
          </a:p>
          <a:p>
            <a:pPr lvl="2">
              <a:buFont typeface="Arial" pitchFamily="34" charset="0"/>
              <a:buChar char="•"/>
              <a:defRPr/>
            </a:pPr>
            <a:r>
              <a:rPr lang="en-US" sz="1600" dirty="0" smtClean="0">
                <a:solidFill>
                  <a:schemeClr val="accent6"/>
                </a:solidFill>
              </a:rPr>
              <a:t>Collect </a:t>
            </a:r>
            <a:r>
              <a:rPr lang="en-US" sz="1600" dirty="0" smtClean="0">
                <a:solidFill>
                  <a:schemeClr val="accent6"/>
                </a:solidFill>
              </a:rPr>
              <a:t>charters, strategic plans, and other relevant documents for each technical panel</a:t>
            </a:r>
          </a:p>
          <a:p>
            <a:pPr lvl="2">
              <a:buFont typeface="Arial" pitchFamily="34" charset="0"/>
              <a:buChar char="•"/>
              <a:defRPr/>
            </a:pPr>
            <a:r>
              <a:rPr lang="en-US" sz="1600" dirty="0" smtClean="0">
                <a:solidFill>
                  <a:schemeClr val="accent6"/>
                </a:solidFill>
              </a:rPr>
              <a:t>Identify best practices, techniques and tools used by most successful technical panels</a:t>
            </a:r>
          </a:p>
          <a:p>
            <a:pPr lvl="2">
              <a:buFont typeface="Arial" pitchFamily="34" charset="0"/>
              <a:buChar char="•"/>
              <a:defRPr/>
            </a:pPr>
            <a:r>
              <a:rPr lang="en-US" sz="1600" dirty="0" smtClean="0">
                <a:solidFill>
                  <a:schemeClr val="accent6"/>
                </a:solidFill>
              </a:rPr>
              <a:t>Prepare a technical panel handbook of these best practices, techniques and tools</a:t>
            </a:r>
          </a:p>
          <a:p>
            <a:pPr lvl="2">
              <a:buFont typeface="Arial" pitchFamily="34" charset="0"/>
              <a:buChar char="•"/>
              <a:defRPr/>
            </a:pPr>
            <a:r>
              <a:rPr lang="en-US" sz="1600" dirty="0" smtClean="0">
                <a:solidFill>
                  <a:schemeClr val="accent6"/>
                </a:solidFill>
              </a:rPr>
              <a:t>Share technical panel handbook with all technical panels</a:t>
            </a:r>
          </a:p>
          <a:p>
            <a:pPr lvl="2">
              <a:buFont typeface="Arial" pitchFamily="34" charset="0"/>
              <a:buChar char="•"/>
              <a:defRPr/>
            </a:pPr>
            <a:r>
              <a:rPr lang="en-US" sz="1600" dirty="0" smtClean="0">
                <a:solidFill>
                  <a:schemeClr val="accent6"/>
                </a:solidFill>
              </a:rPr>
              <a:t>Revise and update as </a:t>
            </a:r>
            <a:r>
              <a:rPr lang="en-US" sz="1600" dirty="0" smtClean="0">
                <a:solidFill>
                  <a:schemeClr val="accent6"/>
                </a:solidFill>
              </a:rPr>
              <a:t>necessary</a:t>
            </a:r>
            <a:endParaRPr lang="en-US" sz="1600" dirty="0">
              <a:solidFill>
                <a:schemeClr val="accent6"/>
              </a:solidFill>
            </a:endParaRPr>
          </a:p>
          <a:p>
            <a:pPr marL="457200" lvl="1" indent="0">
              <a:buNone/>
              <a:defRPr/>
            </a:pPr>
            <a:r>
              <a:rPr lang="en-US" sz="2000" dirty="0" smtClean="0">
                <a:solidFill>
                  <a:schemeClr val="accent6"/>
                </a:solidFill>
              </a:rPr>
              <a:t>Status</a:t>
            </a:r>
          </a:p>
          <a:p>
            <a:pPr lvl="2">
              <a:buFont typeface="Arial" panose="020B0604020202020204" pitchFamily="34" charset="0"/>
              <a:buChar char="•"/>
              <a:defRPr/>
            </a:pPr>
            <a:r>
              <a:rPr lang="en-US" sz="1600" dirty="0" smtClean="0">
                <a:solidFill>
                  <a:schemeClr val="accent6"/>
                </a:solidFill>
              </a:rPr>
              <a:t>Aerospace Control and Guidance Systems selected for 2014 Outstanding Technical Panel Award</a:t>
            </a:r>
          </a:p>
          <a:p>
            <a:pPr lvl="2">
              <a:buFont typeface="Arial" panose="020B0604020202020204" pitchFamily="34" charset="0"/>
              <a:buChar char="•"/>
              <a:defRPr/>
            </a:pPr>
            <a:r>
              <a:rPr lang="en-US" sz="1600" dirty="0" smtClean="0">
                <a:solidFill>
                  <a:schemeClr val="accent6"/>
                </a:solidFill>
              </a:rPr>
              <a:t>Award Presentation Planned for Summer 2015</a:t>
            </a:r>
            <a:endParaRPr lang="en-US" sz="1600" dirty="0">
              <a:solidFill>
                <a:schemeClr val="accent6"/>
              </a:solidFill>
            </a:endParaRPr>
          </a:p>
          <a:p>
            <a:pPr lvl="1">
              <a:buNone/>
              <a:defRPr/>
            </a:pPr>
            <a:endParaRPr lang="en-US" sz="2000" dirty="0" smtClean="0">
              <a:solidFill>
                <a:schemeClr val="accent6"/>
              </a:solidFill>
            </a:endParaRPr>
          </a:p>
          <a:p>
            <a:pPr lvl="1">
              <a:buNone/>
              <a:defRPr/>
            </a:pPr>
            <a:endParaRPr lang="en-US" sz="2000" dirty="0" smtClean="0">
              <a:solidFill>
                <a:schemeClr val="accent6"/>
              </a:solidFill>
            </a:endParaRPr>
          </a:p>
          <a:p>
            <a:pPr marL="457200" lvl="1" indent="0">
              <a:buFontTx/>
              <a:buNone/>
              <a:defRPr/>
            </a:pPr>
            <a:endParaRPr lang="en-US" sz="1600" dirty="0">
              <a:solidFill>
                <a:schemeClr val="accent6"/>
              </a:solidFill>
            </a:endParaRPr>
          </a:p>
          <a:p>
            <a:pPr>
              <a:buFontTx/>
              <a:buNone/>
              <a:defRPr/>
            </a:pPr>
            <a:r>
              <a:rPr lang="en-US" sz="1600" dirty="0" smtClean="0">
                <a:solidFill>
                  <a:schemeClr val="accent6"/>
                </a:solidFill>
              </a:rPr>
              <a:t>.</a:t>
            </a:r>
          </a:p>
          <a:p>
            <a:pPr lvl="1">
              <a:defRPr/>
            </a:pPr>
            <a:endParaRPr lang="en-US" sz="1600" dirty="0">
              <a:solidFill>
                <a:schemeClr val="accent6"/>
              </a:solidFill>
            </a:endParaRPr>
          </a:p>
        </p:txBody>
      </p:sp>
    </p:spTree>
    <p:extLst>
      <p:ext uri="{BB962C8B-B14F-4D97-AF65-F5344CB8AC3E}">
        <p14:creationId xmlns:p14="http://schemas.microsoft.com/office/powerpoint/2010/main" val="2163153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4800" y="0"/>
            <a:ext cx="8534400" cy="838200"/>
          </a:xfrm>
        </p:spPr>
        <p:txBody>
          <a:bodyPr/>
          <a:lstStyle/>
          <a:p>
            <a:r>
              <a:rPr lang="en-US" altLang="en-US" sz="3200" b="1" dirty="0" smtClean="0">
                <a:solidFill>
                  <a:srgbClr val="CC0000"/>
                </a:solidFill>
              </a:rPr>
              <a:t>Technical Operations Strategic Objectives</a:t>
            </a:r>
            <a:endParaRPr lang="en-US" altLang="en-US" sz="1600" dirty="0" smtClean="0"/>
          </a:p>
        </p:txBody>
      </p:sp>
      <p:pic>
        <p:nvPicPr>
          <p:cNvPr id="5124" name="Picture 4" descr="C:\Users\tpace\AppData\Local\Microsoft\Windows\Temporary Internet Files\Content.IE5\229K3OHD\MC900370858[1].wmf"/>
          <p:cNvPicPr>
            <a:picLocks noChangeAspect="1" noChangeArrowheads="1"/>
          </p:cNvPicPr>
          <p:nvPr/>
        </p:nvPicPr>
        <p:blipFill>
          <a:blip r:embed="rId2" cstate="print"/>
          <a:srcRect/>
          <a:stretch>
            <a:fillRect/>
          </a:stretch>
        </p:blipFill>
        <p:spPr bwMode="auto">
          <a:xfrm>
            <a:off x="6910388" y="-1279525"/>
            <a:ext cx="217487" cy="290512"/>
          </a:xfrm>
          <a:prstGeom prst="rect">
            <a:avLst/>
          </a:prstGeom>
          <a:noFill/>
          <a:ln w="9525">
            <a:noFill/>
            <a:miter lim="800000"/>
            <a:headEnd/>
            <a:tailEnd/>
          </a:ln>
        </p:spPr>
      </p:pic>
      <p:sp>
        <p:nvSpPr>
          <p:cNvPr id="11" name="Content Placeholder 2"/>
          <p:cNvSpPr>
            <a:spLocks noGrp="1"/>
          </p:cNvSpPr>
          <p:nvPr>
            <p:ph idx="1"/>
          </p:nvPr>
        </p:nvSpPr>
        <p:spPr>
          <a:xfrm>
            <a:off x="0" y="1219200"/>
            <a:ext cx="8458200" cy="4419600"/>
          </a:xfrm>
        </p:spPr>
        <p:txBody>
          <a:bodyPr/>
          <a:lstStyle/>
          <a:p>
            <a:pPr marL="457200" lvl="1" indent="0">
              <a:buNone/>
              <a:defRPr/>
            </a:pPr>
            <a:r>
              <a:rPr lang="en-US" sz="2000" dirty="0" smtClean="0">
                <a:solidFill>
                  <a:schemeClr val="accent6"/>
                </a:solidFill>
              </a:rPr>
              <a:t>Strategic Objective 6</a:t>
            </a:r>
          </a:p>
          <a:p>
            <a:pPr marL="457200" lvl="1" indent="0">
              <a:buNone/>
              <a:defRPr/>
            </a:pPr>
            <a:r>
              <a:rPr lang="en-US" sz="2000" dirty="0" smtClean="0">
                <a:solidFill>
                  <a:schemeClr val="accent6"/>
                </a:solidFill>
              </a:rPr>
              <a:t>Increase AESS member participation in all technical </a:t>
            </a:r>
            <a:r>
              <a:rPr lang="en-US" sz="2000" dirty="0" smtClean="0">
                <a:solidFill>
                  <a:schemeClr val="accent6"/>
                </a:solidFill>
              </a:rPr>
              <a:t>panels</a:t>
            </a:r>
            <a:endParaRPr lang="en-US" sz="2000" dirty="0">
              <a:solidFill>
                <a:schemeClr val="accent6"/>
              </a:solidFill>
            </a:endParaRPr>
          </a:p>
          <a:p>
            <a:pPr lvl="2">
              <a:buFont typeface="Arial" pitchFamily="34" charset="0"/>
              <a:buChar char="•"/>
              <a:defRPr/>
            </a:pPr>
            <a:r>
              <a:rPr lang="en-US" sz="1600" dirty="0" smtClean="0">
                <a:solidFill>
                  <a:schemeClr val="accent6"/>
                </a:solidFill>
              </a:rPr>
              <a:t>Utilize gap analysis to identify AES activities needing additional member involvement</a:t>
            </a:r>
          </a:p>
          <a:p>
            <a:pPr lvl="2">
              <a:buFont typeface="Arial" pitchFamily="34" charset="0"/>
              <a:buChar char="•"/>
              <a:defRPr/>
            </a:pPr>
            <a:r>
              <a:rPr lang="en-US" sz="1600" dirty="0" smtClean="0">
                <a:solidFill>
                  <a:schemeClr val="accent6"/>
                </a:solidFill>
              </a:rPr>
              <a:t>Utilize AES chapter fields of interest and local experts to identify and engage emerging leaders</a:t>
            </a:r>
          </a:p>
          <a:p>
            <a:pPr lvl="2">
              <a:buFont typeface="Arial" pitchFamily="34" charset="0"/>
              <a:buChar char="•"/>
              <a:defRPr/>
            </a:pPr>
            <a:r>
              <a:rPr lang="en-US" sz="1600" dirty="0" smtClean="0">
                <a:solidFill>
                  <a:schemeClr val="accent6"/>
                </a:solidFill>
              </a:rPr>
              <a:t>Inform and invite AES members to participate in AES activities through improved communication efforts including letters, email, AES website, QEB and social </a:t>
            </a:r>
            <a:r>
              <a:rPr lang="en-US" sz="1600" dirty="0" smtClean="0">
                <a:solidFill>
                  <a:schemeClr val="accent6"/>
                </a:solidFill>
              </a:rPr>
              <a:t>media</a:t>
            </a:r>
          </a:p>
          <a:p>
            <a:pPr marL="457200" lvl="1" indent="0">
              <a:buNone/>
              <a:defRPr/>
            </a:pPr>
            <a:r>
              <a:rPr lang="en-US" sz="2000" dirty="0" smtClean="0">
                <a:solidFill>
                  <a:schemeClr val="accent6"/>
                </a:solidFill>
              </a:rPr>
              <a:t>Status</a:t>
            </a:r>
          </a:p>
          <a:p>
            <a:pPr lvl="2">
              <a:buFont typeface="Arial" pitchFamily="34" charset="0"/>
              <a:buChar char="•"/>
              <a:defRPr/>
            </a:pPr>
            <a:r>
              <a:rPr lang="en-US" sz="1600" dirty="0" smtClean="0">
                <a:solidFill>
                  <a:schemeClr val="accent6"/>
                </a:solidFill>
              </a:rPr>
              <a:t>Updating AES website with current information</a:t>
            </a:r>
          </a:p>
          <a:p>
            <a:pPr lvl="2">
              <a:buFont typeface="Arial" pitchFamily="34" charset="0"/>
              <a:buChar char="•"/>
              <a:defRPr/>
            </a:pPr>
            <a:r>
              <a:rPr lang="en-US" sz="1600" dirty="0" smtClean="0">
                <a:solidFill>
                  <a:schemeClr val="accent6"/>
                </a:solidFill>
              </a:rPr>
              <a:t>Preparing articles for 2015 QEB</a:t>
            </a:r>
          </a:p>
          <a:p>
            <a:pPr lvl="2">
              <a:buFont typeface="Arial" pitchFamily="34" charset="0"/>
              <a:buChar char="•"/>
              <a:defRPr/>
            </a:pPr>
            <a:r>
              <a:rPr lang="en-US" sz="1600" dirty="0" smtClean="0">
                <a:solidFill>
                  <a:schemeClr val="accent6"/>
                </a:solidFill>
              </a:rPr>
              <a:t>Increasing participation in social media activities</a:t>
            </a:r>
            <a:endParaRPr lang="en-US" sz="1600" dirty="0" smtClean="0">
              <a:solidFill>
                <a:schemeClr val="accent6"/>
              </a:solidFill>
            </a:endParaRPr>
          </a:p>
          <a:p>
            <a:pPr lvl="2">
              <a:buFont typeface="Arial" pitchFamily="34" charset="0"/>
              <a:buChar char="•"/>
              <a:defRPr/>
            </a:pPr>
            <a:endParaRPr lang="en-US" sz="1600" dirty="0" smtClean="0">
              <a:solidFill>
                <a:schemeClr val="accent6"/>
              </a:solidFill>
            </a:endParaRPr>
          </a:p>
          <a:p>
            <a:pPr lvl="1">
              <a:buFont typeface="Arial" pitchFamily="34" charset="0"/>
              <a:buChar char="•"/>
              <a:defRPr/>
            </a:pPr>
            <a:endParaRPr lang="en-US" sz="2000" dirty="0">
              <a:solidFill>
                <a:schemeClr val="accent6"/>
              </a:solidFill>
            </a:endParaRPr>
          </a:p>
          <a:p>
            <a:pPr lvl="1">
              <a:buNone/>
              <a:defRPr/>
            </a:pPr>
            <a:endParaRPr lang="en-US" sz="2000" dirty="0" smtClean="0">
              <a:solidFill>
                <a:schemeClr val="accent6"/>
              </a:solidFill>
            </a:endParaRPr>
          </a:p>
          <a:p>
            <a:pPr lvl="1">
              <a:buNone/>
              <a:defRPr/>
            </a:pPr>
            <a:endParaRPr lang="en-US" sz="2000" dirty="0" smtClean="0">
              <a:solidFill>
                <a:schemeClr val="accent6"/>
              </a:solidFill>
            </a:endParaRPr>
          </a:p>
          <a:p>
            <a:pPr marL="457200" lvl="1" indent="0">
              <a:buFontTx/>
              <a:buNone/>
              <a:defRPr/>
            </a:pPr>
            <a:endParaRPr lang="en-US" sz="1600" dirty="0">
              <a:solidFill>
                <a:schemeClr val="accent6"/>
              </a:solidFill>
            </a:endParaRPr>
          </a:p>
          <a:p>
            <a:pPr>
              <a:buFontTx/>
              <a:buNone/>
              <a:defRPr/>
            </a:pPr>
            <a:r>
              <a:rPr lang="en-US" sz="1600" dirty="0" smtClean="0">
                <a:solidFill>
                  <a:schemeClr val="accent6"/>
                </a:solidFill>
              </a:rPr>
              <a:t>.</a:t>
            </a:r>
          </a:p>
          <a:p>
            <a:pPr lvl="1">
              <a:defRPr/>
            </a:pPr>
            <a:endParaRPr lang="en-US" sz="1600" dirty="0">
              <a:solidFill>
                <a:schemeClr val="accent6"/>
              </a:solidFill>
            </a:endParaRPr>
          </a:p>
        </p:txBody>
      </p:sp>
    </p:spTree>
    <p:extLst>
      <p:ext uri="{BB962C8B-B14F-4D97-AF65-F5344CB8AC3E}">
        <p14:creationId xmlns:p14="http://schemas.microsoft.com/office/powerpoint/2010/main" val="12219083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4800" y="0"/>
            <a:ext cx="8534400" cy="838200"/>
          </a:xfrm>
        </p:spPr>
        <p:txBody>
          <a:bodyPr/>
          <a:lstStyle/>
          <a:p>
            <a:r>
              <a:rPr lang="en-US" altLang="en-US" sz="3200" b="1" dirty="0" smtClean="0">
                <a:solidFill>
                  <a:srgbClr val="CC0000"/>
                </a:solidFill>
              </a:rPr>
              <a:t>2015 QEB Q1 – Technical Panels Article</a:t>
            </a:r>
            <a:endParaRPr lang="en-US" altLang="en-US" sz="1600" dirty="0" smtClean="0"/>
          </a:p>
        </p:txBody>
      </p:sp>
      <p:pic>
        <p:nvPicPr>
          <p:cNvPr id="5124" name="Picture 4" descr="C:\Users\tpace\AppData\Local\Microsoft\Windows\Temporary Internet Files\Content.IE5\229K3OHD\MC900370858[1].wmf"/>
          <p:cNvPicPr>
            <a:picLocks noChangeAspect="1" noChangeArrowheads="1"/>
          </p:cNvPicPr>
          <p:nvPr/>
        </p:nvPicPr>
        <p:blipFill>
          <a:blip r:embed="rId2" cstate="print"/>
          <a:srcRect/>
          <a:stretch>
            <a:fillRect/>
          </a:stretch>
        </p:blipFill>
        <p:spPr bwMode="auto">
          <a:xfrm>
            <a:off x="6910388" y="-1279525"/>
            <a:ext cx="217487" cy="290512"/>
          </a:xfrm>
          <a:prstGeom prst="rect">
            <a:avLst/>
          </a:prstGeom>
          <a:noFill/>
          <a:ln w="9525">
            <a:noFill/>
            <a:miter lim="800000"/>
            <a:headEnd/>
            <a:tailEnd/>
          </a:ln>
        </p:spPr>
      </p:pic>
      <p:sp>
        <p:nvSpPr>
          <p:cNvPr id="11" name="Content Placeholder 2"/>
          <p:cNvSpPr>
            <a:spLocks noGrp="1"/>
          </p:cNvSpPr>
          <p:nvPr>
            <p:ph idx="1"/>
          </p:nvPr>
        </p:nvSpPr>
        <p:spPr>
          <a:xfrm>
            <a:off x="-228600" y="990600"/>
            <a:ext cx="9296400" cy="5105400"/>
          </a:xfrm>
        </p:spPr>
        <p:txBody>
          <a:bodyPr/>
          <a:lstStyle/>
          <a:p>
            <a:pPr marL="457200" lvl="1" indent="0">
              <a:buNone/>
              <a:defRPr/>
            </a:pPr>
            <a:r>
              <a:rPr lang="en-US" sz="1600" dirty="0" smtClean="0"/>
              <a:t>What </a:t>
            </a:r>
            <a:r>
              <a:rPr lang="en-US" sz="1600" dirty="0"/>
              <a:t>are Technical Panels and why should you care?  Technical Panels are groups of professionals from government, industry, and academia who enjoy joining together to share their knowledge and experience and to work on a variety of collaborative activities in an AESS field of interest.  These activities include development and periodic revision of IEEE standards pertaining to the relevant technical domain; organizing and leading the premier IEEE technical conferences in the field of interest; nominating candidates from among their peers to be recognized for their professional achievements with IEEE awards or elevation to IEEE Fellows; encouraging the publication of technical papers in IEEE journals or magazines; and supporting technical presentations to promote continuing education and professional development.  If you want to get the best value from your AESS membership then you should get involved in these types of activities in your field of interest.  Currently AESS has nine Technical Panels: Aerospace Control and Guidance Systems, Aerospace Systems Integration Engineering, Avionics Systems, Cyber Security, Gyro and Accelerometer, Radar Systems, Space Systems, Target Tracking Systems, and Unmanned Aerospace Systems.  Check out the Technical Operations section of the AESS website for more information about the focus of each of the Technical Panels.  Join the group that best fits your field of interest or voice your interest in new and emerging technologies that should be addressed.  Get engaged in the professional activities of the Technical Panel and experience the mutual benefit of advancing the state of the art and enhancing your career as you increase your knowledge and become recognized as a “player” in the technical community.  Remember, when it comes to membership in any organization, you only get as much out of it as you put into it</a:t>
            </a:r>
            <a:r>
              <a:rPr lang="en-US" sz="1600" dirty="0" smtClean="0"/>
              <a:t>.</a:t>
            </a:r>
            <a:endParaRPr lang="en-US" sz="1600" dirty="0"/>
          </a:p>
        </p:txBody>
      </p:sp>
    </p:spTree>
    <p:extLst>
      <p:ext uri="{BB962C8B-B14F-4D97-AF65-F5344CB8AC3E}">
        <p14:creationId xmlns:p14="http://schemas.microsoft.com/office/powerpoint/2010/main" val="3926580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4800" y="304800"/>
            <a:ext cx="8534400" cy="838200"/>
          </a:xfrm>
        </p:spPr>
        <p:txBody>
          <a:bodyPr/>
          <a:lstStyle/>
          <a:p>
            <a:r>
              <a:rPr lang="en-US" altLang="en-US" sz="3200" b="1" dirty="0" smtClean="0">
                <a:solidFill>
                  <a:srgbClr val="CC0000"/>
                </a:solidFill>
              </a:rPr>
              <a:t>Schedule for 2015 QEB Articles</a:t>
            </a:r>
            <a:br>
              <a:rPr lang="en-US" altLang="en-US" sz="3200" b="1" dirty="0" smtClean="0">
                <a:solidFill>
                  <a:srgbClr val="CC0000"/>
                </a:solidFill>
              </a:rPr>
            </a:br>
            <a:r>
              <a:rPr lang="en-US" altLang="en-US" sz="3200" b="1" dirty="0" smtClean="0">
                <a:solidFill>
                  <a:srgbClr val="CC0000"/>
                </a:solidFill>
              </a:rPr>
              <a:t>Featuring Technical Panels</a:t>
            </a:r>
            <a:endParaRPr lang="en-US" altLang="en-US" sz="1600" dirty="0" smtClean="0"/>
          </a:p>
        </p:txBody>
      </p:sp>
      <p:pic>
        <p:nvPicPr>
          <p:cNvPr id="5124" name="Picture 4" descr="C:\Users\tpace\AppData\Local\Microsoft\Windows\Temporary Internet Files\Content.IE5\229K3OHD\MC900370858[1].wmf"/>
          <p:cNvPicPr>
            <a:picLocks noChangeAspect="1" noChangeArrowheads="1"/>
          </p:cNvPicPr>
          <p:nvPr/>
        </p:nvPicPr>
        <p:blipFill>
          <a:blip r:embed="rId2" cstate="print"/>
          <a:srcRect/>
          <a:stretch>
            <a:fillRect/>
          </a:stretch>
        </p:blipFill>
        <p:spPr bwMode="auto">
          <a:xfrm>
            <a:off x="6910388" y="-1279525"/>
            <a:ext cx="217487" cy="290512"/>
          </a:xfrm>
          <a:prstGeom prst="rect">
            <a:avLst/>
          </a:prstGeom>
          <a:noFill/>
          <a:ln w="9525">
            <a:noFill/>
            <a:miter lim="800000"/>
            <a:headEnd/>
            <a:tailEnd/>
          </a:ln>
        </p:spPr>
      </p:pic>
      <p:sp>
        <p:nvSpPr>
          <p:cNvPr id="2" name="Content Placeholder 1"/>
          <p:cNvSpPr>
            <a:spLocks noGrp="1"/>
          </p:cNvSpPr>
          <p:nvPr>
            <p:ph idx="1"/>
          </p:nvPr>
        </p:nvSpPr>
        <p:spPr>
          <a:xfrm>
            <a:off x="457200" y="1676400"/>
            <a:ext cx="3505200" cy="4602163"/>
          </a:xfrm>
        </p:spPr>
        <p:txBody>
          <a:bodyPr/>
          <a:lstStyle/>
          <a:p>
            <a:pPr marL="0" indent="0">
              <a:buNone/>
            </a:pPr>
            <a:r>
              <a:rPr lang="en-US" sz="2800" dirty="0" smtClean="0"/>
              <a:t>QEB Q1</a:t>
            </a:r>
          </a:p>
          <a:p>
            <a:pPr lvl="1"/>
            <a:r>
              <a:rPr lang="en-US" sz="2400" dirty="0" smtClean="0"/>
              <a:t>Cyber Security</a:t>
            </a:r>
          </a:p>
          <a:p>
            <a:pPr lvl="1"/>
            <a:r>
              <a:rPr lang="en-US" sz="2400" dirty="0" smtClean="0"/>
              <a:t>Space Systems</a:t>
            </a:r>
          </a:p>
          <a:p>
            <a:pPr marL="0" indent="0">
              <a:buNone/>
            </a:pPr>
            <a:endParaRPr lang="en-US" dirty="0" smtClean="0"/>
          </a:p>
          <a:p>
            <a:pPr marL="0" indent="0">
              <a:buNone/>
            </a:pPr>
            <a:r>
              <a:rPr lang="en-US" sz="2800" dirty="0" smtClean="0"/>
              <a:t>QEB Q2</a:t>
            </a:r>
          </a:p>
          <a:p>
            <a:pPr lvl="1"/>
            <a:r>
              <a:rPr lang="en-US" sz="2400" dirty="0" smtClean="0"/>
              <a:t>Radar Systems</a:t>
            </a:r>
          </a:p>
          <a:p>
            <a:pPr lvl="1"/>
            <a:r>
              <a:rPr lang="en-US" sz="2400" dirty="0" smtClean="0"/>
              <a:t>Target Tracking Systems</a:t>
            </a:r>
          </a:p>
        </p:txBody>
      </p:sp>
      <p:sp>
        <p:nvSpPr>
          <p:cNvPr id="3" name="Rectangle 2"/>
          <p:cNvSpPr/>
          <p:nvPr/>
        </p:nvSpPr>
        <p:spPr>
          <a:xfrm>
            <a:off x="4343400" y="1674975"/>
            <a:ext cx="4724400" cy="3785652"/>
          </a:xfrm>
          <a:prstGeom prst="rect">
            <a:avLst/>
          </a:prstGeom>
        </p:spPr>
        <p:txBody>
          <a:bodyPr wrap="square">
            <a:spAutoFit/>
          </a:bodyPr>
          <a:lstStyle/>
          <a:p>
            <a:r>
              <a:rPr lang="en-US" sz="2800" dirty="0" smtClean="0"/>
              <a:t>QEB Q3</a:t>
            </a:r>
          </a:p>
          <a:p>
            <a:pPr marL="914400" lvl="1" indent="-457200">
              <a:buFont typeface="Arial" panose="020B0604020202020204" pitchFamily="34" charset="0"/>
              <a:buChar char="•"/>
            </a:pPr>
            <a:r>
              <a:rPr lang="en-US" sz="2400" dirty="0" smtClean="0"/>
              <a:t>Gyro and Accelerometer</a:t>
            </a:r>
          </a:p>
          <a:p>
            <a:pPr marL="914400" lvl="1" indent="-457200">
              <a:buFont typeface="Arial" panose="020B0604020202020204" pitchFamily="34" charset="0"/>
              <a:buChar char="•"/>
            </a:pPr>
            <a:r>
              <a:rPr lang="en-US" sz="2400" dirty="0" smtClean="0"/>
              <a:t>Aerospace Control and Guidance Systems</a:t>
            </a:r>
            <a:endParaRPr lang="en-US" sz="2400" dirty="0"/>
          </a:p>
          <a:p>
            <a:endParaRPr lang="en-US" sz="3200" dirty="0" smtClean="0"/>
          </a:p>
          <a:p>
            <a:r>
              <a:rPr lang="en-US" sz="2800" dirty="0" smtClean="0"/>
              <a:t>QEB Q4</a:t>
            </a:r>
          </a:p>
          <a:p>
            <a:pPr marL="914400" lvl="1" indent="-457200">
              <a:buFont typeface="Arial" panose="020B0604020202020204" pitchFamily="34" charset="0"/>
              <a:buChar char="•"/>
            </a:pPr>
            <a:r>
              <a:rPr lang="en-US" sz="2400" dirty="0" smtClean="0"/>
              <a:t>Avionics Systems</a:t>
            </a:r>
          </a:p>
          <a:p>
            <a:pPr marL="914400" lvl="1" indent="-457200">
              <a:buFont typeface="Arial" panose="020B0604020202020204" pitchFamily="34" charset="0"/>
              <a:buChar char="•"/>
            </a:pPr>
            <a:r>
              <a:rPr lang="en-US" sz="2400" dirty="0" smtClean="0"/>
              <a:t>Unmanned Aerospace Systems</a:t>
            </a:r>
            <a:endParaRPr lang="en-US" sz="2400" dirty="0"/>
          </a:p>
        </p:txBody>
      </p:sp>
    </p:spTree>
    <p:extLst>
      <p:ext uri="{BB962C8B-B14F-4D97-AF65-F5344CB8AC3E}">
        <p14:creationId xmlns:p14="http://schemas.microsoft.com/office/powerpoint/2010/main" val="1862690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304800" y="1371600"/>
            <a:ext cx="8229600" cy="5135563"/>
          </a:xfrm>
        </p:spPr>
        <p:txBody>
          <a:bodyPr/>
          <a:lstStyle/>
          <a:p>
            <a:pPr marL="914400" lvl="1" indent="-457200">
              <a:buAutoNum type="arabicParenBoth"/>
              <a:defRPr/>
            </a:pPr>
            <a:r>
              <a:rPr lang="en-US" sz="2000" dirty="0" smtClean="0">
                <a:solidFill>
                  <a:schemeClr val="accent6"/>
                </a:solidFill>
              </a:rPr>
              <a:t>CY 2015 Budget for Technical Operations - $10K</a:t>
            </a:r>
          </a:p>
          <a:p>
            <a:pPr marL="914400" lvl="1" indent="-457200">
              <a:buAutoNum type="arabicParenBoth"/>
              <a:defRPr/>
            </a:pPr>
            <a:endParaRPr lang="en-US" sz="2000" dirty="0" smtClean="0">
              <a:solidFill>
                <a:schemeClr val="accent6"/>
              </a:solidFill>
            </a:endParaRPr>
          </a:p>
          <a:p>
            <a:pPr marL="914400" lvl="1" indent="-457200">
              <a:buAutoNum type="arabicParenBoth"/>
              <a:defRPr/>
            </a:pPr>
            <a:r>
              <a:rPr lang="en-US" sz="2000" dirty="0" smtClean="0">
                <a:solidFill>
                  <a:schemeClr val="accent6"/>
                </a:solidFill>
              </a:rPr>
              <a:t>No Current Initiatives</a:t>
            </a:r>
          </a:p>
          <a:p>
            <a:pPr marL="914400" lvl="1" indent="-457200">
              <a:buAutoNum type="arabicParenBoth"/>
              <a:defRPr/>
            </a:pPr>
            <a:endParaRPr lang="en-US" sz="2000" dirty="0" smtClean="0">
              <a:solidFill>
                <a:schemeClr val="accent6"/>
              </a:solidFill>
            </a:endParaRPr>
          </a:p>
          <a:p>
            <a:pPr marL="914400" lvl="1" indent="-457200">
              <a:buAutoNum type="arabicParenBoth"/>
              <a:defRPr/>
            </a:pPr>
            <a:r>
              <a:rPr lang="en-US" sz="2000" dirty="0" smtClean="0">
                <a:solidFill>
                  <a:schemeClr val="accent6"/>
                </a:solidFill>
              </a:rPr>
              <a:t>Strategic Analysis Will Reveal Opportunities for New Initiatives</a:t>
            </a:r>
            <a:endParaRPr lang="en-US" sz="1600" dirty="0" smtClean="0">
              <a:solidFill>
                <a:schemeClr val="accent6"/>
              </a:solidFill>
            </a:endParaRPr>
          </a:p>
          <a:p>
            <a:pPr marL="514350" indent="-457200">
              <a:defRPr/>
            </a:pPr>
            <a:endParaRPr lang="en-US" sz="2400" dirty="0" smtClean="0">
              <a:solidFill>
                <a:schemeClr val="accent6"/>
              </a:solidFill>
            </a:endParaRPr>
          </a:p>
          <a:p>
            <a:pPr marL="514350" indent="-457200">
              <a:buNone/>
              <a:defRPr/>
            </a:pPr>
            <a:endParaRPr lang="en-US" sz="3200" dirty="0" smtClean="0">
              <a:solidFill>
                <a:schemeClr val="accent6"/>
              </a:solidFill>
            </a:endParaRPr>
          </a:p>
          <a:p>
            <a:pPr marL="1314450" lvl="2" indent="-457200">
              <a:buAutoNum type="arabicParenBoth"/>
              <a:defRPr/>
            </a:pPr>
            <a:endParaRPr lang="en-US" sz="1600" dirty="0" smtClean="0">
              <a:solidFill>
                <a:schemeClr val="accent6"/>
              </a:solidFill>
            </a:endParaRPr>
          </a:p>
          <a:p>
            <a:pPr lvl="1">
              <a:buNone/>
              <a:defRPr/>
            </a:pPr>
            <a:r>
              <a:rPr lang="en-US" sz="2000" dirty="0" smtClean="0">
                <a:solidFill>
                  <a:schemeClr val="accent6"/>
                </a:solidFill>
              </a:rPr>
              <a:t>	</a:t>
            </a:r>
            <a:endParaRPr lang="en-US" sz="1600" dirty="0" smtClean="0">
              <a:solidFill>
                <a:schemeClr val="accent6"/>
              </a:solidFill>
            </a:endParaRPr>
          </a:p>
          <a:p>
            <a:pPr lvl="1">
              <a:buNone/>
              <a:defRPr/>
            </a:pPr>
            <a:endParaRPr lang="en-US" sz="2000" dirty="0" smtClean="0">
              <a:solidFill>
                <a:schemeClr val="accent6"/>
              </a:solidFill>
            </a:endParaRPr>
          </a:p>
          <a:p>
            <a:pPr lvl="1">
              <a:buNone/>
              <a:defRPr/>
            </a:pPr>
            <a:endParaRPr lang="en-US" sz="2000" dirty="0" smtClean="0">
              <a:solidFill>
                <a:schemeClr val="accent6"/>
              </a:solidFill>
            </a:endParaRPr>
          </a:p>
          <a:p>
            <a:pPr marL="457200" lvl="1" indent="0">
              <a:buFontTx/>
              <a:buNone/>
              <a:defRPr/>
            </a:pPr>
            <a:endParaRPr lang="en-US" sz="1600" dirty="0">
              <a:solidFill>
                <a:schemeClr val="accent6"/>
              </a:solidFill>
            </a:endParaRPr>
          </a:p>
          <a:p>
            <a:pPr>
              <a:buFontTx/>
              <a:buNone/>
              <a:defRPr/>
            </a:pPr>
            <a:r>
              <a:rPr lang="en-US" sz="1600" dirty="0" smtClean="0">
                <a:solidFill>
                  <a:schemeClr val="accent6"/>
                </a:solidFill>
              </a:rPr>
              <a:t>.</a:t>
            </a:r>
          </a:p>
          <a:p>
            <a:pPr lvl="1">
              <a:defRPr/>
            </a:pPr>
            <a:endParaRPr lang="en-US" sz="1600" dirty="0">
              <a:solidFill>
                <a:schemeClr val="accent6"/>
              </a:solidFill>
            </a:endParaRPr>
          </a:p>
        </p:txBody>
      </p:sp>
      <p:sp>
        <p:nvSpPr>
          <p:cNvPr id="5122" name="Title 1"/>
          <p:cNvSpPr>
            <a:spLocks noGrp="1"/>
          </p:cNvSpPr>
          <p:nvPr>
            <p:ph type="title"/>
          </p:nvPr>
        </p:nvSpPr>
        <p:spPr>
          <a:xfrm>
            <a:off x="152400" y="0"/>
            <a:ext cx="8839200" cy="838200"/>
          </a:xfrm>
        </p:spPr>
        <p:txBody>
          <a:bodyPr/>
          <a:lstStyle/>
          <a:p>
            <a:r>
              <a:rPr lang="en-US" altLang="en-US" sz="3200" b="1" dirty="0" smtClean="0">
                <a:solidFill>
                  <a:srgbClr val="CC0000"/>
                </a:solidFill>
              </a:rPr>
              <a:t>Technical Operations Financial Assessment</a:t>
            </a:r>
            <a:endParaRPr lang="en-US" altLang="en-US" sz="1600" dirty="0" smtClean="0"/>
          </a:p>
        </p:txBody>
      </p:sp>
      <p:pic>
        <p:nvPicPr>
          <p:cNvPr id="5124" name="Picture 4" descr="C:\Users\tpace\AppData\Local\Microsoft\Windows\Temporary Internet Files\Content.IE5\229K3OHD\MC900370858[1].wmf"/>
          <p:cNvPicPr>
            <a:picLocks noChangeAspect="1" noChangeArrowheads="1"/>
          </p:cNvPicPr>
          <p:nvPr/>
        </p:nvPicPr>
        <p:blipFill>
          <a:blip r:embed="rId2" cstate="print"/>
          <a:srcRect/>
          <a:stretch>
            <a:fillRect/>
          </a:stretch>
        </p:blipFill>
        <p:spPr bwMode="auto">
          <a:xfrm>
            <a:off x="6910388" y="-1279525"/>
            <a:ext cx="217487" cy="290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8229600" cy="914400"/>
          </a:xfrm>
        </p:spPr>
        <p:txBody>
          <a:bodyPr/>
          <a:lstStyle/>
          <a:p>
            <a:pPr eaLnBrk="1" hangingPunct="1"/>
            <a:r>
              <a:rPr lang="en-US" altLang="en-US" sz="3200" b="1" dirty="0" smtClean="0">
                <a:solidFill>
                  <a:srgbClr val="CC0000"/>
                </a:solidFill>
              </a:rPr>
              <a:t>Technical Operations Strategic Plan</a:t>
            </a:r>
            <a:endParaRPr lang="en-US" altLang="en-US" sz="3600" b="1" dirty="0" smtClean="0">
              <a:solidFill>
                <a:srgbClr val="CC0000"/>
              </a:solidFill>
            </a:endParaRPr>
          </a:p>
        </p:txBody>
      </p:sp>
      <p:sp>
        <p:nvSpPr>
          <p:cNvPr id="5" name="Content Placeholder 4"/>
          <p:cNvSpPr>
            <a:spLocks noGrp="1"/>
          </p:cNvSpPr>
          <p:nvPr>
            <p:ph idx="1"/>
          </p:nvPr>
        </p:nvSpPr>
        <p:spPr>
          <a:xfrm>
            <a:off x="457200" y="1600200"/>
            <a:ext cx="8153400" cy="4267200"/>
          </a:xfrm>
        </p:spPr>
        <p:txBody>
          <a:bodyPr/>
          <a:lstStyle/>
          <a:p>
            <a:pPr>
              <a:defRPr/>
            </a:pPr>
            <a:r>
              <a:rPr lang="en-US" sz="2400" b="1" dirty="0" smtClean="0">
                <a:solidFill>
                  <a:schemeClr val="accent6"/>
                </a:solidFill>
              </a:rPr>
              <a:t>Mission Statement </a:t>
            </a:r>
            <a:endParaRPr lang="en-US" sz="2400" dirty="0">
              <a:solidFill>
                <a:schemeClr val="accent6"/>
              </a:solidFill>
            </a:endParaRPr>
          </a:p>
          <a:p>
            <a:pPr marL="457200" lvl="1" indent="0">
              <a:buNone/>
              <a:defRPr/>
            </a:pPr>
            <a:r>
              <a:rPr lang="en-US" sz="2000" dirty="0" smtClean="0">
                <a:solidFill>
                  <a:schemeClr val="accent6"/>
                </a:solidFill>
              </a:rPr>
              <a:t>AES Technical Operations will form technical panels in the Society’s fields of interest to stimulate technological advances and member engagement in technical networking, standards development, publications, conferences, chapter meetings, and other professional development activities.</a:t>
            </a:r>
          </a:p>
          <a:p>
            <a:pPr>
              <a:defRPr/>
            </a:pPr>
            <a:endParaRPr lang="en-US" sz="2400" dirty="0" smtClean="0">
              <a:solidFill>
                <a:schemeClr val="accent6"/>
              </a:solidFill>
            </a:endParaRPr>
          </a:p>
          <a:p>
            <a:pPr>
              <a:defRPr/>
            </a:pPr>
            <a:r>
              <a:rPr lang="en-US" sz="2400" b="1" dirty="0" smtClean="0">
                <a:solidFill>
                  <a:schemeClr val="accent6"/>
                </a:solidFill>
              </a:rPr>
              <a:t>Vision Statement </a:t>
            </a:r>
            <a:endParaRPr lang="en-US" sz="2400" dirty="0">
              <a:solidFill>
                <a:schemeClr val="accent6"/>
              </a:solidFill>
            </a:endParaRPr>
          </a:p>
          <a:p>
            <a:pPr marL="457200" lvl="1" indent="0">
              <a:buNone/>
              <a:defRPr/>
            </a:pPr>
            <a:r>
              <a:rPr lang="en-US" sz="2000" dirty="0" smtClean="0">
                <a:solidFill>
                  <a:schemeClr val="accent6"/>
                </a:solidFill>
              </a:rPr>
              <a:t>Organize and conduct the world’s best technical activities in the Society’s fields of interest.</a:t>
            </a:r>
            <a:endParaRPr lang="en-US" sz="2000" dirty="0">
              <a:solidFill>
                <a:schemeClr val="accent6"/>
              </a:solidFill>
            </a:endParaRPr>
          </a:p>
        </p:txBody>
      </p:sp>
    </p:spTree>
    <p:extLst>
      <p:ext uri="{BB962C8B-B14F-4D97-AF65-F5344CB8AC3E}">
        <p14:creationId xmlns:p14="http://schemas.microsoft.com/office/powerpoint/2010/main" val="4030030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0"/>
            <a:ext cx="8686800" cy="838200"/>
          </a:xfrm>
        </p:spPr>
        <p:txBody>
          <a:bodyPr/>
          <a:lstStyle/>
          <a:p>
            <a:r>
              <a:rPr lang="en-US" altLang="en-US" sz="3200" b="1" dirty="0" smtClean="0">
                <a:solidFill>
                  <a:srgbClr val="CC0000"/>
                </a:solidFill>
              </a:rPr>
              <a:t>Technical Operations Strategic Analysis</a:t>
            </a:r>
            <a:endParaRPr lang="en-US" altLang="en-US" sz="1600" dirty="0" smtClean="0"/>
          </a:p>
        </p:txBody>
      </p:sp>
      <p:pic>
        <p:nvPicPr>
          <p:cNvPr id="5124" name="Picture 4" descr="C:\Users\tpace\AppData\Local\Microsoft\Windows\Temporary Internet Files\Content.IE5\229K3OHD\MC900370858[1].wmf"/>
          <p:cNvPicPr>
            <a:picLocks noChangeAspect="1" noChangeArrowheads="1"/>
          </p:cNvPicPr>
          <p:nvPr/>
        </p:nvPicPr>
        <p:blipFill>
          <a:blip r:embed="rId2" cstate="print"/>
          <a:srcRect/>
          <a:stretch>
            <a:fillRect/>
          </a:stretch>
        </p:blipFill>
        <p:spPr bwMode="auto">
          <a:xfrm>
            <a:off x="6910388" y="-1279525"/>
            <a:ext cx="217487" cy="290512"/>
          </a:xfrm>
          <a:prstGeom prst="rect">
            <a:avLst/>
          </a:prstGeom>
          <a:noFill/>
          <a:ln w="9525">
            <a:noFill/>
            <a:miter lim="800000"/>
            <a:headEnd/>
            <a:tailEnd/>
          </a:ln>
        </p:spPr>
      </p:pic>
      <p:sp>
        <p:nvSpPr>
          <p:cNvPr id="11" name="Content Placeholder 2"/>
          <p:cNvSpPr>
            <a:spLocks noGrp="1"/>
          </p:cNvSpPr>
          <p:nvPr>
            <p:ph idx="1"/>
          </p:nvPr>
        </p:nvSpPr>
        <p:spPr>
          <a:xfrm>
            <a:off x="304800" y="1371600"/>
            <a:ext cx="8458200" cy="4495800"/>
          </a:xfrm>
        </p:spPr>
        <p:txBody>
          <a:bodyPr/>
          <a:lstStyle/>
          <a:p>
            <a:pPr marL="0" indent="0">
              <a:buNone/>
              <a:defRPr/>
            </a:pPr>
            <a:r>
              <a:rPr lang="en-US" sz="2400" dirty="0" smtClean="0">
                <a:solidFill>
                  <a:schemeClr val="accent6"/>
                </a:solidFill>
              </a:rPr>
              <a:t>What is our </a:t>
            </a:r>
            <a:r>
              <a:rPr lang="en-US" sz="2400" u="sng" dirty="0" smtClean="0">
                <a:solidFill>
                  <a:schemeClr val="accent6"/>
                </a:solidFill>
              </a:rPr>
              <a:t>current</a:t>
            </a:r>
            <a:r>
              <a:rPr lang="en-US" sz="2400" dirty="0" smtClean="0">
                <a:solidFill>
                  <a:schemeClr val="accent6"/>
                </a:solidFill>
              </a:rPr>
              <a:t> status?</a:t>
            </a:r>
            <a:endParaRPr lang="en-US" sz="2000" dirty="0" smtClean="0">
              <a:solidFill>
                <a:schemeClr val="accent6"/>
              </a:solidFill>
            </a:endParaRPr>
          </a:p>
          <a:p>
            <a:pPr lvl="1">
              <a:defRPr/>
            </a:pPr>
            <a:r>
              <a:rPr lang="en-US" sz="2000" dirty="0" smtClean="0">
                <a:solidFill>
                  <a:schemeClr val="accent6"/>
                </a:solidFill>
              </a:rPr>
              <a:t>Strengths</a:t>
            </a:r>
          </a:p>
          <a:p>
            <a:pPr lvl="2">
              <a:defRPr/>
            </a:pPr>
            <a:r>
              <a:rPr lang="en-US" sz="1600" dirty="0" smtClean="0">
                <a:solidFill>
                  <a:schemeClr val="accent6"/>
                </a:solidFill>
              </a:rPr>
              <a:t>Some strong legacy panels</a:t>
            </a:r>
          </a:p>
          <a:p>
            <a:pPr lvl="2">
              <a:defRPr/>
            </a:pPr>
            <a:r>
              <a:rPr lang="en-US" sz="1600" dirty="0" smtClean="0">
                <a:solidFill>
                  <a:schemeClr val="accent6"/>
                </a:solidFill>
              </a:rPr>
              <a:t>Some emerging panels with promising futures</a:t>
            </a:r>
          </a:p>
          <a:p>
            <a:pPr lvl="2">
              <a:defRPr/>
            </a:pPr>
            <a:r>
              <a:rPr lang="en-US" sz="1600" dirty="0">
                <a:solidFill>
                  <a:schemeClr val="accent6"/>
                </a:solidFill>
              </a:rPr>
              <a:t>Conferences seeking more panel involvement/engagement</a:t>
            </a:r>
          </a:p>
          <a:p>
            <a:pPr lvl="2">
              <a:defRPr/>
            </a:pPr>
            <a:r>
              <a:rPr lang="en-US" sz="1600" dirty="0">
                <a:solidFill>
                  <a:schemeClr val="accent6"/>
                </a:solidFill>
              </a:rPr>
              <a:t>Chapters seeking alignment with panel topics</a:t>
            </a:r>
          </a:p>
          <a:p>
            <a:pPr lvl="2">
              <a:defRPr/>
            </a:pPr>
            <a:r>
              <a:rPr lang="en-US" sz="1600" dirty="0">
                <a:solidFill>
                  <a:schemeClr val="accent6"/>
                </a:solidFill>
              </a:rPr>
              <a:t>Educational activities seeking volunteers</a:t>
            </a:r>
          </a:p>
          <a:p>
            <a:pPr lvl="2">
              <a:defRPr/>
            </a:pPr>
            <a:r>
              <a:rPr lang="en-US" sz="1600" dirty="0">
                <a:solidFill>
                  <a:schemeClr val="accent6"/>
                </a:solidFill>
              </a:rPr>
              <a:t>Members seeking training and professional development  </a:t>
            </a:r>
            <a:r>
              <a:rPr lang="en-US" sz="1600" dirty="0" smtClean="0">
                <a:solidFill>
                  <a:schemeClr val="accent6"/>
                </a:solidFill>
              </a:rPr>
              <a:t>courses</a:t>
            </a:r>
          </a:p>
          <a:p>
            <a:pPr lvl="1">
              <a:defRPr/>
            </a:pPr>
            <a:r>
              <a:rPr lang="en-US" sz="2000" dirty="0" smtClean="0">
                <a:solidFill>
                  <a:schemeClr val="accent6"/>
                </a:solidFill>
              </a:rPr>
              <a:t>Challenges</a:t>
            </a:r>
            <a:endParaRPr lang="en-US" sz="1600" dirty="0" smtClean="0">
              <a:solidFill>
                <a:schemeClr val="accent6"/>
              </a:solidFill>
            </a:endParaRPr>
          </a:p>
          <a:p>
            <a:pPr lvl="2">
              <a:defRPr/>
            </a:pPr>
            <a:r>
              <a:rPr lang="en-US" sz="1600" dirty="0" smtClean="0">
                <a:solidFill>
                  <a:schemeClr val="accent6"/>
                </a:solidFill>
              </a:rPr>
              <a:t>Some panels are in limbo</a:t>
            </a:r>
          </a:p>
          <a:p>
            <a:pPr lvl="2">
              <a:defRPr/>
            </a:pPr>
            <a:r>
              <a:rPr lang="en-US" sz="1600" dirty="0" smtClean="0">
                <a:solidFill>
                  <a:schemeClr val="accent6"/>
                </a:solidFill>
              </a:rPr>
              <a:t>Some lack of alignment with other AES activities</a:t>
            </a:r>
            <a:endParaRPr lang="en-US" sz="2000" dirty="0" smtClean="0">
              <a:solidFill>
                <a:schemeClr val="accent6"/>
              </a:solidFill>
            </a:endParaRPr>
          </a:p>
          <a:p>
            <a:pPr lvl="2">
              <a:defRPr/>
            </a:pPr>
            <a:r>
              <a:rPr lang="en-US" sz="1600" dirty="0" smtClean="0">
                <a:solidFill>
                  <a:schemeClr val="accent6"/>
                </a:solidFill>
              </a:rPr>
              <a:t>Some technical panels and conferences only loosely affiliated with AES</a:t>
            </a:r>
          </a:p>
          <a:p>
            <a:pPr lvl="2">
              <a:defRPr/>
            </a:pPr>
            <a:r>
              <a:rPr lang="en-US" sz="1600" dirty="0" smtClean="0">
                <a:solidFill>
                  <a:schemeClr val="accent6"/>
                </a:solidFill>
              </a:rPr>
              <a:t>Time demands on volunteers</a:t>
            </a:r>
          </a:p>
          <a:p>
            <a:pPr lvl="2">
              <a:defRPr/>
            </a:pPr>
            <a:endParaRPr lang="en-US" sz="1600" dirty="0" smtClean="0">
              <a:solidFill>
                <a:schemeClr val="accent6"/>
              </a:solidFill>
            </a:endParaRPr>
          </a:p>
          <a:p>
            <a:pPr lvl="1">
              <a:defRPr/>
            </a:pPr>
            <a:endParaRPr lang="en-US" sz="1400" dirty="0" smtClean="0">
              <a:solidFill>
                <a:schemeClr val="accent6"/>
              </a:solidFill>
            </a:endParaRPr>
          </a:p>
          <a:p>
            <a:pPr marL="457200" lvl="1" indent="0">
              <a:buFontTx/>
              <a:buNone/>
              <a:defRPr/>
            </a:pPr>
            <a:endParaRPr lang="en-US" sz="1600" dirty="0">
              <a:solidFill>
                <a:schemeClr val="accent6"/>
              </a:solidFill>
            </a:endParaRPr>
          </a:p>
          <a:p>
            <a:pPr>
              <a:buFontTx/>
              <a:buNone/>
              <a:defRPr/>
            </a:pPr>
            <a:r>
              <a:rPr lang="en-US" sz="1600" dirty="0" smtClean="0">
                <a:solidFill>
                  <a:schemeClr val="accent6"/>
                </a:solidFill>
              </a:rPr>
              <a:t>.</a:t>
            </a:r>
          </a:p>
          <a:p>
            <a:pPr lvl="1">
              <a:defRPr/>
            </a:pPr>
            <a:endParaRPr lang="en-US" sz="1600" dirty="0">
              <a:solidFill>
                <a:schemeClr val="accent6"/>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76200" y="1066800"/>
            <a:ext cx="9144000" cy="5029200"/>
          </a:xfrm>
        </p:spPr>
        <p:txBody>
          <a:bodyPr/>
          <a:lstStyle/>
          <a:p>
            <a:pPr marL="457200" lvl="1" indent="0">
              <a:buNone/>
              <a:defRPr/>
            </a:pPr>
            <a:r>
              <a:rPr lang="en-US" sz="2200" dirty="0" smtClean="0">
                <a:solidFill>
                  <a:schemeClr val="accent6"/>
                </a:solidFill>
              </a:rPr>
              <a:t>AESS currently has </a:t>
            </a:r>
            <a:r>
              <a:rPr lang="en-US" sz="2200" dirty="0">
                <a:solidFill>
                  <a:schemeClr val="accent6"/>
                </a:solidFill>
              </a:rPr>
              <a:t>9</a:t>
            </a:r>
            <a:r>
              <a:rPr lang="en-US" sz="2200" dirty="0" smtClean="0">
                <a:solidFill>
                  <a:schemeClr val="accent6"/>
                </a:solidFill>
              </a:rPr>
              <a:t> technical panels</a:t>
            </a:r>
          </a:p>
          <a:p>
            <a:pPr marL="1314450" lvl="2" indent="-457200">
              <a:buFont typeface="Arial" panose="020B0604020202020204" pitchFamily="34" charset="0"/>
              <a:buChar char="•"/>
              <a:defRPr/>
            </a:pPr>
            <a:r>
              <a:rPr lang="en-US" sz="1800" dirty="0" smtClean="0">
                <a:solidFill>
                  <a:schemeClr val="accent6"/>
                </a:solidFill>
              </a:rPr>
              <a:t>Creating </a:t>
            </a:r>
            <a:r>
              <a:rPr lang="en-US" sz="1800" dirty="0">
                <a:solidFill>
                  <a:schemeClr val="accent6"/>
                </a:solidFill>
              </a:rPr>
              <a:t>matrices illustrating technical panel alignment </a:t>
            </a:r>
            <a:r>
              <a:rPr lang="en-US" sz="1800" dirty="0" smtClean="0">
                <a:solidFill>
                  <a:schemeClr val="accent6"/>
                </a:solidFill>
              </a:rPr>
              <a:t>with the following metrics:</a:t>
            </a:r>
            <a:endParaRPr lang="en-US" sz="1800" dirty="0">
              <a:solidFill>
                <a:schemeClr val="accent6"/>
              </a:solidFill>
            </a:endParaRPr>
          </a:p>
          <a:p>
            <a:pPr marL="1771650" lvl="3" indent="-457200">
              <a:defRPr/>
            </a:pPr>
            <a:r>
              <a:rPr lang="en-US" sz="1400" dirty="0" smtClean="0">
                <a:solidFill>
                  <a:schemeClr val="accent6"/>
                </a:solidFill>
              </a:rPr>
              <a:t>Conferences</a:t>
            </a:r>
            <a:endParaRPr lang="en-US" sz="1400" dirty="0">
              <a:solidFill>
                <a:schemeClr val="accent6"/>
              </a:solidFill>
            </a:endParaRPr>
          </a:p>
          <a:p>
            <a:pPr marL="1771650" lvl="3" indent="-457200">
              <a:defRPr/>
            </a:pPr>
            <a:r>
              <a:rPr lang="en-US" sz="1400" dirty="0">
                <a:solidFill>
                  <a:schemeClr val="accent6"/>
                </a:solidFill>
              </a:rPr>
              <a:t>Educational </a:t>
            </a:r>
            <a:r>
              <a:rPr lang="en-US" sz="1400" dirty="0" smtClean="0">
                <a:solidFill>
                  <a:schemeClr val="accent6"/>
                </a:solidFill>
              </a:rPr>
              <a:t>Activities (Distinguished Lecturers)</a:t>
            </a:r>
            <a:endParaRPr lang="en-US" sz="1400" dirty="0">
              <a:solidFill>
                <a:schemeClr val="accent6"/>
              </a:solidFill>
            </a:endParaRPr>
          </a:p>
          <a:p>
            <a:pPr marL="1771650" lvl="3" indent="-457200">
              <a:defRPr/>
            </a:pPr>
            <a:r>
              <a:rPr lang="en-US" sz="1400" dirty="0">
                <a:solidFill>
                  <a:schemeClr val="accent6"/>
                </a:solidFill>
              </a:rPr>
              <a:t>Other Metrics</a:t>
            </a:r>
          </a:p>
          <a:p>
            <a:pPr marL="1314450" lvl="2" indent="-457200">
              <a:defRPr/>
            </a:pPr>
            <a:r>
              <a:rPr lang="en-US" sz="1800" dirty="0" smtClean="0">
                <a:solidFill>
                  <a:schemeClr val="accent6"/>
                </a:solidFill>
              </a:rPr>
              <a:t>Developing blue/green/yellow/red scoring for each </a:t>
            </a:r>
            <a:r>
              <a:rPr lang="en-US" sz="1800" dirty="0" smtClean="0">
                <a:solidFill>
                  <a:schemeClr val="accent6"/>
                </a:solidFill>
              </a:rPr>
              <a:t>metric</a:t>
            </a:r>
          </a:p>
          <a:p>
            <a:pPr lvl="1">
              <a:buNone/>
              <a:defRPr/>
            </a:pPr>
            <a:r>
              <a:rPr lang="en-US" sz="2200" dirty="0" smtClean="0">
                <a:solidFill>
                  <a:schemeClr val="accent6"/>
                </a:solidFill>
              </a:rPr>
              <a:t>Leadership </a:t>
            </a:r>
            <a:r>
              <a:rPr lang="en-US" sz="2200" dirty="0" smtClean="0">
                <a:solidFill>
                  <a:schemeClr val="accent6"/>
                </a:solidFill>
              </a:rPr>
              <a:t>Development</a:t>
            </a:r>
            <a:endParaRPr lang="en-US" sz="2200" dirty="0">
              <a:solidFill>
                <a:schemeClr val="accent6"/>
              </a:solidFill>
            </a:endParaRPr>
          </a:p>
          <a:p>
            <a:pPr marL="1314450" lvl="2" indent="-457200">
              <a:defRPr/>
            </a:pPr>
            <a:r>
              <a:rPr lang="en-US" sz="1800" dirty="0">
                <a:solidFill>
                  <a:schemeClr val="accent6"/>
                </a:solidFill>
              </a:rPr>
              <a:t>Each VP shall create in the first year of his/her term a two person committee from members from the </a:t>
            </a:r>
            <a:r>
              <a:rPr lang="en-US" sz="1800" dirty="0" err="1">
                <a:solidFill>
                  <a:schemeClr val="accent6"/>
                </a:solidFill>
              </a:rPr>
              <a:t>BoG</a:t>
            </a:r>
            <a:r>
              <a:rPr lang="en-US" sz="1800" dirty="0">
                <a:solidFill>
                  <a:schemeClr val="accent6"/>
                </a:solidFill>
              </a:rPr>
              <a:t> to support him/her and to be trained for possible </a:t>
            </a:r>
            <a:r>
              <a:rPr lang="en-US" sz="1800" dirty="0" smtClean="0">
                <a:solidFill>
                  <a:schemeClr val="accent6"/>
                </a:solidFill>
              </a:rPr>
              <a:t>succession (Bylaws Article VI.C)</a:t>
            </a:r>
          </a:p>
          <a:p>
            <a:pPr marL="1771650" lvl="3" indent="-457200">
              <a:defRPr/>
            </a:pPr>
            <a:r>
              <a:rPr lang="en-US" sz="1400" dirty="0" smtClean="0">
                <a:solidFill>
                  <a:schemeClr val="accent6"/>
                </a:solidFill>
              </a:rPr>
              <a:t>Need to fill these positions</a:t>
            </a:r>
          </a:p>
          <a:p>
            <a:pPr marL="1771650" lvl="3" indent="-457200">
              <a:defRPr/>
            </a:pPr>
            <a:r>
              <a:rPr lang="en-US" sz="1400" dirty="0" smtClean="0">
                <a:solidFill>
                  <a:schemeClr val="accent6"/>
                </a:solidFill>
              </a:rPr>
              <a:t>Recruit </a:t>
            </a:r>
            <a:r>
              <a:rPr lang="en-US" sz="1400" dirty="0" smtClean="0">
                <a:solidFill>
                  <a:schemeClr val="accent6"/>
                </a:solidFill>
              </a:rPr>
              <a:t>volunteers from interested </a:t>
            </a:r>
            <a:r>
              <a:rPr lang="en-US" sz="1400" dirty="0" err="1" smtClean="0">
                <a:solidFill>
                  <a:schemeClr val="accent6"/>
                </a:solidFill>
              </a:rPr>
              <a:t>BoG</a:t>
            </a:r>
            <a:r>
              <a:rPr lang="en-US" sz="1400" dirty="0" smtClean="0">
                <a:solidFill>
                  <a:schemeClr val="accent6"/>
                </a:solidFill>
              </a:rPr>
              <a:t> members not currently engaged in other activities</a:t>
            </a:r>
            <a:endParaRPr lang="en-US" sz="1400" dirty="0">
              <a:solidFill>
                <a:schemeClr val="accent6"/>
              </a:solidFill>
            </a:endParaRPr>
          </a:p>
          <a:p>
            <a:pPr marL="1314450" lvl="2" indent="-457200">
              <a:defRPr/>
            </a:pPr>
            <a:r>
              <a:rPr lang="en-US" sz="1800" dirty="0">
                <a:solidFill>
                  <a:schemeClr val="accent6"/>
                </a:solidFill>
              </a:rPr>
              <a:t>All </a:t>
            </a:r>
            <a:r>
              <a:rPr lang="en-US" sz="1800" dirty="0" smtClean="0">
                <a:solidFill>
                  <a:schemeClr val="accent6"/>
                </a:solidFill>
              </a:rPr>
              <a:t>technical </a:t>
            </a:r>
            <a:r>
              <a:rPr lang="en-US" sz="1800" dirty="0">
                <a:solidFill>
                  <a:schemeClr val="accent6"/>
                </a:solidFill>
              </a:rPr>
              <a:t>panel chairs must be </a:t>
            </a:r>
            <a:r>
              <a:rPr lang="en-US" sz="1800" dirty="0" smtClean="0">
                <a:solidFill>
                  <a:schemeClr val="accent6"/>
                </a:solidFill>
              </a:rPr>
              <a:t>AES </a:t>
            </a:r>
            <a:r>
              <a:rPr lang="en-US" sz="1800" dirty="0">
                <a:solidFill>
                  <a:schemeClr val="accent6"/>
                </a:solidFill>
              </a:rPr>
              <a:t>members in good </a:t>
            </a:r>
            <a:r>
              <a:rPr lang="en-US" sz="1800" dirty="0" smtClean="0">
                <a:solidFill>
                  <a:schemeClr val="accent6"/>
                </a:solidFill>
              </a:rPr>
              <a:t>standing</a:t>
            </a:r>
          </a:p>
          <a:p>
            <a:pPr marL="857250" lvl="2" indent="0">
              <a:buNone/>
              <a:defRPr/>
            </a:pPr>
            <a:r>
              <a:rPr lang="en-US" sz="1800" dirty="0">
                <a:solidFill>
                  <a:schemeClr val="accent6"/>
                </a:solidFill>
              </a:rPr>
              <a:t>	 </a:t>
            </a:r>
            <a:r>
              <a:rPr lang="en-US" sz="1800" dirty="0" smtClean="0">
                <a:solidFill>
                  <a:schemeClr val="accent6"/>
                </a:solidFill>
              </a:rPr>
              <a:t>      </a:t>
            </a:r>
            <a:r>
              <a:rPr lang="en-US" sz="1800" dirty="0" smtClean="0">
                <a:solidFill>
                  <a:schemeClr val="accent6"/>
                </a:solidFill>
              </a:rPr>
              <a:t>(Bylaws </a:t>
            </a:r>
            <a:r>
              <a:rPr lang="en-US" sz="1800" dirty="0" smtClean="0">
                <a:solidFill>
                  <a:schemeClr val="accent6"/>
                </a:solidFill>
              </a:rPr>
              <a:t>Article II.B)</a:t>
            </a:r>
          </a:p>
          <a:p>
            <a:pPr marL="1771650" lvl="3" indent="-457200">
              <a:defRPr/>
            </a:pPr>
            <a:r>
              <a:rPr lang="en-US" sz="1400" dirty="0" smtClean="0">
                <a:solidFill>
                  <a:schemeClr val="accent6"/>
                </a:solidFill>
              </a:rPr>
              <a:t>Develop accurate leadership roster consistent with above </a:t>
            </a:r>
            <a:r>
              <a:rPr lang="en-US" sz="1400" dirty="0" smtClean="0">
                <a:solidFill>
                  <a:schemeClr val="accent6"/>
                </a:solidFill>
              </a:rPr>
              <a:t>criteria</a:t>
            </a:r>
          </a:p>
          <a:p>
            <a:pPr marL="1771650" lvl="3" indent="-457200">
              <a:defRPr/>
            </a:pPr>
            <a:r>
              <a:rPr lang="en-US" sz="1400" dirty="0" smtClean="0">
                <a:solidFill>
                  <a:schemeClr val="accent6"/>
                </a:solidFill>
              </a:rPr>
              <a:t>Several technical panels have relatively few AES members</a:t>
            </a:r>
            <a:endParaRPr lang="en-US" sz="1400" dirty="0">
              <a:solidFill>
                <a:schemeClr val="accent6"/>
              </a:solidFill>
            </a:endParaRPr>
          </a:p>
          <a:p>
            <a:pPr>
              <a:buFontTx/>
              <a:buNone/>
              <a:defRPr/>
            </a:pPr>
            <a:r>
              <a:rPr lang="en-US" sz="1600" dirty="0" smtClean="0">
                <a:solidFill>
                  <a:schemeClr val="accent6"/>
                </a:solidFill>
              </a:rPr>
              <a:t>.</a:t>
            </a:r>
          </a:p>
          <a:p>
            <a:pPr lvl="1">
              <a:defRPr/>
            </a:pPr>
            <a:endParaRPr lang="en-US" sz="1600" dirty="0">
              <a:solidFill>
                <a:schemeClr val="accent6"/>
              </a:solidFill>
            </a:endParaRPr>
          </a:p>
        </p:txBody>
      </p:sp>
      <p:sp>
        <p:nvSpPr>
          <p:cNvPr id="5122" name="Title 1"/>
          <p:cNvSpPr>
            <a:spLocks noGrp="1"/>
          </p:cNvSpPr>
          <p:nvPr>
            <p:ph type="title"/>
          </p:nvPr>
        </p:nvSpPr>
        <p:spPr>
          <a:xfrm>
            <a:off x="533400" y="0"/>
            <a:ext cx="8229600" cy="838200"/>
          </a:xfrm>
        </p:spPr>
        <p:txBody>
          <a:bodyPr/>
          <a:lstStyle/>
          <a:p>
            <a:r>
              <a:rPr lang="en-US" altLang="en-US" sz="3200" b="1" dirty="0" smtClean="0">
                <a:solidFill>
                  <a:srgbClr val="CC0000"/>
                </a:solidFill>
              </a:rPr>
              <a:t>Technical Operations Metrics/Scorecard </a:t>
            </a:r>
            <a:endParaRPr lang="en-US" altLang="en-US" sz="1600" dirty="0" smtClean="0"/>
          </a:p>
        </p:txBody>
      </p:sp>
      <p:pic>
        <p:nvPicPr>
          <p:cNvPr id="5124" name="Picture 4" descr="C:\Users\tpace\AppData\Local\Microsoft\Windows\Temporary Internet Files\Content.IE5\229K3OHD\MC900370858[1].wmf"/>
          <p:cNvPicPr>
            <a:picLocks noChangeAspect="1" noChangeArrowheads="1"/>
          </p:cNvPicPr>
          <p:nvPr/>
        </p:nvPicPr>
        <p:blipFill>
          <a:blip r:embed="rId2" cstate="print"/>
          <a:srcRect/>
          <a:stretch>
            <a:fillRect/>
          </a:stretch>
        </p:blipFill>
        <p:spPr bwMode="auto">
          <a:xfrm>
            <a:off x="6910388" y="-1279525"/>
            <a:ext cx="217487" cy="290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4800" y="0"/>
            <a:ext cx="8534400" cy="838200"/>
          </a:xfrm>
        </p:spPr>
        <p:txBody>
          <a:bodyPr/>
          <a:lstStyle/>
          <a:p>
            <a:r>
              <a:rPr lang="en-US" altLang="en-US" sz="3200" b="1" dirty="0" smtClean="0">
                <a:solidFill>
                  <a:srgbClr val="CC0000"/>
                </a:solidFill>
              </a:rPr>
              <a:t>Technical Operations Strategic Objectives</a:t>
            </a:r>
            <a:endParaRPr lang="en-US" altLang="en-US" sz="1600" dirty="0" smtClean="0"/>
          </a:p>
        </p:txBody>
      </p:sp>
      <p:pic>
        <p:nvPicPr>
          <p:cNvPr id="5124" name="Picture 4" descr="C:\Users\tpace\AppData\Local\Microsoft\Windows\Temporary Internet Files\Content.IE5\229K3OHD\MC900370858[1].wmf"/>
          <p:cNvPicPr>
            <a:picLocks noChangeAspect="1" noChangeArrowheads="1"/>
          </p:cNvPicPr>
          <p:nvPr/>
        </p:nvPicPr>
        <p:blipFill>
          <a:blip r:embed="rId2" cstate="print"/>
          <a:srcRect/>
          <a:stretch>
            <a:fillRect/>
          </a:stretch>
        </p:blipFill>
        <p:spPr bwMode="auto">
          <a:xfrm>
            <a:off x="6910388" y="-1279525"/>
            <a:ext cx="217487" cy="290512"/>
          </a:xfrm>
          <a:prstGeom prst="rect">
            <a:avLst/>
          </a:prstGeom>
          <a:noFill/>
          <a:ln w="9525">
            <a:noFill/>
            <a:miter lim="800000"/>
            <a:headEnd/>
            <a:tailEnd/>
          </a:ln>
        </p:spPr>
      </p:pic>
      <p:sp>
        <p:nvSpPr>
          <p:cNvPr id="11" name="Content Placeholder 2"/>
          <p:cNvSpPr>
            <a:spLocks noGrp="1"/>
          </p:cNvSpPr>
          <p:nvPr>
            <p:ph idx="1"/>
          </p:nvPr>
        </p:nvSpPr>
        <p:spPr>
          <a:xfrm>
            <a:off x="0" y="1219200"/>
            <a:ext cx="8382000" cy="4419600"/>
          </a:xfrm>
        </p:spPr>
        <p:txBody>
          <a:bodyPr/>
          <a:lstStyle/>
          <a:p>
            <a:pPr marL="457200" lvl="1" indent="0">
              <a:buNone/>
              <a:defRPr/>
            </a:pPr>
            <a:r>
              <a:rPr lang="en-US" sz="2000" dirty="0" smtClean="0">
                <a:solidFill>
                  <a:schemeClr val="accent6"/>
                </a:solidFill>
              </a:rPr>
              <a:t>Strategic Objective 1</a:t>
            </a:r>
          </a:p>
          <a:p>
            <a:pPr marL="457200" lvl="1" indent="0">
              <a:buNone/>
              <a:defRPr/>
            </a:pPr>
            <a:r>
              <a:rPr lang="en-US" sz="2000" dirty="0" smtClean="0">
                <a:solidFill>
                  <a:schemeClr val="accent6"/>
                </a:solidFill>
              </a:rPr>
              <a:t>Develop </a:t>
            </a:r>
            <a:r>
              <a:rPr lang="en-US" sz="2000" dirty="0">
                <a:solidFill>
                  <a:schemeClr val="accent6"/>
                </a:solidFill>
              </a:rPr>
              <a:t>and implement a technical panel review </a:t>
            </a:r>
            <a:r>
              <a:rPr lang="en-US" sz="2000" dirty="0" smtClean="0">
                <a:solidFill>
                  <a:schemeClr val="accent6"/>
                </a:solidFill>
              </a:rPr>
              <a:t>process</a:t>
            </a:r>
          </a:p>
          <a:p>
            <a:pPr lvl="2">
              <a:buFont typeface="Arial" pitchFamily="34" charset="0"/>
              <a:buChar char="•"/>
              <a:defRPr/>
            </a:pPr>
            <a:r>
              <a:rPr lang="en-US" sz="1600" dirty="0" smtClean="0">
                <a:solidFill>
                  <a:schemeClr val="accent6"/>
                </a:solidFill>
              </a:rPr>
              <a:t>Develop </a:t>
            </a:r>
            <a:r>
              <a:rPr lang="en-US" sz="1600" dirty="0" smtClean="0">
                <a:solidFill>
                  <a:schemeClr val="accent6"/>
                </a:solidFill>
              </a:rPr>
              <a:t>matrices identifying alignment of technical panels with AES conferences, distinguished lecturers, IEEE standards, etc.</a:t>
            </a:r>
          </a:p>
          <a:p>
            <a:pPr lvl="2">
              <a:buFont typeface="Arial" pitchFamily="34" charset="0"/>
              <a:buChar char="•"/>
              <a:defRPr/>
            </a:pPr>
            <a:r>
              <a:rPr lang="en-US" sz="1600" dirty="0" smtClean="0">
                <a:solidFill>
                  <a:schemeClr val="accent6"/>
                </a:solidFill>
              </a:rPr>
              <a:t>Perform gap analysis on these matrices to identify opportunities to increase alignment</a:t>
            </a:r>
          </a:p>
          <a:p>
            <a:pPr lvl="2">
              <a:buFont typeface="Arial" pitchFamily="34" charset="0"/>
              <a:buChar char="•"/>
              <a:defRPr/>
            </a:pPr>
            <a:r>
              <a:rPr lang="en-US" sz="1600" dirty="0" smtClean="0">
                <a:solidFill>
                  <a:schemeClr val="accent6"/>
                </a:solidFill>
              </a:rPr>
              <a:t>Review and evaluate technical panels (Blue/Green/Yellow/Red) on alignment metrics</a:t>
            </a:r>
          </a:p>
          <a:p>
            <a:pPr lvl="2">
              <a:buFont typeface="Arial" pitchFamily="34" charset="0"/>
              <a:buChar char="•"/>
              <a:defRPr/>
            </a:pPr>
            <a:r>
              <a:rPr lang="en-US" sz="1600" dirty="0" smtClean="0">
                <a:solidFill>
                  <a:schemeClr val="accent6"/>
                </a:solidFill>
              </a:rPr>
              <a:t>Share these metrics with technical panels and work to continually improve </a:t>
            </a:r>
            <a:r>
              <a:rPr lang="en-US" sz="1600" dirty="0" smtClean="0">
                <a:solidFill>
                  <a:schemeClr val="accent6"/>
                </a:solidFill>
              </a:rPr>
              <a:t>scores</a:t>
            </a:r>
          </a:p>
          <a:p>
            <a:pPr marL="457200" lvl="1" indent="0">
              <a:buNone/>
              <a:defRPr/>
            </a:pPr>
            <a:r>
              <a:rPr lang="en-US" sz="2000" dirty="0" smtClean="0">
                <a:solidFill>
                  <a:schemeClr val="accent6"/>
                </a:solidFill>
              </a:rPr>
              <a:t>Status</a:t>
            </a:r>
          </a:p>
          <a:p>
            <a:pPr lvl="2">
              <a:buFont typeface="Arial" pitchFamily="34" charset="0"/>
              <a:buChar char="•"/>
              <a:defRPr/>
            </a:pPr>
            <a:r>
              <a:rPr lang="en-US" sz="1600" dirty="0" smtClean="0">
                <a:solidFill>
                  <a:schemeClr val="accent6"/>
                </a:solidFill>
              </a:rPr>
              <a:t>Developed initial matrices for distinguished lecturers and conferences</a:t>
            </a:r>
          </a:p>
          <a:p>
            <a:pPr lvl="2">
              <a:buFont typeface="Arial" pitchFamily="34" charset="0"/>
              <a:buChar char="•"/>
              <a:defRPr/>
            </a:pPr>
            <a:r>
              <a:rPr lang="en-US" sz="1600" dirty="0" smtClean="0">
                <a:solidFill>
                  <a:schemeClr val="accent6"/>
                </a:solidFill>
              </a:rPr>
              <a:t>Performed gap analyses (illustrated in later strategic objectives)</a:t>
            </a:r>
            <a:endParaRPr lang="en-US" sz="1600" dirty="0" smtClean="0">
              <a:solidFill>
                <a:schemeClr val="accent6"/>
              </a:solidFill>
            </a:endParaRPr>
          </a:p>
          <a:p>
            <a:pPr marL="457200" lvl="1" indent="0">
              <a:buFontTx/>
              <a:buNone/>
              <a:defRPr/>
            </a:pPr>
            <a:endParaRPr lang="en-US" sz="1600" dirty="0">
              <a:solidFill>
                <a:schemeClr val="accent6"/>
              </a:solidFill>
            </a:endParaRPr>
          </a:p>
          <a:p>
            <a:pPr>
              <a:buFontTx/>
              <a:buNone/>
              <a:defRPr/>
            </a:pPr>
            <a:r>
              <a:rPr lang="en-US" sz="1600" dirty="0" smtClean="0">
                <a:solidFill>
                  <a:schemeClr val="accent6"/>
                </a:solidFill>
              </a:rPr>
              <a:t>.</a:t>
            </a:r>
          </a:p>
          <a:p>
            <a:pPr lvl="1">
              <a:defRPr/>
            </a:pPr>
            <a:endParaRPr lang="en-US" sz="1600" dirty="0">
              <a:solidFill>
                <a:schemeClr val="accent6"/>
              </a:solidFill>
            </a:endParaRPr>
          </a:p>
        </p:txBody>
      </p:sp>
    </p:spTree>
    <p:extLst>
      <p:ext uri="{BB962C8B-B14F-4D97-AF65-F5344CB8AC3E}">
        <p14:creationId xmlns:p14="http://schemas.microsoft.com/office/powerpoint/2010/main" val="3566958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30437" y="152400"/>
            <a:ext cx="8534400" cy="838200"/>
          </a:xfrm>
        </p:spPr>
        <p:txBody>
          <a:bodyPr/>
          <a:lstStyle/>
          <a:p>
            <a:r>
              <a:rPr lang="en-US" altLang="en-US" sz="3200" b="1" dirty="0" smtClean="0">
                <a:solidFill>
                  <a:srgbClr val="CC0000"/>
                </a:solidFill>
              </a:rPr>
              <a:t>Technical Panel Metrics</a:t>
            </a:r>
            <a:endParaRPr lang="en-US" altLang="en-US" sz="1600" dirty="0" smtClean="0"/>
          </a:p>
        </p:txBody>
      </p:sp>
      <p:pic>
        <p:nvPicPr>
          <p:cNvPr id="5124" name="Picture 4" descr="C:\Users\tpace\AppData\Local\Microsoft\Windows\Temporary Internet Files\Content.IE5\229K3OHD\MC900370858[1].wmf"/>
          <p:cNvPicPr>
            <a:picLocks noChangeAspect="1" noChangeArrowheads="1"/>
          </p:cNvPicPr>
          <p:nvPr/>
        </p:nvPicPr>
        <p:blipFill>
          <a:blip r:embed="rId2" cstate="print"/>
          <a:srcRect/>
          <a:stretch>
            <a:fillRect/>
          </a:stretch>
        </p:blipFill>
        <p:spPr bwMode="auto">
          <a:xfrm>
            <a:off x="6910388" y="-1279525"/>
            <a:ext cx="217487" cy="290512"/>
          </a:xfrm>
          <a:prstGeom prst="rect">
            <a:avLst/>
          </a:prstGeom>
          <a:noFill/>
          <a:ln w="9525">
            <a:noFill/>
            <a:miter lim="800000"/>
            <a:headEnd/>
            <a:tailEnd/>
          </a:ln>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47" y="1905000"/>
            <a:ext cx="9028954" cy="3111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7229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4800" y="0"/>
            <a:ext cx="8534400" cy="838200"/>
          </a:xfrm>
        </p:spPr>
        <p:txBody>
          <a:bodyPr/>
          <a:lstStyle/>
          <a:p>
            <a:r>
              <a:rPr lang="en-US" altLang="en-US" sz="3200" b="1" dirty="0" smtClean="0">
                <a:solidFill>
                  <a:srgbClr val="CC0000"/>
                </a:solidFill>
              </a:rPr>
              <a:t>Technical Operations Strategic Objectives</a:t>
            </a:r>
            <a:endParaRPr lang="en-US" altLang="en-US" sz="1600" dirty="0" smtClean="0"/>
          </a:p>
        </p:txBody>
      </p:sp>
      <p:pic>
        <p:nvPicPr>
          <p:cNvPr id="5124" name="Picture 4" descr="C:\Users\tpace\AppData\Local\Microsoft\Windows\Temporary Internet Files\Content.IE5\229K3OHD\MC900370858[1].wmf"/>
          <p:cNvPicPr>
            <a:picLocks noChangeAspect="1" noChangeArrowheads="1"/>
          </p:cNvPicPr>
          <p:nvPr/>
        </p:nvPicPr>
        <p:blipFill>
          <a:blip r:embed="rId2" cstate="print"/>
          <a:srcRect/>
          <a:stretch>
            <a:fillRect/>
          </a:stretch>
        </p:blipFill>
        <p:spPr bwMode="auto">
          <a:xfrm>
            <a:off x="6910388" y="-1279525"/>
            <a:ext cx="217487" cy="290512"/>
          </a:xfrm>
          <a:prstGeom prst="rect">
            <a:avLst/>
          </a:prstGeom>
          <a:noFill/>
          <a:ln w="9525">
            <a:noFill/>
            <a:miter lim="800000"/>
            <a:headEnd/>
            <a:tailEnd/>
          </a:ln>
        </p:spPr>
      </p:pic>
      <p:sp>
        <p:nvSpPr>
          <p:cNvPr id="11" name="Content Placeholder 2"/>
          <p:cNvSpPr>
            <a:spLocks noGrp="1"/>
          </p:cNvSpPr>
          <p:nvPr>
            <p:ph idx="1"/>
          </p:nvPr>
        </p:nvSpPr>
        <p:spPr>
          <a:xfrm>
            <a:off x="0" y="1219200"/>
            <a:ext cx="8534400" cy="4419600"/>
          </a:xfrm>
        </p:spPr>
        <p:txBody>
          <a:bodyPr/>
          <a:lstStyle/>
          <a:p>
            <a:pPr marL="457200" lvl="1" indent="0">
              <a:buNone/>
              <a:defRPr/>
            </a:pPr>
            <a:r>
              <a:rPr lang="en-US" sz="2000" dirty="0" smtClean="0">
                <a:solidFill>
                  <a:schemeClr val="accent6"/>
                </a:solidFill>
              </a:rPr>
              <a:t>Strategic Objective </a:t>
            </a:r>
            <a:r>
              <a:rPr lang="en-US" sz="2000" dirty="0" smtClean="0">
                <a:solidFill>
                  <a:schemeClr val="accent6"/>
                </a:solidFill>
              </a:rPr>
              <a:t>2</a:t>
            </a:r>
            <a:endParaRPr lang="en-US" sz="2000" dirty="0" smtClean="0">
              <a:solidFill>
                <a:schemeClr val="accent6"/>
              </a:solidFill>
            </a:endParaRPr>
          </a:p>
          <a:p>
            <a:pPr marL="457200" lvl="1" indent="0">
              <a:buNone/>
              <a:defRPr/>
            </a:pPr>
            <a:r>
              <a:rPr lang="en-US" sz="2000" dirty="0" smtClean="0">
                <a:solidFill>
                  <a:schemeClr val="accent6"/>
                </a:solidFill>
              </a:rPr>
              <a:t>Expand technical panel participation in all AES sponsored conferences</a:t>
            </a:r>
          </a:p>
          <a:p>
            <a:pPr lvl="2">
              <a:buFont typeface="Arial" pitchFamily="34" charset="0"/>
              <a:buChar char="•"/>
              <a:defRPr/>
            </a:pPr>
            <a:r>
              <a:rPr lang="en-US" sz="1600" dirty="0" smtClean="0">
                <a:solidFill>
                  <a:schemeClr val="accent6"/>
                </a:solidFill>
              </a:rPr>
              <a:t>Utilize </a:t>
            </a:r>
            <a:r>
              <a:rPr lang="en-US" sz="1600" dirty="0" smtClean="0">
                <a:solidFill>
                  <a:schemeClr val="accent6"/>
                </a:solidFill>
              </a:rPr>
              <a:t>gap analysis to identify conferences that lack AES member participation</a:t>
            </a:r>
          </a:p>
          <a:p>
            <a:pPr lvl="2">
              <a:buFont typeface="Arial" pitchFamily="34" charset="0"/>
              <a:buChar char="•"/>
              <a:defRPr/>
            </a:pPr>
            <a:r>
              <a:rPr lang="en-US" sz="1600" dirty="0" smtClean="0">
                <a:solidFill>
                  <a:schemeClr val="accent6"/>
                </a:solidFill>
              </a:rPr>
              <a:t>Identify cognizant technical panel for each conference and encourage increased participation</a:t>
            </a:r>
          </a:p>
          <a:p>
            <a:pPr lvl="2">
              <a:buFont typeface="Arial" pitchFamily="34" charset="0"/>
              <a:buChar char="•"/>
              <a:defRPr/>
            </a:pPr>
            <a:r>
              <a:rPr lang="en-US" sz="1600" dirty="0" smtClean="0">
                <a:solidFill>
                  <a:schemeClr val="accent6"/>
                </a:solidFill>
              </a:rPr>
              <a:t>Encourage all technical panels to participate in at least one AES conference per </a:t>
            </a:r>
            <a:r>
              <a:rPr lang="en-US" sz="1600" dirty="0" smtClean="0">
                <a:solidFill>
                  <a:schemeClr val="accent6"/>
                </a:solidFill>
              </a:rPr>
              <a:t>year</a:t>
            </a:r>
          </a:p>
          <a:p>
            <a:pPr marL="457200" lvl="1" indent="0">
              <a:buNone/>
              <a:defRPr/>
            </a:pPr>
            <a:r>
              <a:rPr lang="en-US" sz="2000" dirty="0" smtClean="0">
                <a:solidFill>
                  <a:schemeClr val="accent6"/>
                </a:solidFill>
              </a:rPr>
              <a:t>Status</a:t>
            </a:r>
          </a:p>
          <a:p>
            <a:pPr lvl="2">
              <a:buFont typeface="Arial" pitchFamily="34" charset="0"/>
              <a:buChar char="•"/>
              <a:defRPr/>
            </a:pPr>
            <a:r>
              <a:rPr lang="en-US" sz="1600" dirty="0" smtClean="0">
                <a:solidFill>
                  <a:schemeClr val="accent6"/>
                </a:solidFill>
              </a:rPr>
              <a:t>Identified AES members that attended PLANS 2014 and shared this information with PLANS 2016 organizers to stimulate more participation in planning</a:t>
            </a:r>
          </a:p>
          <a:p>
            <a:pPr lvl="2">
              <a:buFont typeface="Arial" pitchFamily="34" charset="0"/>
              <a:buChar char="•"/>
              <a:defRPr/>
            </a:pPr>
            <a:r>
              <a:rPr lang="en-US" sz="1600" dirty="0" smtClean="0">
                <a:solidFill>
                  <a:schemeClr val="accent6"/>
                </a:solidFill>
              </a:rPr>
              <a:t>Aerospace Control and Guidance Systems and Avionics Systems have expressed interest in increasing support for PLANS 2016</a:t>
            </a:r>
          </a:p>
          <a:p>
            <a:pPr marL="0" lvl="1" indent="0">
              <a:buNone/>
              <a:defRPr/>
            </a:pPr>
            <a:endParaRPr lang="en-US" sz="1200" dirty="0">
              <a:solidFill>
                <a:schemeClr val="accent6"/>
              </a:solidFill>
            </a:endParaRPr>
          </a:p>
          <a:p>
            <a:pPr marL="0" indent="0">
              <a:buNone/>
              <a:defRPr/>
            </a:pPr>
            <a:endParaRPr lang="en-US" sz="2400" dirty="0" smtClean="0">
              <a:solidFill>
                <a:schemeClr val="accent6"/>
              </a:solidFill>
            </a:endParaRPr>
          </a:p>
          <a:p>
            <a:pPr lvl="1">
              <a:buFont typeface="Arial" pitchFamily="34" charset="0"/>
              <a:buChar char="•"/>
              <a:defRPr/>
            </a:pPr>
            <a:endParaRPr lang="en-US" sz="2000" dirty="0">
              <a:solidFill>
                <a:schemeClr val="accent6"/>
              </a:solidFill>
            </a:endParaRPr>
          </a:p>
          <a:p>
            <a:pPr lvl="1">
              <a:buNone/>
              <a:defRPr/>
            </a:pPr>
            <a:endParaRPr lang="en-US" sz="2000" dirty="0" smtClean="0">
              <a:solidFill>
                <a:schemeClr val="accent6"/>
              </a:solidFill>
            </a:endParaRPr>
          </a:p>
          <a:p>
            <a:pPr lvl="1">
              <a:buNone/>
              <a:defRPr/>
            </a:pPr>
            <a:endParaRPr lang="en-US" sz="2000" dirty="0" smtClean="0">
              <a:solidFill>
                <a:schemeClr val="accent6"/>
              </a:solidFill>
            </a:endParaRPr>
          </a:p>
          <a:p>
            <a:pPr marL="457200" lvl="1" indent="0">
              <a:buFontTx/>
              <a:buNone/>
              <a:defRPr/>
            </a:pPr>
            <a:endParaRPr lang="en-US" sz="1600" dirty="0">
              <a:solidFill>
                <a:schemeClr val="accent6"/>
              </a:solidFill>
            </a:endParaRPr>
          </a:p>
          <a:p>
            <a:pPr>
              <a:buFontTx/>
              <a:buNone/>
              <a:defRPr/>
            </a:pPr>
            <a:r>
              <a:rPr lang="en-US" sz="1600" dirty="0" smtClean="0">
                <a:solidFill>
                  <a:schemeClr val="accent6"/>
                </a:solidFill>
              </a:rPr>
              <a:t>.</a:t>
            </a:r>
          </a:p>
          <a:p>
            <a:pPr lvl="1">
              <a:defRPr/>
            </a:pPr>
            <a:endParaRPr lang="en-US" sz="1600" dirty="0">
              <a:solidFill>
                <a:schemeClr val="accent6"/>
              </a:solidFill>
            </a:endParaRPr>
          </a:p>
        </p:txBody>
      </p:sp>
    </p:spTree>
    <p:extLst>
      <p:ext uri="{BB962C8B-B14F-4D97-AF65-F5344CB8AC3E}">
        <p14:creationId xmlns:p14="http://schemas.microsoft.com/office/powerpoint/2010/main" val="2691311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30960" y="304800"/>
            <a:ext cx="8534400" cy="838200"/>
          </a:xfrm>
        </p:spPr>
        <p:txBody>
          <a:bodyPr/>
          <a:lstStyle/>
          <a:p>
            <a:r>
              <a:rPr lang="en-US" altLang="en-US" sz="3200" b="1" dirty="0" smtClean="0">
                <a:solidFill>
                  <a:srgbClr val="CC0000"/>
                </a:solidFill>
              </a:rPr>
              <a:t>Example: AES Members That Attended</a:t>
            </a:r>
            <a:br>
              <a:rPr lang="en-US" altLang="en-US" sz="3200" b="1" dirty="0" smtClean="0">
                <a:solidFill>
                  <a:srgbClr val="CC0000"/>
                </a:solidFill>
              </a:rPr>
            </a:br>
            <a:r>
              <a:rPr lang="en-US" altLang="en-US" sz="3200" b="1" dirty="0" smtClean="0">
                <a:solidFill>
                  <a:srgbClr val="CC0000"/>
                </a:solidFill>
              </a:rPr>
              <a:t>PLANS 2014</a:t>
            </a:r>
            <a:endParaRPr lang="en-US" altLang="en-US" sz="1600" dirty="0" smtClean="0"/>
          </a:p>
        </p:txBody>
      </p:sp>
      <p:pic>
        <p:nvPicPr>
          <p:cNvPr id="5124" name="Picture 4" descr="C:\Users\tpace\AppData\Local\Microsoft\Windows\Temporary Internet Files\Content.IE5\229K3OHD\MC900370858[1].wmf"/>
          <p:cNvPicPr>
            <a:picLocks noChangeAspect="1" noChangeArrowheads="1"/>
          </p:cNvPicPr>
          <p:nvPr/>
        </p:nvPicPr>
        <p:blipFill>
          <a:blip r:embed="rId2" cstate="print"/>
          <a:srcRect/>
          <a:stretch>
            <a:fillRect/>
          </a:stretch>
        </p:blipFill>
        <p:spPr bwMode="auto">
          <a:xfrm>
            <a:off x="6910388" y="-1279525"/>
            <a:ext cx="217487" cy="290512"/>
          </a:xfrm>
          <a:prstGeom prst="rect">
            <a:avLst/>
          </a:prstGeom>
          <a:noFill/>
          <a:ln w="9525">
            <a:noFill/>
            <a:miter lim="800000"/>
            <a:headEnd/>
            <a:tailEnd/>
          </a:ln>
        </p:spPr>
      </p:pic>
      <p:pic>
        <p:nvPicPr>
          <p:cNvPr id="1027" name="Picture 3"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51" y="1828800"/>
            <a:ext cx="9085818" cy="3110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1597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4800" y="304800"/>
            <a:ext cx="8534400" cy="838200"/>
          </a:xfrm>
        </p:spPr>
        <p:txBody>
          <a:bodyPr/>
          <a:lstStyle/>
          <a:p>
            <a:r>
              <a:rPr lang="en-US" altLang="en-US" sz="3200" b="1" dirty="0" smtClean="0">
                <a:solidFill>
                  <a:srgbClr val="CC0000"/>
                </a:solidFill>
              </a:rPr>
              <a:t>AES Financially Sponsored Conferences</a:t>
            </a:r>
            <a:br>
              <a:rPr lang="en-US" altLang="en-US" sz="3200" b="1" dirty="0" smtClean="0">
                <a:solidFill>
                  <a:srgbClr val="CC0000"/>
                </a:solidFill>
              </a:rPr>
            </a:br>
            <a:r>
              <a:rPr lang="en-US" altLang="en-US" sz="3200" b="1" dirty="0" smtClean="0">
                <a:solidFill>
                  <a:srgbClr val="CC0000"/>
                </a:solidFill>
              </a:rPr>
              <a:t>Alignment with Technical Panels</a:t>
            </a:r>
            <a:endParaRPr lang="en-US" altLang="en-US" sz="1600" dirty="0" smtClean="0"/>
          </a:p>
        </p:txBody>
      </p:sp>
      <p:pic>
        <p:nvPicPr>
          <p:cNvPr id="5124" name="Picture 4" descr="C:\Users\tpace\AppData\Local\Microsoft\Windows\Temporary Internet Files\Content.IE5\229K3OHD\MC900370858[1].wmf"/>
          <p:cNvPicPr>
            <a:picLocks noChangeAspect="1" noChangeArrowheads="1"/>
          </p:cNvPicPr>
          <p:nvPr/>
        </p:nvPicPr>
        <p:blipFill>
          <a:blip r:embed="rId2" cstate="print"/>
          <a:srcRect/>
          <a:stretch>
            <a:fillRect/>
          </a:stretch>
        </p:blipFill>
        <p:spPr bwMode="auto">
          <a:xfrm>
            <a:off x="6910388" y="-1279525"/>
            <a:ext cx="217487" cy="290512"/>
          </a:xfrm>
          <a:prstGeom prst="rect">
            <a:avLst/>
          </a:prstGeom>
          <a:noFill/>
          <a:ln w="9525">
            <a:noFill/>
            <a:miter lim="800000"/>
            <a:headEnd/>
            <a:tailEnd/>
          </a:ln>
        </p:spPr>
      </p:pic>
      <p:pic>
        <p:nvPicPr>
          <p:cNvPr id="205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905000"/>
            <a:ext cx="8229600" cy="3417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4413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4716</TotalTime>
  <Words>1219</Words>
  <Application>Microsoft Office PowerPoint</Application>
  <PresentationFormat>On-screen Show (4:3)</PresentationFormat>
  <Paragraphs>163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Technical Operations Report Board of Governors Meeting May 7-9, 2015</vt:lpstr>
      <vt:lpstr>Technical Operations Strategic Plan</vt:lpstr>
      <vt:lpstr>Technical Operations Strategic Analysis</vt:lpstr>
      <vt:lpstr>Technical Operations Metrics/Scorecard </vt:lpstr>
      <vt:lpstr>Technical Operations Strategic Objectives</vt:lpstr>
      <vt:lpstr>Technical Panel Metrics</vt:lpstr>
      <vt:lpstr>Technical Operations Strategic Objectives</vt:lpstr>
      <vt:lpstr>Example: AES Members That Attended PLANS 2014</vt:lpstr>
      <vt:lpstr>AES Financially Sponsored Conferences Alignment with Technical Panels</vt:lpstr>
      <vt:lpstr>AES Technically Sponsored Conferences Alignment with Technical Panels</vt:lpstr>
      <vt:lpstr>Technical Operations Strategic Objectives</vt:lpstr>
      <vt:lpstr>Technical Operations Strategic Objectives</vt:lpstr>
      <vt:lpstr>Distinguished Lecturers Topics Alignment with Technical Panels</vt:lpstr>
      <vt:lpstr>Technical Operations Strategic Objectives</vt:lpstr>
      <vt:lpstr>Technical Operations Strategic Objectives</vt:lpstr>
      <vt:lpstr>2015 QEB Q1 – Technical Panels Article</vt:lpstr>
      <vt:lpstr>Schedule for 2015 QEB Articles Featuring Technical Panels</vt:lpstr>
      <vt:lpstr>Technical Operations Financial Assessment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Bob Rassa</dc:creator>
  <cp:lastModifiedBy>Downing Jr, Walt D.</cp:lastModifiedBy>
  <cp:revision>131</cp:revision>
  <dcterms:created xsi:type="dcterms:W3CDTF">2007-05-05T06:46:58Z</dcterms:created>
  <dcterms:modified xsi:type="dcterms:W3CDTF">2015-05-05T21:48:22Z</dcterms:modified>
</cp:coreProperties>
</file>