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61" r:id="rId2"/>
    <p:sldId id="334" r:id="rId3"/>
    <p:sldId id="330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27" r:id="rId24"/>
    <p:sldId id="325" r:id="rId25"/>
    <p:sldId id="326" r:id="rId26"/>
    <p:sldId id="354" r:id="rId27"/>
    <p:sldId id="355" r:id="rId28"/>
    <p:sldId id="348" r:id="rId29"/>
    <p:sldId id="349" r:id="rId30"/>
    <p:sldId id="350" r:id="rId31"/>
    <p:sldId id="351" r:id="rId32"/>
    <p:sldId id="352" r:id="rId33"/>
    <p:sldId id="353" r:id="rId34"/>
    <p:sldId id="357" r:id="rId35"/>
    <p:sldId id="358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0000"/>
    <a:srgbClr val="EEFDA1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789" autoAdjust="0"/>
  </p:normalViewPr>
  <p:slideViewPr>
    <p:cSldViewPr>
      <p:cViewPr varScale="1">
        <p:scale>
          <a:sx n="89" d="100"/>
          <a:sy n="89" d="100"/>
        </p:scale>
        <p:origin x="8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ertha:Users:Sugaree:Desktop:AES%20-%20SYSTEMS:Budget%202015:Budget%20Analysis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ertha:Users:Sugaree:Desktop:AES%20-%20SYSTEMS:Budget%202015:Budget%20Analysis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'Sheet1 (2)'!$B$4</c:f>
              <c:strCache>
                <c:ptCount val="1"/>
                <c:pt idx="0">
                  <c:v>Budget</c:v>
                </c:pt>
              </c:strCache>
            </c:strRef>
          </c:tx>
          <c:marker>
            <c:symbol val="none"/>
          </c:marker>
          <c:cat>
            <c:strRef>
              <c:f>'Sheet1 (2)'!$A$5:$A$16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'Sheet1 (2)'!$B$5:$B$16</c:f>
              <c:numCache>
                <c:formatCode>"$"#,##0.00;[Red]"$"#,##0.00</c:formatCode>
                <c:ptCount val="12"/>
                <c:pt idx="0">
                  <c:v>25973</c:v>
                </c:pt>
                <c:pt idx="1">
                  <c:v>51946</c:v>
                </c:pt>
                <c:pt idx="2">
                  <c:v>77919</c:v>
                </c:pt>
                <c:pt idx="3">
                  <c:v>103892</c:v>
                </c:pt>
                <c:pt idx="4">
                  <c:v>129865</c:v>
                </c:pt>
                <c:pt idx="5">
                  <c:v>155838</c:v>
                </c:pt>
                <c:pt idx="6">
                  <c:v>181811</c:v>
                </c:pt>
                <c:pt idx="7">
                  <c:v>207784</c:v>
                </c:pt>
                <c:pt idx="8">
                  <c:v>233757</c:v>
                </c:pt>
                <c:pt idx="9">
                  <c:v>259730</c:v>
                </c:pt>
                <c:pt idx="10">
                  <c:v>285703</c:v>
                </c:pt>
                <c:pt idx="11">
                  <c:v>311676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'Sheet1 (2)'!$C$4</c:f>
              <c:strCache>
                <c:ptCount val="1"/>
                <c:pt idx="0">
                  <c:v>Expenses</c:v>
                </c:pt>
              </c:strCache>
            </c:strRef>
          </c:tx>
          <c:marker>
            <c:symbol val="none"/>
          </c:marker>
          <c:cat>
            <c:strRef>
              <c:f>'Sheet1 (2)'!$A$5:$A$16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'Sheet1 (2)'!$C$5:$C$12</c:f>
              <c:numCache>
                <c:formatCode>"$"#,##0.00;[Red]"$"#,##0.00</c:formatCode>
                <c:ptCount val="8"/>
                <c:pt idx="0">
                  <c:v>0</c:v>
                </c:pt>
                <c:pt idx="1">
                  <c:v>70413.27</c:v>
                </c:pt>
                <c:pt idx="2">
                  <c:v>70413.27</c:v>
                </c:pt>
                <c:pt idx="3">
                  <c:v>73293.27</c:v>
                </c:pt>
                <c:pt idx="4">
                  <c:v>146452.17000000001</c:v>
                </c:pt>
                <c:pt idx="5">
                  <c:v>146452.17000000001</c:v>
                </c:pt>
                <c:pt idx="6">
                  <c:v>148837.17000000001</c:v>
                </c:pt>
                <c:pt idx="7">
                  <c:v>223837.17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9604952"/>
        <c:axId val="229155056"/>
      </c:lineChart>
      <c:catAx>
        <c:axId val="229604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9155056"/>
        <c:crosses val="autoZero"/>
        <c:auto val="1"/>
        <c:lblAlgn val="ctr"/>
        <c:lblOffset val="100"/>
        <c:noMultiLvlLbl val="0"/>
      </c:catAx>
      <c:valAx>
        <c:axId val="229155056"/>
        <c:scaling>
          <c:orientation val="minMax"/>
          <c:max val="400000"/>
        </c:scaling>
        <c:delete val="0"/>
        <c:axPos val="l"/>
        <c:majorGridlines/>
        <c:numFmt formatCode="&quot;$&quot;#,##0.00;[Red]&quot;$&quot;#,##0.00" sourceLinked="1"/>
        <c:majorTickMark val="out"/>
        <c:minorTickMark val="none"/>
        <c:tickLblPos val="nextTo"/>
        <c:crossAx val="2296049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3951079309"/>
          <c:y val="8.0898876404494405E-2"/>
          <c:w val="0.70005523786712998"/>
          <c:h val="0.69726408917986404"/>
        </c:manualLayout>
      </c:layout>
      <c:lineChart>
        <c:grouping val="standard"/>
        <c:varyColors val="0"/>
        <c:ser>
          <c:idx val="0"/>
          <c:order val="0"/>
          <c:tx>
            <c:strRef>
              <c:f>'Sheet1 (2)'!$D$4</c:f>
              <c:strCache>
                <c:ptCount val="1"/>
                <c:pt idx="0">
                  <c:v>Budget</c:v>
                </c:pt>
              </c:strCache>
            </c:strRef>
          </c:tx>
          <c:marker>
            <c:symbol val="none"/>
          </c:marker>
          <c:cat>
            <c:strRef>
              <c:f>'Sheet1 (2)'!$A$5:$A$16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'Sheet1 (2)'!$D$5:$D$16</c:f>
              <c:numCache>
                <c:formatCode>"$"#,##0.00;[Red]"$"#,##0.00</c:formatCode>
                <c:ptCount val="12"/>
                <c:pt idx="0">
                  <c:v>31027</c:v>
                </c:pt>
                <c:pt idx="1">
                  <c:v>62054</c:v>
                </c:pt>
                <c:pt idx="2">
                  <c:v>93081</c:v>
                </c:pt>
                <c:pt idx="3">
                  <c:v>124108</c:v>
                </c:pt>
                <c:pt idx="4">
                  <c:v>155135</c:v>
                </c:pt>
                <c:pt idx="5">
                  <c:v>186162</c:v>
                </c:pt>
                <c:pt idx="6">
                  <c:v>217189</c:v>
                </c:pt>
                <c:pt idx="7">
                  <c:v>248216</c:v>
                </c:pt>
                <c:pt idx="8">
                  <c:v>279243</c:v>
                </c:pt>
                <c:pt idx="9">
                  <c:v>310270</c:v>
                </c:pt>
                <c:pt idx="10">
                  <c:v>341297</c:v>
                </c:pt>
                <c:pt idx="11">
                  <c:v>372324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'Sheet1 (2)'!$E$4</c:f>
              <c:strCache>
                <c:ptCount val="1"/>
                <c:pt idx="0">
                  <c:v>Expenses</c:v>
                </c:pt>
              </c:strCache>
            </c:strRef>
          </c:tx>
          <c:marker>
            <c:symbol val="none"/>
          </c:marker>
          <c:cat>
            <c:strRef>
              <c:f>'Sheet1 (2)'!$A$5:$A$16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'Sheet1 (2)'!$E$5:$E$12</c:f>
              <c:numCache>
                <c:formatCode>"$"#,##0.00;[Red]"$"#,##0.00</c:formatCode>
                <c:ptCount val="8"/>
                <c:pt idx="0">
                  <c:v>20263.22</c:v>
                </c:pt>
                <c:pt idx="1">
                  <c:v>68212.429999999993</c:v>
                </c:pt>
                <c:pt idx="2">
                  <c:v>88409.79</c:v>
                </c:pt>
                <c:pt idx="3">
                  <c:v>114628.2</c:v>
                </c:pt>
                <c:pt idx="4">
                  <c:v>132599.43</c:v>
                </c:pt>
                <c:pt idx="5">
                  <c:v>156309.51999999999</c:v>
                </c:pt>
                <c:pt idx="6">
                  <c:v>178598.15</c:v>
                </c:pt>
                <c:pt idx="7">
                  <c:v>202725.63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9602400"/>
        <c:axId val="229254616"/>
      </c:lineChart>
      <c:catAx>
        <c:axId val="22960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9254616"/>
        <c:crosses val="autoZero"/>
        <c:auto val="1"/>
        <c:lblAlgn val="ctr"/>
        <c:lblOffset val="100"/>
        <c:noMultiLvlLbl val="0"/>
      </c:catAx>
      <c:valAx>
        <c:axId val="229254616"/>
        <c:scaling>
          <c:orientation val="minMax"/>
        </c:scaling>
        <c:delete val="0"/>
        <c:axPos val="l"/>
        <c:majorGridlines/>
        <c:numFmt formatCode="&quot;$&quot;#,##0.00;[Red]&quot;$&quot;#,##0.00" sourceLinked="1"/>
        <c:majorTickMark val="out"/>
        <c:minorTickMark val="none"/>
        <c:tickLblPos val="nextTo"/>
        <c:crossAx val="2296024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9F7FD9-4EC2-4595-B0BC-BEA5E3BB1EE0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C631AB-63AC-4821-A39E-4D9790514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20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Five technical editors are departing on December 31 this year in response to the PRAC’s request to institute term limits.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  <a:p>
            <a:r>
              <a:rPr lang="en-US" altLang="en-US" smtClean="0">
                <a:latin typeface="Arial" panose="020B0604020202020204" pitchFamily="34" charset="0"/>
              </a:rPr>
              <a:t>Note that William for example has been an editor for energy conversion systems since 1989.  I do know that Marina and John’s tenure predates Peter Willett’s EIC tenure. We should do something special for them.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9BD8A7-E167-4A5A-9FA9-101263DC23C5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88532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WASPS – Women Airforce Service Pilots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BDE5D1-1A2A-C744-A40C-3AE2E66F8245}" type="slidenum">
              <a:rPr lang="en-US">
                <a:solidFill>
                  <a:prstClr val="black"/>
                </a:solidFill>
              </a:rPr>
              <a:pPr eaLnBrk="1" hangingPunct="1"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1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67365-A8CB-48DA-AC36-EC7597F00A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65EE7-7EC3-4737-B676-440206B63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D2B60-9931-4A0E-A6B2-EF8865AF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2CD2E-910B-4655-B05C-FF28E1BBB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C8649-0535-4571-A56B-04642FE4C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FD43-07E4-4FF9-8BD0-6011696F6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9B690-E98A-404A-89FC-0CBF28CDC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F895D-19EE-4405-A3BA-F35DA3AF3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6A5CC-36C7-4DDD-8DB1-2A4DF9F0D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AD346-0C7E-47C0-AABF-F27188B91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A554E-0D80-4BCD-A75B-24FF61463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DF3023-5B9D-4467-B100-A31198F38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ieeeblu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81800" y="6019800"/>
            <a:ext cx="22860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57200" y="6400800"/>
            <a:ext cx="6096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381000" y="6400800"/>
            <a:ext cx="495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600" b="1" smtClean="0">
                <a:solidFill>
                  <a:schemeClr val="accent2"/>
                </a:solidFill>
              </a:rPr>
              <a:t>Aerospace and Electronic Systems Society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8534400" cy="466725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CC0000"/>
                </a:solidFill>
              </a:rPr>
              <a:t/>
            </a:r>
            <a:br>
              <a:rPr lang="en-US" altLang="en-US" sz="3600" b="1" dirty="0" smtClean="0">
                <a:solidFill>
                  <a:srgbClr val="CC0000"/>
                </a:solidFill>
              </a:rPr>
            </a:br>
            <a:r>
              <a:rPr lang="en-US" altLang="en-US" sz="3600" b="1" dirty="0" smtClean="0">
                <a:solidFill>
                  <a:schemeClr val="tx1"/>
                </a:solidFill>
              </a:rPr>
              <a:t>IEEE AESS Publications: Status</a:t>
            </a:r>
            <a:r>
              <a:rPr lang="en-US" altLang="en-US" sz="2000" b="1" dirty="0" smtClean="0">
                <a:solidFill>
                  <a:schemeClr val="tx1"/>
                </a:solidFill>
              </a:rPr>
              <a:t/>
            </a:r>
            <a:br>
              <a:rPr lang="en-US" altLang="en-US" sz="2000" b="1" dirty="0" smtClean="0">
                <a:solidFill>
                  <a:schemeClr val="tx1"/>
                </a:solidFill>
              </a:rPr>
            </a:br>
            <a:r>
              <a:rPr lang="en-US" altLang="en-US" sz="3600" b="1" dirty="0" smtClean="0">
                <a:solidFill>
                  <a:schemeClr val="tx1"/>
                </a:solidFill>
              </a:rPr>
              <a:t> </a:t>
            </a:r>
            <a:br>
              <a:rPr lang="en-US" altLang="en-US" sz="3600" b="1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W. Dale Blair, VP Publications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Marriott Hotel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Rome, Italy</a:t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/>
            </a:r>
            <a:br>
              <a:rPr lang="en-US" altLang="en-US" sz="2400" b="1" dirty="0" smtClean="0">
                <a:solidFill>
                  <a:schemeClr val="tx1"/>
                </a:solidFill>
              </a:rPr>
            </a:br>
            <a:r>
              <a:rPr lang="en-US" altLang="en-US" sz="2400" b="1" dirty="0" smtClean="0">
                <a:solidFill>
                  <a:schemeClr val="tx1"/>
                </a:solidFill>
              </a:rPr>
              <a:t>September 25,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2015 TE Departures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altLang="en-US" sz="2800" dirty="0" err="1" smtClean="0"/>
              <a:t>Muralidhar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Rangaswamy</a:t>
            </a:r>
            <a:r>
              <a:rPr lang="en-US" altLang="en-US" sz="2800" dirty="0" smtClean="0"/>
              <a:t>  (Radar Systems)</a:t>
            </a:r>
          </a:p>
          <a:p>
            <a:r>
              <a:rPr lang="en-US" altLang="en-US" sz="2800" dirty="0" smtClean="0"/>
              <a:t>Marina Ruggieri  (Space Systems)</a:t>
            </a:r>
          </a:p>
          <a:p>
            <a:r>
              <a:rPr lang="en-US" altLang="en-US" sz="2800" dirty="0" smtClean="0"/>
              <a:t>William </a:t>
            </a:r>
            <a:r>
              <a:rPr lang="en-US" altLang="en-US" sz="2800" dirty="0" err="1" smtClean="0"/>
              <a:t>Polivka</a:t>
            </a:r>
            <a:r>
              <a:rPr lang="en-US" altLang="en-US" sz="2800" dirty="0" smtClean="0"/>
              <a:t> (Energy Conversion Systems)</a:t>
            </a:r>
          </a:p>
          <a:p>
            <a:r>
              <a:rPr lang="en-US" altLang="en-US" sz="2800" dirty="0" smtClean="0"/>
              <a:t>Thomas </a:t>
            </a:r>
            <a:r>
              <a:rPr lang="en-US" altLang="en-US" sz="2800" dirty="0" err="1" smtClean="0"/>
              <a:t>Robertazzi</a:t>
            </a:r>
            <a:r>
              <a:rPr lang="en-US" altLang="en-US" sz="2800" dirty="0" smtClean="0"/>
              <a:t>  (Intelligent Systems)</a:t>
            </a:r>
          </a:p>
          <a:p>
            <a:r>
              <a:rPr lang="en-US" altLang="en-US" sz="2800" dirty="0" smtClean="0"/>
              <a:t>John Tague (Sonar Systems)</a:t>
            </a:r>
          </a:p>
          <a:p>
            <a:endParaRPr lang="en-US" altLang="en-US" dirty="0" smtClean="0"/>
          </a:p>
          <a:p>
            <a:r>
              <a:rPr lang="en-US" altLang="en-US" sz="2800" dirty="0" smtClean="0"/>
              <a:t>Can we provide plaques in recognition of their tremendous service?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512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dirty="0"/>
              <a:t>AE </a:t>
            </a:r>
            <a:r>
              <a:rPr lang="en-US" dirty="0" smtClean="0"/>
              <a:t>Performance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748507"/>
            <a:ext cx="7813675" cy="536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31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52400"/>
            <a:ext cx="8229600" cy="487362"/>
          </a:xfrm>
        </p:spPr>
        <p:txBody>
          <a:bodyPr/>
          <a:lstStyle/>
          <a:p>
            <a:r>
              <a:rPr lang="en-US" dirty="0"/>
              <a:t>AE Performance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1" y="734219"/>
            <a:ext cx="7818438" cy="538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9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/>
          <a:p>
            <a:r>
              <a:rPr lang="en-US" dirty="0"/>
              <a:t>AE Performance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2" y="1295400"/>
            <a:ext cx="7788275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5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266701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Submission by Country</a:t>
            </a:r>
          </a:p>
        </p:txBody>
      </p:sp>
      <p:pic>
        <p:nvPicPr>
          <p:cNvPr id="12291" name="Picture 574" descr="G2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0" t="7778" r="31853" b="13333"/>
          <a:stretch/>
        </p:blipFill>
        <p:spPr>
          <a:xfrm>
            <a:off x="609600" y="459268"/>
            <a:ext cx="3011442" cy="6108923"/>
          </a:xfrm>
          <a:noFill/>
        </p:spPr>
      </p:pic>
      <p:pic>
        <p:nvPicPr>
          <p:cNvPr id="12292" name="Picture 6" descr="taes_ms_by_country_excel_file_2014_2015.png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3" t="8286" r="32174" b="8854"/>
          <a:stretch/>
        </p:blipFill>
        <p:spPr bwMode="auto">
          <a:xfrm>
            <a:off x="3429000" y="494279"/>
            <a:ext cx="3404895" cy="5958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6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AES </a:t>
            </a:r>
            <a:r>
              <a:rPr lang="en-US" dirty="0">
                <a:latin typeface="Arial" charset="0"/>
              </a:rPr>
              <a:t>Magazine</a:t>
            </a:r>
            <a:br>
              <a:rPr lang="en-US" dirty="0">
                <a:latin typeface="Arial" charset="0"/>
              </a:rPr>
            </a:br>
            <a:endParaRPr lang="en-US" dirty="0">
              <a:latin typeface="Arial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Maria S. Greco, EIC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200" b="1" dirty="0">
                <a:latin typeface="Arial" charset="0"/>
              </a:rPr>
              <a:t>Magazine </a:t>
            </a:r>
            <a:r>
              <a:rPr lang="en-US" sz="3200" b="1" dirty="0" smtClean="0">
                <a:latin typeface="Arial" charset="0"/>
              </a:rPr>
              <a:t>AEs: Status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charset="0"/>
              </a:rPr>
              <a:t>New Associate Editors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1800" dirty="0" smtClean="0">
                <a:latin typeface="+mn-lt"/>
              </a:rPr>
              <a:t>Domenico </a:t>
            </a:r>
            <a:r>
              <a:rPr lang="en-US" sz="1800" dirty="0" err="1" smtClean="0">
                <a:latin typeface="+mn-lt"/>
              </a:rPr>
              <a:t>Ciuonzo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- </a:t>
            </a:r>
            <a:r>
              <a:rPr lang="en-US" sz="1800" dirty="0" err="1" smtClean="0">
                <a:latin typeface="+mn-lt"/>
              </a:rPr>
              <a:t>AoS</a:t>
            </a:r>
            <a:r>
              <a:rPr lang="en-US" sz="1800" dirty="0" smtClean="0">
                <a:latin typeface="+mn-lt"/>
              </a:rPr>
              <a:t>: </a:t>
            </a:r>
            <a:r>
              <a:rPr lang="en-US" sz="1800" dirty="0">
                <a:latin typeface="+mn-lt"/>
              </a:rPr>
              <a:t>Communications, Signal Processing and Data </a:t>
            </a:r>
            <a:r>
              <a:rPr lang="en-US" sz="1800" dirty="0" smtClean="0">
                <a:latin typeface="+mn-lt"/>
              </a:rPr>
              <a:t>Fusion (since January 2015)</a:t>
            </a:r>
            <a:endParaRPr lang="en-US" sz="1800" dirty="0">
              <a:latin typeface="+mn-lt"/>
            </a:endParaRPr>
          </a:p>
          <a:p>
            <a:pPr lvl="1"/>
            <a:r>
              <a:rPr lang="en-US" sz="1800" dirty="0" smtClean="0">
                <a:latin typeface="+mn-lt"/>
              </a:rPr>
              <a:t>Daniel O’Hagan - </a:t>
            </a:r>
            <a:r>
              <a:rPr lang="en-US" sz="1800" dirty="0" err="1" smtClean="0">
                <a:latin typeface="+mn-lt"/>
              </a:rPr>
              <a:t>AoS</a:t>
            </a:r>
            <a:r>
              <a:rPr lang="en-US" sz="1800" dirty="0" smtClean="0">
                <a:latin typeface="+mn-lt"/>
              </a:rPr>
              <a:t>: </a:t>
            </a:r>
            <a:r>
              <a:rPr lang="en-US" sz="1800" dirty="0">
                <a:latin typeface="+mn-lt"/>
              </a:rPr>
              <a:t>Radar </a:t>
            </a:r>
            <a:r>
              <a:rPr lang="en-US" sz="1800" dirty="0" smtClean="0">
                <a:latin typeface="+mn-lt"/>
              </a:rPr>
              <a:t>Systems  (</a:t>
            </a:r>
            <a:r>
              <a:rPr lang="en-US" sz="1800" dirty="0">
                <a:latin typeface="+mn-lt"/>
              </a:rPr>
              <a:t>since January 2015)</a:t>
            </a:r>
          </a:p>
          <a:p>
            <a:pPr lvl="1"/>
            <a:r>
              <a:rPr lang="en-US" sz="1800" dirty="0" smtClean="0">
                <a:latin typeface="+mn-lt"/>
              </a:rPr>
              <a:t>Teresa Pace - </a:t>
            </a:r>
            <a:r>
              <a:rPr lang="en-US" sz="1800" dirty="0" err="1" smtClean="0">
                <a:latin typeface="+mn-lt"/>
              </a:rPr>
              <a:t>AoS</a:t>
            </a:r>
            <a:r>
              <a:rPr lang="en-US" sz="1800" dirty="0" smtClean="0">
                <a:latin typeface="+mn-lt"/>
              </a:rPr>
              <a:t>: </a:t>
            </a:r>
            <a:r>
              <a:rPr lang="en-US" sz="1800" dirty="0">
                <a:latin typeface="+mn-lt"/>
              </a:rPr>
              <a:t>Electro-Optic and Infrared Systems, Image Processing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(since January 2015)</a:t>
            </a:r>
          </a:p>
          <a:p>
            <a:pPr lvl="1"/>
            <a:r>
              <a:rPr lang="en-US" sz="1800" dirty="0" smtClean="0">
                <a:latin typeface="+mn-lt"/>
              </a:rPr>
              <a:t>Antonio </a:t>
            </a:r>
            <a:r>
              <a:rPr lang="en-US" sz="1800" dirty="0" err="1" smtClean="0">
                <a:latin typeface="+mn-lt"/>
              </a:rPr>
              <a:t>Franchi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-  </a:t>
            </a:r>
            <a:r>
              <a:rPr lang="en-US" sz="1800" dirty="0" err="1" smtClean="0">
                <a:latin typeface="+mn-lt"/>
              </a:rPr>
              <a:t>AoS</a:t>
            </a:r>
            <a:r>
              <a:rPr lang="en-US" sz="1800" dirty="0" smtClean="0">
                <a:latin typeface="+mn-lt"/>
              </a:rPr>
              <a:t>: Robotic Systems (since May 2015)</a:t>
            </a:r>
          </a:p>
          <a:p>
            <a:pPr lvl="1"/>
            <a:r>
              <a:rPr lang="it-IT" sz="1800" dirty="0" smtClean="0">
                <a:latin typeface="+mn-lt"/>
              </a:rPr>
              <a:t>Michael </a:t>
            </a:r>
            <a:r>
              <a:rPr lang="it-IT" sz="1800" dirty="0">
                <a:latin typeface="+mn-lt"/>
              </a:rPr>
              <a:t>S. </a:t>
            </a:r>
            <a:r>
              <a:rPr lang="it-IT" sz="1800" dirty="0" err="1" smtClean="0">
                <a:latin typeface="+mn-lt"/>
              </a:rPr>
              <a:t>Braasch</a:t>
            </a:r>
            <a:r>
              <a:rPr lang="it-IT" sz="1800" dirty="0">
                <a:latin typeface="+mn-lt"/>
              </a:rPr>
              <a:t> </a:t>
            </a:r>
            <a:r>
              <a:rPr lang="it-IT" sz="1800" dirty="0" smtClean="0">
                <a:latin typeface="+mn-lt"/>
              </a:rPr>
              <a:t>-  </a:t>
            </a:r>
            <a:r>
              <a:rPr lang="en-US" sz="1800" dirty="0" err="1" smtClean="0">
                <a:latin typeface="+mn-lt"/>
              </a:rPr>
              <a:t>AoS</a:t>
            </a:r>
            <a:r>
              <a:rPr lang="en-US" sz="1800" dirty="0" smtClean="0">
                <a:latin typeface="+mn-lt"/>
              </a:rPr>
              <a:t>: Navigation </a:t>
            </a:r>
            <a:r>
              <a:rPr lang="en-US" sz="1800" dirty="0">
                <a:latin typeface="+mn-lt"/>
              </a:rPr>
              <a:t>Systems (since </a:t>
            </a:r>
            <a:r>
              <a:rPr lang="en-US" sz="1800" dirty="0" smtClean="0">
                <a:latin typeface="+mn-lt"/>
              </a:rPr>
              <a:t>June </a:t>
            </a:r>
            <a:r>
              <a:rPr lang="en-US" sz="1800" dirty="0">
                <a:latin typeface="+mn-lt"/>
              </a:rPr>
              <a:t>2015</a:t>
            </a:r>
            <a:r>
              <a:rPr lang="en-US" sz="1800" dirty="0" smtClean="0">
                <a:latin typeface="+mn-lt"/>
              </a:rPr>
              <a:t>)</a:t>
            </a:r>
          </a:p>
          <a:p>
            <a:pPr lvl="1"/>
            <a:r>
              <a:rPr lang="en-US" sz="1800" dirty="0" err="1" smtClean="0">
                <a:latin typeface="+mn-lt"/>
              </a:rPr>
              <a:t>Wenbo</a:t>
            </a:r>
            <a:r>
              <a:rPr lang="en-US" sz="1800" dirty="0" smtClean="0">
                <a:latin typeface="+mn-lt"/>
              </a:rPr>
              <a:t> Dou- </a:t>
            </a:r>
            <a:r>
              <a:rPr lang="en-US" sz="1800" dirty="0" err="1" smtClean="0">
                <a:latin typeface="+mn-lt"/>
              </a:rPr>
              <a:t>AoS</a:t>
            </a:r>
            <a:r>
              <a:rPr lang="en-US" sz="1800" dirty="0" smtClean="0">
                <a:latin typeface="+mn-lt"/>
              </a:rPr>
              <a:t>: Student Highlights </a:t>
            </a:r>
            <a:r>
              <a:rPr lang="en-US" sz="1800" dirty="0">
                <a:solidFill>
                  <a:prstClr val="black"/>
                </a:solidFill>
                <a:latin typeface="Constantia"/>
              </a:rPr>
              <a:t>(since </a:t>
            </a:r>
            <a:r>
              <a:rPr lang="en-US" sz="1800" dirty="0" smtClean="0">
                <a:solidFill>
                  <a:prstClr val="black"/>
                </a:solidFill>
                <a:latin typeface="Constantia"/>
              </a:rPr>
              <a:t>March </a:t>
            </a:r>
            <a:r>
              <a:rPr lang="en-US" sz="1800" dirty="0">
                <a:solidFill>
                  <a:prstClr val="black"/>
                </a:solidFill>
                <a:latin typeface="Constantia"/>
              </a:rPr>
              <a:t>2015</a:t>
            </a:r>
            <a:r>
              <a:rPr lang="en-US" sz="1800" dirty="0" smtClean="0">
                <a:solidFill>
                  <a:prstClr val="black"/>
                </a:solidFill>
                <a:latin typeface="Constantia"/>
              </a:rPr>
              <a:t>)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  <a:latin typeface="Constantia"/>
              </a:rPr>
              <a:t>Roberto Sabatini - </a:t>
            </a:r>
            <a:r>
              <a:rPr lang="en-US" sz="1800" dirty="0" err="1">
                <a:solidFill>
                  <a:srgbClr val="FF0000"/>
                </a:solidFill>
              </a:rPr>
              <a:t>AoS</a:t>
            </a:r>
            <a:r>
              <a:rPr lang="en-US" sz="1800" dirty="0">
                <a:solidFill>
                  <a:srgbClr val="FF0000"/>
                </a:solidFill>
              </a:rPr>
              <a:t>: Student Highlights </a:t>
            </a:r>
            <a:r>
              <a:rPr lang="en-US" sz="1800" dirty="0">
                <a:solidFill>
                  <a:srgbClr val="FF0000"/>
                </a:solidFill>
                <a:latin typeface="Constantia"/>
              </a:rPr>
              <a:t>(since </a:t>
            </a:r>
            <a:r>
              <a:rPr lang="en-US" sz="1800" dirty="0" smtClean="0">
                <a:solidFill>
                  <a:srgbClr val="FF0000"/>
                </a:solidFill>
                <a:latin typeface="Constantia"/>
              </a:rPr>
              <a:t>November </a:t>
            </a:r>
            <a:r>
              <a:rPr lang="en-US" sz="1800" dirty="0">
                <a:solidFill>
                  <a:srgbClr val="FF0000"/>
                </a:solidFill>
                <a:latin typeface="Constantia"/>
              </a:rPr>
              <a:t>2015</a:t>
            </a:r>
            <a:r>
              <a:rPr lang="en-US" sz="1800" dirty="0" smtClean="0">
                <a:solidFill>
                  <a:srgbClr val="FF0000"/>
                </a:solidFill>
                <a:latin typeface="Constantia"/>
              </a:rPr>
              <a:t>)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endParaRPr lang="en-US" sz="1600" dirty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Retired </a:t>
            </a:r>
            <a:r>
              <a:rPr lang="en-US" sz="2000" dirty="0">
                <a:latin typeface="Arial" charset="0"/>
              </a:rPr>
              <a:t>Associate </a:t>
            </a:r>
            <a:r>
              <a:rPr lang="en-US" sz="2000" dirty="0" smtClean="0">
                <a:latin typeface="Arial" charset="0"/>
              </a:rPr>
              <a:t>Editors</a:t>
            </a:r>
          </a:p>
          <a:p>
            <a:pPr lvl="1"/>
            <a:r>
              <a:rPr lang="en-US" sz="1800" dirty="0" smtClean="0">
                <a:latin typeface="+mn-lt"/>
              </a:rPr>
              <a:t>Shirley Cheng -  </a:t>
            </a:r>
            <a:r>
              <a:rPr lang="en-US" sz="1800" dirty="0" err="1" smtClean="0">
                <a:latin typeface="+mn-lt"/>
              </a:rPr>
              <a:t>AoS</a:t>
            </a:r>
            <a:r>
              <a:rPr lang="en-US" sz="1800" dirty="0" smtClean="0">
                <a:latin typeface="+mn-lt"/>
              </a:rPr>
              <a:t>: Guidance (since </a:t>
            </a:r>
            <a:r>
              <a:rPr lang="en-US" sz="1800" dirty="0">
                <a:latin typeface="+mn-lt"/>
              </a:rPr>
              <a:t>January 2015)</a:t>
            </a:r>
          </a:p>
          <a:p>
            <a:pPr lvl="1"/>
            <a:r>
              <a:rPr lang="it-IT" sz="1800" dirty="0" err="1" smtClean="0">
                <a:latin typeface="+mn-lt"/>
              </a:rPr>
              <a:t>Carles</a:t>
            </a:r>
            <a:r>
              <a:rPr lang="it-IT" sz="1800" dirty="0" smtClean="0">
                <a:latin typeface="+mn-lt"/>
              </a:rPr>
              <a:t> Fernandez-</a:t>
            </a:r>
            <a:r>
              <a:rPr lang="it-IT" sz="1800" dirty="0" err="1" smtClean="0">
                <a:latin typeface="+mn-lt"/>
              </a:rPr>
              <a:t>Prades</a:t>
            </a:r>
            <a:r>
              <a:rPr lang="it-IT" sz="1800" dirty="0" smtClean="0">
                <a:latin typeface="+mn-lt"/>
              </a:rPr>
              <a:t>  -  </a:t>
            </a:r>
            <a:r>
              <a:rPr lang="en-US" sz="1800" dirty="0" err="1" smtClean="0">
                <a:latin typeface="+mn-lt"/>
              </a:rPr>
              <a:t>AoS</a:t>
            </a:r>
            <a:r>
              <a:rPr lang="en-US" sz="1800" dirty="0" smtClean="0">
                <a:latin typeface="+mn-lt"/>
              </a:rPr>
              <a:t> : </a:t>
            </a:r>
            <a:r>
              <a:rPr lang="en-US" sz="1800" dirty="0">
                <a:latin typeface="+mn-lt"/>
              </a:rPr>
              <a:t>Navigation Systems (since June 2015</a:t>
            </a:r>
            <a:r>
              <a:rPr lang="en-US" sz="1800" dirty="0" smtClean="0">
                <a:latin typeface="+mn-lt"/>
              </a:rPr>
              <a:t>)</a:t>
            </a:r>
          </a:p>
          <a:p>
            <a:pPr lvl="1"/>
            <a:r>
              <a:rPr lang="en-US" sz="1800" dirty="0" smtClean="0">
                <a:latin typeface="+mn-lt"/>
              </a:rPr>
              <a:t>Rick </a:t>
            </a:r>
            <a:r>
              <a:rPr lang="en-US" sz="1800" dirty="0" err="1" smtClean="0">
                <a:latin typeface="+mn-lt"/>
              </a:rPr>
              <a:t>Coogle</a:t>
            </a:r>
            <a:r>
              <a:rPr lang="en-US" sz="1800" dirty="0" smtClean="0">
                <a:latin typeface="+mn-lt"/>
              </a:rPr>
              <a:t> (graduated) – </a:t>
            </a:r>
            <a:r>
              <a:rPr lang="en-US" sz="1800" dirty="0" err="1" smtClean="0">
                <a:latin typeface="+mn-lt"/>
              </a:rPr>
              <a:t>AoS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: Student </a:t>
            </a:r>
            <a:r>
              <a:rPr lang="en-US" sz="1800" dirty="0">
                <a:latin typeface="+mn-lt"/>
              </a:rPr>
              <a:t>Highlights </a:t>
            </a:r>
            <a:r>
              <a:rPr lang="en-US" sz="1800" dirty="0" smtClean="0">
                <a:latin typeface="+mn-lt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Constantia"/>
              </a:rPr>
              <a:t>(since March 2015)</a:t>
            </a:r>
            <a:endParaRPr lang="en-US" sz="1800" dirty="0"/>
          </a:p>
          <a:p>
            <a:pPr marL="393192" lvl="1" indent="0">
              <a:buNone/>
            </a:pPr>
            <a:endParaRPr lang="en-US" sz="1800" dirty="0">
              <a:latin typeface="+mn-lt"/>
            </a:endParaRPr>
          </a:p>
          <a:p>
            <a:pPr lvl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83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5698976" cy="66632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charset="0"/>
              </a:rPr>
              <a:t>Magazine Content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2047056"/>
            <a:ext cx="8229600" cy="2894112"/>
          </a:xfrm>
        </p:spPr>
        <p:txBody>
          <a:bodyPr>
            <a:normAutofit fontScale="77500" lnSpcReduction="20000"/>
          </a:bodyPr>
          <a:lstStyle/>
          <a:p>
            <a:endParaRPr lang="en-US" sz="2200" b="1" dirty="0">
              <a:latin typeface="+mn-lt"/>
            </a:endParaRPr>
          </a:p>
          <a:p>
            <a:r>
              <a:rPr lang="en-US" b="1" dirty="0">
                <a:latin typeface="+mn-lt"/>
              </a:rPr>
              <a:t>Magazine includes</a:t>
            </a:r>
            <a:r>
              <a:rPr lang="en-US" b="1" dirty="0" smtClean="0">
                <a:latin typeface="+mn-lt"/>
              </a:rPr>
              <a:t>:</a:t>
            </a:r>
          </a:p>
          <a:p>
            <a:endParaRPr lang="en-US" sz="2200" dirty="0">
              <a:latin typeface="+mn-lt"/>
            </a:endParaRPr>
          </a:p>
          <a:p>
            <a:pPr marL="457200" lvl="1" indent="0">
              <a:buFontTx/>
              <a:buNone/>
            </a:pPr>
            <a:r>
              <a:rPr lang="en-US" sz="2600" dirty="0">
                <a:latin typeface="+mn-lt"/>
              </a:rPr>
              <a:t>Peer reviewed Manuscripts		Student </a:t>
            </a:r>
            <a:r>
              <a:rPr lang="en-US" sz="2600" dirty="0" smtClean="0">
                <a:latin typeface="+mn-lt"/>
              </a:rPr>
              <a:t>highlights</a:t>
            </a:r>
            <a:r>
              <a:rPr lang="en-US" sz="2600" dirty="0">
                <a:latin typeface="+mn-lt"/>
              </a:rPr>
              <a:t>	</a:t>
            </a:r>
          </a:p>
          <a:p>
            <a:pPr marL="457200" lvl="1" indent="0">
              <a:buFontTx/>
              <a:buNone/>
            </a:pPr>
            <a:r>
              <a:rPr lang="en-US" sz="2600" dirty="0">
                <a:latin typeface="+mn-lt"/>
              </a:rPr>
              <a:t>Award Summaries and Articles	</a:t>
            </a:r>
            <a:r>
              <a:rPr lang="en-US" sz="2600" dirty="0" smtClean="0">
                <a:latin typeface="+mn-lt"/>
              </a:rPr>
              <a:t>Advertisements </a:t>
            </a:r>
            <a:r>
              <a:rPr lang="en-US" sz="2600" dirty="0">
                <a:latin typeface="+mn-lt"/>
              </a:rPr>
              <a:t>(as available)  </a:t>
            </a:r>
          </a:p>
          <a:p>
            <a:pPr marL="457200" lvl="1" indent="0">
              <a:buFontTx/>
              <a:buNone/>
            </a:pPr>
            <a:r>
              <a:rPr lang="en-US" sz="2600" dirty="0">
                <a:latin typeface="+mn-lt"/>
              </a:rPr>
              <a:t>Tutorials				Special issues</a:t>
            </a:r>
          </a:p>
          <a:p>
            <a:pPr marL="457200" lvl="1" indent="0">
              <a:buFontTx/>
              <a:buNone/>
            </a:pPr>
            <a:r>
              <a:rPr lang="en-US" sz="2600" dirty="0">
                <a:solidFill>
                  <a:srgbClr val="FF0000"/>
                </a:solidFill>
                <a:latin typeface="+mn-lt"/>
              </a:rPr>
              <a:t>Interview articles</a:t>
            </a:r>
            <a:r>
              <a:rPr lang="en-US" sz="2600" dirty="0">
                <a:latin typeface="+mn-lt"/>
              </a:rPr>
              <a:t>			Book </a:t>
            </a:r>
            <a:r>
              <a:rPr lang="en-US" sz="2600" dirty="0" smtClean="0">
                <a:latin typeface="+mn-lt"/>
              </a:rPr>
              <a:t>Reviews</a:t>
            </a:r>
          </a:p>
          <a:p>
            <a:pPr marL="457200" lvl="1" indent="0">
              <a:buFontTx/>
              <a:buNone/>
            </a:pPr>
            <a:r>
              <a:rPr lang="en-US" sz="2600" dirty="0" smtClean="0">
                <a:latin typeface="+mn-lt"/>
              </a:rPr>
              <a:t>News and Information		Calls for Papers (CFPs)</a:t>
            </a:r>
          </a:p>
          <a:p>
            <a:pPr marL="457200" lvl="1" indent="0">
              <a:buFontTx/>
              <a:buNone/>
            </a:pPr>
            <a:r>
              <a:rPr lang="en-US" sz="2600" dirty="0" smtClean="0">
                <a:latin typeface="+mn-lt"/>
              </a:rPr>
              <a:t>History Articles			</a:t>
            </a:r>
            <a:r>
              <a:rPr lang="en-US" sz="2600" dirty="0" smtClean="0">
                <a:solidFill>
                  <a:srgbClr val="FF0000"/>
                </a:solidFill>
                <a:latin typeface="+mn-lt"/>
              </a:rPr>
              <a:t>Industry Insights </a:t>
            </a:r>
            <a:endParaRPr lang="en-US" sz="2600" dirty="0">
              <a:solidFill>
                <a:srgbClr val="FF0000"/>
              </a:solidFill>
              <a:latin typeface="+mn-lt"/>
            </a:endParaRPr>
          </a:p>
          <a:p>
            <a:pPr marL="457200" lvl="1" indent="0">
              <a:buFontTx/>
              <a:buNone/>
            </a:pPr>
            <a:endParaRPr lang="en-US" sz="1600" dirty="0">
              <a:latin typeface="Arial" charset="0"/>
            </a:endParaRPr>
          </a:p>
          <a:p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4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416" y="1576536"/>
            <a:ext cx="7927032" cy="4444752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+mn-lt"/>
              </a:rPr>
              <a:t>Student highlights</a:t>
            </a:r>
            <a:endParaRPr lang="en-US" sz="2000" b="1" dirty="0">
              <a:latin typeface="+mn-lt"/>
            </a:endParaRPr>
          </a:p>
          <a:p>
            <a:pPr lvl="1"/>
            <a:r>
              <a:rPr lang="en-US" sz="1600" dirty="0">
                <a:latin typeface="+mn-lt"/>
              </a:rPr>
              <a:t>	Now published almost on a monthly </a:t>
            </a:r>
            <a:r>
              <a:rPr lang="en-US" sz="1600" dirty="0" smtClean="0">
                <a:latin typeface="+mn-lt"/>
              </a:rPr>
              <a:t>base</a:t>
            </a:r>
            <a:endParaRPr lang="en-US" sz="1600" dirty="0">
              <a:latin typeface="+mn-lt"/>
            </a:endParaRPr>
          </a:p>
          <a:p>
            <a:r>
              <a:rPr lang="en-US" sz="2000" b="1" dirty="0" smtClean="0">
                <a:latin typeface="+mn-lt"/>
              </a:rPr>
              <a:t>Advertisement</a:t>
            </a:r>
            <a:endParaRPr lang="en-US" sz="2000" b="1" dirty="0">
              <a:latin typeface="+mn-lt"/>
            </a:endParaRPr>
          </a:p>
          <a:p>
            <a:pPr lvl="1"/>
            <a:r>
              <a:rPr lang="en-US" sz="1600" dirty="0" smtClean="0">
                <a:latin typeface="+mn-lt"/>
              </a:rPr>
              <a:t>	In </a:t>
            </a:r>
            <a:r>
              <a:rPr lang="en-US" sz="1600" dirty="0">
                <a:latin typeface="+mn-lt"/>
              </a:rPr>
              <a:t>some issues. Still understanding how to make it more </a:t>
            </a:r>
            <a:r>
              <a:rPr lang="en-US" sz="1600" dirty="0" smtClean="0">
                <a:latin typeface="+mn-lt"/>
              </a:rPr>
              <a:t>effective.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Working</a:t>
            </a:r>
            <a:br>
              <a:rPr lang="en-US" sz="1600" dirty="0" smtClean="0">
                <a:solidFill>
                  <a:srgbClr val="FF0000"/>
                </a:solidFill>
                <a:latin typeface="+mn-lt"/>
              </a:rPr>
            </a:b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  especially for next Special Issues.</a:t>
            </a:r>
          </a:p>
          <a:p>
            <a:r>
              <a:rPr lang="en-US" sz="2000" b="1" dirty="0">
                <a:latin typeface="+mn-lt"/>
              </a:rPr>
              <a:t>Interviews</a:t>
            </a:r>
          </a:p>
          <a:p>
            <a:pPr lvl="1"/>
            <a:r>
              <a:rPr lang="en-US" sz="1600" dirty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       Dave </a:t>
            </a:r>
            <a:r>
              <a:rPr lang="en-US" sz="1600" dirty="0">
                <a:latin typeface="+mn-lt"/>
              </a:rPr>
              <a:t>Dobson Interview (</a:t>
            </a:r>
            <a:r>
              <a:rPr lang="en-US" sz="1600" dirty="0" smtClean="0">
                <a:latin typeface="+mn-lt"/>
              </a:rPr>
              <a:t>D. </a:t>
            </a:r>
            <a:r>
              <a:rPr lang="en-US" sz="1600" dirty="0">
                <a:latin typeface="+mn-lt"/>
              </a:rPr>
              <a:t>Blair)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appeared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>
                <a:latin typeface="+mn-lt"/>
              </a:rPr>
              <a:t>on June </a:t>
            </a:r>
            <a:r>
              <a:rPr lang="en-US" sz="1600" dirty="0" smtClean="0">
                <a:latin typeface="+mn-lt"/>
              </a:rPr>
              <a:t>2015 issue</a:t>
            </a:r>
            <a:endParaRPr lang="en-US" sz="1600" dirty="0">
              <a:latin typeface="+mn-lt"/>
            </a:endParaRPr>
          </a:p>
          <a:p>
            <a:pPr lvl="1"/>
            <a:r>
              <a:rPr lang="en-US" sz="1600" dirty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      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Marshall 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Greenspan interview </a:t>
            </a:r>
            <a:r>
              <a:rPr lang="en-US" sz="1600" dirty="0">
                <a:solidFill>
                  <a:srgbClr val="FF0000"/>
                </a:solidFill>
              </a:rPr>
              <a:t>(Mark </a:t>
            </a:r>
            <a:r>
              <a:rPr lang="en-US" sz="1600" dirty="0" smtClean="0">
                <a:solidFill>
                  <a:srgbClr val="FF0000"/>
                </a:solidFill>
              </a:rPr>
              <a:t>Davis)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will appear on October issue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  <a:p>
            <a:pPr lvl="1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       Princess Marconi (A. Farina) 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interview </a:t>
            </a:r>
            <a:r>
              <a:rPr lang="en-US" sz="1600" dirty="0">
                <a:solidFill>
                  <a:srgbClr val="FF0000"/>
                </a:solidFill>
              </a:rPr>
              <a:t>will appear on </a:t>
            </a:r>
            <a:r>
              <a:rPr lang="en-US" sz="1600" dirty="0" smtClean="0">
                <a:solidFill>
                  <a:srgbClr val="FF0000"/>
                </a:solidFill>
              </a:rPr>
              <a:t>November </a:t>
            </a:r>
            <a:r>
              <a:rPr lang="en-US" sz="1600" dirty="0">
                <a:solidFill>
                  <a:srgbClr val="FF0000"/>
                </a:solidFill>
              </a:rPr>
              <a:t>issue.</a:t>
            </a:r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2000" b="1" dirty="0">
                <a:latin typeface="+mn-lt"/>
              </a:rPr>
              <a:t>Industry Insights</a:t>
            </a:r>
          </a:p>
          <a:p>
            <a:pPr lvl="1"/>
            <a:r>
              <a:rPr lang="en-US" sz="1600" dirty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       Short </a:t>
            </a:r>
            <a:r>
              <a:rPr lang="en-US" sz="1600" dirty="0">
                <a:latin typeface="+mn-lt"/>
              </a:rPr>
              <a:t>paper (3-4 pages) focused on industry “tip and tricks”, </a:t>
            </a:r>
            <a:r>
              <a:rPr lang="en-US" sz="1600" dirty="0" smtClean="0">
                <a:latin typeface="+mn-lt"/>
              </a:rPr>
              <a:t/>
            </a:r>
            <a:br>
              <a:rPr lang="en-US" sz="1600" dirty="0" smtClean="0">
                <a:latin typeface="+mn-lt"/>
              </a:rPr>
            </a:br>
            <a:r>
              <a:rPr lang="en-US" sz="1600" dirty="0" smtClean="0">
                <a:latin typeface="+mn-lt"/>
              </a:rPr>
              <a:t>        dedicated to </a:t>
            </a:r>
            <a:r>
              <a:rPr lang="en-US" sz="1600" dirty="0">
                <a:latin typeface="+mn-lt"/>
              </a:rPr>
              <a:t>industrial readers 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(upcoming in </a:t>
            </a: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Fall/Winter with introduction </a:t>
            </a:r>
            <a:br>
              <a:rPr lang="en-US" sz="1600" dirty="0" smtClean="0">
                <a:solidFill>
                  <a:srgbClr val="FF0000"/>
                </a:solidFill>
                <a:latin typeface="+mn-lt"/>
              </a:rPr>
            </a:br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        Editorial)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5698976" cy="66632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charset="0"/>
              </a:rPr>
              <a:t> </a:t>
            </a:r>
            <a:r>
              <a:rPr lang="en-US" sz="3200" b="1" dirty="0" smtClean="0">
                <a:latin typeface="Arial" charset="0"/>
              </a:rPr>
              <a:t>New and Newer Content</a:t>
            </a:r>
            <a:endParaRPr lang="en-US" sz="3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9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915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+mn-lt"/>
              </a:rPr>
              <a:t>In 2015</a:t>
            </a:r>
            <a:endParaRPr lang="en-US" sz="2400" dirty="0">
              <a:latin typeface="+mn-lt"/>
            </a:endParaRPr>
          </a:p>
          <a:p>
            <a:pPr lvl="1"/>
            <a:r>
              <a:rPr lang="en-US" sz="1900" dirty="0">
                <a:latin typeface="+mn-lt"/>
              </a:rPr>
              <a:t>Special Issue on </a:t>
            </a:r>
            <a:r>
              <a:rPr lang="ja-JP" altLang="en-US" sz="1900" dirty="0">
                <a:latin typeface="+mn-lt"/>
              </a:rPr>
              <a:t>“</a:t>
            </a:r>
            <a:r>
              <a:rPr lang="en-US" altLang="ja-JP" sz="1900" dirty="0">
                <a:latin typeface="+mn-lt"/>
              </a:rPr>
              <a:t>A</a:t>
            </a:r>
            <a:r>
              <a:rPr lang="en-US" sz="1900" dirty="0">
                <a:latin typeface="+mn-lt"/>
              </a:rPr>
              <a:t>vionic Systems”, August 2015</a:t>
            </a:r>
          </a:p>
          <a:p>
            <a:pPr lvl="1"/>
            <a:r>
              <a:rPr lang="en-US" sz="1900" dirty="0">
                <a:latin typeface="+mn-lt"/>
              </a:rPr>
              <a:t>Tutorial VIII, February issue, Vol 30 Number 2 Part II </a:t>
            </a:r>
          </a:p>
          <a:p>
            <a:pPr lvl="2"/>
            <a:r>
              <a:rPr lang="en-US" sz="1700" dirty="0">
                <a:latin typeface="+mn-lt"/>
              </a:rPr>
              <a:t>Basic tracking using nonlinear continuous-time dynamic models (Crouse)</a:t>
            </a:r>
          </a:p>
          <a:p>
            <a:pPr lvl="2"/>
            <a:r>
              <a:rPr lang="it-IT" sz="1700" dirty="0">
                <a:latin typeface="+mn-lt"/>
              </a:rPr>
              <a:t>Navigation using inertial sensors (Groves</a:t>
            </a:r>
            <a:r>
              <a:rPr lang="it-IT" sz="1700" dirty="0" smtClean="0">
                <a:latin typeface="+mn-lt"/>
              </a:rPr>
              <a:t>)</a:t>
            </a:r>
            <a:endParaRPr lang="en-US" sz="1500" dirty="0">
              <a:latin typeface="+mn-lt"/>
            </a:endParaRPr>
          </a:p>
          <a:p>
            <a:r>
              <a:rPr lang="en-US" sz="2400" dirty="0" smtClean="0"/>
              <a:t>Special Issues Planned for 2016</a:t>
            </a:r>
            <a:endParaRPr lang="en-US" sz="2400" dirty="0"/>
          </a:p>
          <a:p>
            <a:pPr lvl="1"/>
            <a:r>
              <a:rPr lang="en-US" sz="1900" dirty="0">
                <a:latin typeface="+mn-lt"/>
              </a:rPr>
              <a:t>Special Issue </a:t>
            </a:r>
            <a:r>
              <a:rPr lang="en-US" sz="1900" dirty="0" smtClean="0">
                <a:latin typeface="+mn-lt"/>
              </a:rPr>
              <a:t>on Waveform Diversity: September 2016</a:t>
            </a:r>
          </a:p>
          <a:p>
            <a:pPr lvl="1"/>
            <a:r>
              <a:rPr lang="en-US" sz="1900" dirty="0" smtClean="0">
                <a:latin typeface="+mn-lt"/>
              </a:rPr>
              <a:t>Special Issue on Sense &amp; Avoid : June/July 2016</a:t>
            </a:r>
          </a:p>
          <a:p>
            <a:pPr lvl="1"/>
            <a:r>
              <a:rPr lang="en-US" sz="1900" dirty="0" smtClean="0">
                <a:latin typeface="+mn-lt"/>
              </a:rPr>
              <a:t>Special Issue on Passive Radars for Civilian Applications: </a:t>
            </a:r>
            <a:r>
              <a:rPr lang="en-US" sz="1900" dirty="0" smtClean="0"/>
              <a:t>Nov.</a:t>
            </a:r>
            <a:r>
              <a:rPr lang="en-US" sz="1900" dirty="0" smtClean="0">
                <a:latin typeface="+mn-lt"/>
              </a:rPr>
              <a:t> </a:t>
            </a:r>
            <a:r>
              <a:rPr lang="en-US" sz="1900" dirty="0" smtClean="0"/>
              <a:t>2016</a:t>
            </a:r>
            <a:endParaRPr lang="en-US" sz="2300" dirty="0"/>
          </a:p>
          <a:p>
            <a:r>
              <a:rPr lang="en-US" sz="2300" dirty="0" smtClean="0"/>
              <a:t>Tutorial IX Planned for March 2016</a:t>
            </a:r>
          </a:p>
          <a:p>
            <a:pPr lvl="1"/>
            <a:r>
              <a:rPr lang="en-US" sz="1700" dirty="0"/>
              <a:t>Detection over Sensor Networks: A </a:t>
            </a:r>
            <a:r>
              <a:rPr lang="en-US" sz="1700" dirty="0" smtClean="0"/>
              <a:t>Tutorial (</a:t>
            </a:r>
            <a:r>
              <a:rPr lang="en-US" sz="1700" dirty="0" err="1" smtClean="0"/>
              <a:t>Javadi</a:t>
            </a:r>
            <a:r>
              <a:rPr lang="en-US" sz="1700" dirty="0" smtClean="0"/>
              <a:t>)</a:t>
            </a:r>
          </a:p>
          <a:p>
            <a:pPr lvl="1"/>
            <a:r>
              <a:rPr lang="en-US" sz="1700" dirty="0" smtClean="0"/>
              <a:t>Geometry of Complex Data (Sangston)</a:t>
            </a:r>
          </a:p>
          <a:p>
            <a:pPr lvl="1"/>
            <a:r>
              <a:rPr lang="en-US" sz="1700" dirty="0"/>
              <a:t>A Survey of Radar Systems for Medical Applications </a:t>
            </a:r>
            <a:r>
              <a:rPr lang="en-US" sz="1700" dirty="0" smtClean="0"/>
              <a:t>(Pisa, </a:t>
            </a:r>
            <a:r>
              <a:rPr lang="en-US" sz="1700" dirty="0" err="1" smtClean="0"/>
              <a:t>Pittella</a:t>
            </a:r>
            <a:r>
              <a:rPr lang="en-US" sz="1700" dirty="0" smtClean="0"/>
              <a:t>, </a:t>
            </a:r>
            <a:r>
              <a:rPr lang="en-US" sz="1700" dirty="0" err="1" smtClean="0"/>
              <a:t>Piuzzi</a:t>
            </a:r>
            <a:r>
              <a:rPr lang="en-US" sz="1700" dirty="0" smtClean="0"/>
              <a:t>)</a:t>
            </a:r>
          </a:p>
          <a:p>
            <a:pPr lvl="1"/>
            <a:r>
              <a:rPr lang="en-US" sz="1700" dirty="0" smtClean="0"/>
              <a:t>A </a:t>
            </a:r>
            <a:r>
              <a:rPr lang="en-US" sz="1700" dirty="0"/>
              <a:t>Survey of Correlated Waveform Design for Multi-Function Software Radar </a:t>
            </a:r>
            <a:r>
              <a:rPr lang="en-US" sz="1700" dirty="0" smtClean="0"/>
              <a:t>(Ahmed, Alouini)</a:t>
            </a:r>
          </a:p>
          <a:p>
            <a:pPr lvl="1"/>
            <a:r>
              <a:rPr lang="en-US" sz="1700" dirty="0"/>
              <a:t>Looking Toward the Future of Radar Detection in Non-Gaussian </a:t>
            </a:r>
            <a:r>
              <a:rPr lang="en-US" sz="1700" dirty="0" smtClean="0"/>
              <a:t>Clutter (Sangston, Farina)</a:t>
            </a:r>
          </a:p>
          <a:p>
            <a:pPr lvl="1"/>
            <a:r>
              <a:rPr lang="en-US" sz="1700" dirty="0" smtClean="0"/>
              <a:t>Tutorial on Waveform Diversity (</a:t>
            </a:r>
            <a:r>
              <a:rPr lang="en-US" sz="1600" dirty="0" err="1" smtClean="0"/>
              <a:t>Adve</a:t>
            </a:r>
            <a:r>
              <a:rPr lang="en-US" sz="1600" dirty="0" smtClean="0"/>
              <a:t>, Picciolo)</a:t>
            </a:r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utorial on Sense </a:t>
            </a:r>
            <a:r>
              <a:rPr lang="en-US" sz="1600" dirty="0"/>
              <a:t>and </a:t>
            </a:r>
            <a:r>
              <a:rPr lang="en-US" sz="1600" dirty="0" smtClean="0"/>
              <a:t>Avoid</a:t>
            </a: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en-US" sz="1800" dirty="0" smtClean="0"/>
              <a:t>Maroney, Fasano)</a:t>
            </a:r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ecursive </a:t>
            </a:r>
            <a:r>
              <a:rPr lang="en-US" sz="1800" dirty="0"/>
              <a:t>Bayesian Filtering in Circular State </a:t>
            </a:r>
            <a:r>
              <a:rPr lang="en-US" sz="1800" dirty="0" smtClean="0"/>
              <a:t>Spaces (</a:t>
            </a:r>
            <a:r>
              <a:rPr lang="en-US" sz="1800" dirty="0" err="1" smtClean="0"/>
              <a:t>Kurz</a:t>
            </a:r>
            <a:r>
              <a:rPr lang="en-US" sz="1800" dirty="0" smtClean="0"/>
              <a:t>, </a:t>
            </a:r>
            <a:r>
              <a:rPr lang="en-US" sz="1800" dirty="0" err="1" smtClean="0"/>
              <a:t>Gilitzchenski</a:t>
            </a:r>
            <a:r>
              <a:rPr lang="en-US" sz="1800" dirty="0" smtClean="0"/>
              <a:t>, Hanebeck)</a:t>
            </a:r>
            <a:endParaRPr lang="en-US" sz="1900" dirty="0">
              <a:latin typeface="Arial" charset="0"/>
            </a:endParaRP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18194"/>
          </a:xfrm>
        </p:spPr>
        <p:txBody>
          <a:bodyPr/>
          <a:lstStyle/>
          <a:p>
            <a:r>
              <a:rPr lang="en-US" sz="3200" b="1" dirty="0">
                <a:latin typeface="Arial" charset="0"/>
              </a:rPr>
              <a:t>Special Issues and Tutorials</a:t>
            </a:r>
          </a:p>
        </p:txBody>
      </p:sp>
    </p:spTree>
    <p:extLst>
      <p:ext uri="{BB962C8B-B14F-4D97-AF65-F5344CB8AC3E}">
        <p14:creationId xmlns:p14="http://schemas.microsoft.com/office/powerpoint/2010/main" val="105742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953000"/>
          </a:xfrm>
        </p:spPr>
        <p:txBody>
          <a:bodyPr/>
          <a:lstStyle/>
          <a:p>
            <a:r>
              <a:rPr lang="en-US" sz="2800" dirty="0" smtClean="0"/>
              <a:t>Overview of AESS Publications – Dale Blair</a:t>
            </a:r>
          </a:p>
          <a:p>
            <a:r>
              <a:rPr lang="en-US" sz="2800" dirty="0" smtClean="0"/>
              <a:t>T-AES Report – Lance Kaplan</a:t>
            </a:r>
          </a:p>
          <a:p>
            <a:r>
              <a:rPr lang="en-US" sz="2800" dirty="0" smtClean="0"/>
              <a:t>AES-M Report – Sabrina Greco</a:t>
            </a:r>
          </a:p>
          <a:p>
            <a:r>
              <a:rPr lang="en-US" sz="2800" dirty="0" smtClean="0"/>
              <a:t>QEB Report – Bill Walsh</a:t>
            </a:r>
          </a:p>
          <a:p>
            <a:r>
              <a:rPr lang="en-US" sz="2800" dirty="0" smtClean="0"/>
              <a:t>AESS Web Site – Dale Blair</a:t>
            </a:r>
          </a:p>
          <a:p>
            <a:r>
              <a:rPr lang="en-US" sz="2800" dirty="0" smtClean="0"/>
              <a:t>Administrative Editor Report – Bill Walsh</a:t>
            </a:r>
          </a:p>
          <a:p>
            <a:pPr lvl="1"/>
            <a:r>
              <a:rPr lang="en-US" sz="2000" dirty="0" smtClean="0"/>
              <a:t>Income, Expenses, and Budgets</a:t>
            </a:r>
          </a:p>
          <a:p>
            <a:pPr lvl="1"/>
            <a:r>
              <a:rPr lang="en-US" sz="2000" dirty="0" smtClean="0"/>
              <a:t>Magazine Vendor Selection</a:t>
            </a:r>
          </a:p>
          <a:p>
            <a:r>
              <a:rPr lang="en-US" sz="2800" dirty="0" smtClean="0"/>
              <a:t>Business Editor – Jose </a:t>
            </a:r>
            <a:r>
              <a:rPr lang="en-US" sz="2800" dirty="0" smtClean="0"/>
              <a:t>Bolanos</a:t>
            </a:r>
          </a:p>
          <a:p>
            <a:r>
              <a:rPr lang="en-US" sz="2800" dirty="0" smtClean="0"/>
              <a:t>Other Issues</a:t>
            </a:r>
            <a:endParaRPr lang="en-US" sz="20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61086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0040" y="685800"/>
            <a:ext cx="8748464" cy="7921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 &amp; 2013 </a:t>
            </a: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Harry </a:t>
            </a:r>
            <a:r>
              <a:rPr lang="it-IT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Rowe</a:t>
            </a: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Mimno</a:t>
            </a: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95536" y="1524000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dirty="0" smtClean="0"/>
              <a:t>Erik P. </a:t>
            </a:r>
            <a:r>
              <a:rPr lang="it-IT" dirty="0" err="1" smtClean="0"/>
              <a:t>Blasch</a:t>
            </a:r>
            <a:r>
              <a:rPr lang="it-IT" dirty="0" smtClean="0"/>
              <a:t>, </a:t>
            </a:r>
            <a:r>
              <a:rPr lang="it-IT" dirty="0" err="1" smtClean="0"/>
              <a:t>Dale</a:t>
            </a:r>
            <a:r>
              <a:rPr lang="it-IT" dirty="0" smtClean="0"/>
              <a:t> A. Lambert, Pierre </a:t>
            </a:r>
            <a:r>
              <a:rPr lang="it-IT" dirty="0" err="1" smtClean="0"/>
              <a:t>Valin</a:t>
            </a:r>
            <a:r>
              <a:rPr lang="it-IT" dirty="0" smtClean="0"/>
              <a:t>, </a:t>
            </a:r>
            <a:r>
              <a:rPr lang="it-IT" dirty="0" err="1" smtClean="0"/>
              <a:t>Mieczyslaw</a:t>
            </a:r>
            <a:r>
              <a:rPr lang="it-IT" dirty="0" smtClean="0"/>
              <a:t> "</a:t>
            </a:r>
            <a:r>
              <a:rPr lang="it-IT" dirty="0" err="1" smtClean="0"/>
              <a:t>Mitch</a:t>
            </a:r>
            <a:r>
              <a:rPr lang="it-IT" dirty="0" smtClean="0"/>
              <a:t>" M. Kokar, James Llinas, Subrata Das, Chee Chong and Elisa Shahbazian, "High Level Information Fusion (HLIF): Survey of Models, Issues, and Grand Challenges," </a:t>
            </a:r>
            <a:r>
              <a:rPr lang="it-IT" i="1" dirty="0" smtClean="0"/>
              <a:t>IEEE Aerospace and Electronic Systems Magazine</a:t>
            </a:r>
            <a:r>
              <a:rPr lang="it-IT" dirty="0" smtClean="0"/>
              <a:t>, 2012. </a:t>
            </a:r>
            <a:r>
              <a:rPr lang="it-IT" dirty="0"/>
              <a:t> </a:t>
            </a:r>
            <a:endParaRPr lang="it-IT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it-IT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dirty="0" smtClean="0"/>
              <a:t>Hugh Griffiths, "The German WW2 HF Radars </a:t>
            </a:r>
            <a:r>
              <a:rPr lang="en-US" dirty="0" err="1" smtClean="0"/>
              <a:t>Elefant</a:t>
            </a:r>
            <a:r>
              <a:rPr lang="en-US" dirty="0" smtClean="0"/>
              <a:t> and See-</a:t>
            </a:r>
            <a:r>
              <a:rPr lang="en-US" dirty="0" err="1" smtClean="0"/>
              <a:t>Elefant</a:t>
            </a:r>
            <a:r>
              <a:rPr lang="en-US" dirty="0" smtClean="0"/>
              <a:t>" and "Radar Detection and Tracking of German V-2 Rocket launches in WW2,"  </a:t>
            </a:r>
            <a:r>
              <a:rPr lang="en-US" i="1" dirty="0" smtClean="0"/>
              <a:t>IEEE Aerospace and Electronic Systems Magazine</a:t>
            </a:r>
            <a:r>
              <a:rPr lang="en-US" dirty="0" smtClean="0"/>
              <a:t>, January 2013, March 2013, respectively.</a:t>
            </a:r>
            <a:endParaRPr lang="it-IT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6200" y="4541838"/>
            <a:ext cx="8748464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it-IT" sz="3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Harry </a:t>
            </a:r>
            <a:r>
              <a:rPr lang="it-IT" sz="36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Rowe</a:t>
            </a:r>
            <a:r>
              <a:rPr lang="it-IT" sz="3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6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Mimno</a:t>
            </a:r>
            <a:r>
              <a:rPr lang="it-IT" sz="36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Award</a:t>
            </a:r>
            <a:endParaRPr lang="en-US" sz="36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95536" y="5297269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it-IT" dirty="0" err="1" smtClean="0"/>
              <a:t>Deadline</a:t>
            </a:r>
            <a:r>
              <a:rPr lang="it-IT" dirty="0" smtClean="0"/>
              <a:t> </a:t>
            </a:r>
            <a:r>
              <a:rPr lang="it-IT" dirty="0" err="1" smtClean="0"/>
              <a:t>December</a:t>
            </a:r>
            <a:r>
              <a:rPr lang="it-IT" dirty="0" smtClean="0"/>
              <a:t> 31 2015. </a:t>
            </a:r>
            <a:r>
              <a:rPr lang="it-IT" dirty="0" err="1" smtClean="0"/>
              <a:t>Solicited</a:t>
            </a:r>
            <a:r>
              <a:rPr lang="it-IT" dirty="0" smtClean="0"/>
              <a:t> </a:t>
            </a:r>
            <a:r>
              <a:rPr lang="it-IT" dirty="0" err="1" smtClean="0"/>
              <a:t>nominations</a:t>
            </a:r>
            <a:r>
              <a:rPr lang="it-IT" dirty="0" smtClean="0"/>
              <a:t> from </a:t>
            </a:r>
            <a:r>
              <a:rPr lang="it-IT" dirty="0" err="1" smtClean="0"/>
              <a:t>Chapters</a:t>
            </a:r>
            <a:r>
              <a:rPr lang="it-IT" dirty="0" smtClean="0"/>
              <a:t>  and </a:t>
            </a:r>
            <a:r>
              <a:rPr lang="it-IT" dirty="0" err="1" smtClean="0"/>
              <a:t>Panels</a:t>
            </a:r>
            <a:r>
              <a:rPr lang="it-IT" dirty="0" smtClean="0"/>
              <a:t> </a:t>
            </a:r>
            <a:r>
              <a:rPr lang="it-IT" dirty="0" err="1" smtClean="0"/>
              <a:t>members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335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375999"/>
              </p:ext>
            </p:extLst>
          </p:nvPr>
        </p:nvGraphicFramePr>
        <p:xfrm>
          <a:off x="1115616" y="1524001"/>
          <a:ext cx="6732983" cy="1838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0106"/>
                <a:gridCol w="1042375"/>
                <a:gridCol w="658805"/>
                <a:gridCol w="724685"/>
                <a:gridCol w="856446"/>
                <a:gridCol w="790566"/>
              </a:tblGrid>
              <a:tr h="612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2015</a:t>
                      </a:r>
                      <a:endParaRPr lang="it-IT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(January only)</a:t>
                      </a:r>
                      <a:endParaRPr lang="it-IT" sz="1200" dirty="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2014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2013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2012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2011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</a:tr>
              <a:tr h="204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Region of author affiliation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%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%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%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%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%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</a:tr>
              <a:tr h="204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49580" algn="l"/>
                        </a:tabLst>
                      </a:pPr>
                      <a:r>
                        <a:rPr lang="en-US" sz="1000">
                          <a:effectLst/>
                        </a:rPr>
                        <a:t>Regions 1 – 6 (U.S.A.)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33</a:t>
                      </a:r>
                      <a:endParaRPr lang="it-IT" sz="1200" dirty="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</a:tr>
              <a:tr h="204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Region 7 (Canada)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</a:t>
                      </a:r>
                      <a:endParaRPr lang="it-IT" sz="1200" dirty="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</a:tr>
              <a:tr h="204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Region 8 (Europe/Africa, Middle East)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</a:tr>
              <a:tr h="204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Region 9 (Central/South America)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</a:tr>
              <a:tr h="204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Region 10 (Asia/Pacific)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33</a:t>
                      </a:r>
                      <a:endParaRPr lang="it-IT" sz="1200" dirty="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</a:t>
                      </a:r>
                      <a:endParaRPr lang="it-IT" sz="1200" dirty="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</a:t>
                      </a:r>
                      <a:endParaRPr lang="it-IT" sz="120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it-IT" sz="1200" dirty="0">
                        <a:effectLst/>
                        <a:latin typeface="Times"/>
                        <a:ea typeface="Times New Roman"/>
                        <a:cs typeface="Time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504056" y="304800"/>
            <a:ext cx="8487544" cy="7921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More Information from 2015 PRAC </a:t>
            </a: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eport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360529"/>
              </p:ext>
            </p:extLst>
          </p:nvPr>
        </p:nvGraphicFramePr>
        <p:xfrm>
          <a:off x="1066800" y="3895439"/>
          <a:ext cx="6858000" cy="1554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7685"/>
                <a:gridCol w="1665515"/>
                <a:gridCol w="1567543"/>
                <a:gridCol w="1175657"/>
                <a:gridCol w="1371600"/>
              </a:tblGrid>
              <a:tr h="5183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Year</a:t>
                      </a:r>
                      <a:endParaRPr lang="it-IT" sz="1000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Impact Factor</a:t>
                      </a:r>
                      <a:endParaRPr lang="it-IT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(regular, with self-citations)</a:t>
                      </a:r>
                      <a:endParaRPr lang="it-IT" sz="1000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Impact Factor (w/o self-citations)</a:t>
                      </a:r>
                      <a:endParaRPr lang="it-IT" sz="1000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Citation</a:t>
                      </a:r>
                      <a:endParaRPr lang="it-IT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Half Life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Immediacy Index</a:t>
                      </a:r>
                      <a:endParaRPr lang="it-IT" sz="1000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2014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2013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0.438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0.404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8.4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0.073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2012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0.343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0.313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8.1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0.037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2011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0.297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0.282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6.9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0.015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2010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0.179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0.172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6.3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0.014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2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it-IT" sz="100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it-IT" sz="1000" dirty="0">
                        <a:effectLst/>
                        <a:latin typeface="Couri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ttangolo 9"/>
          <p:cNvSpPr/>
          <p:nvPr/>
        </p:nvSpPr>
        <p:spPr>
          <a:xfrm>
            <a:off x="1066800" y="3429000"/>
            <a:ext cx="7571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More balance among number of authors form US, Europe and Asia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504056" y="5486400"/>
            <a:ext cx="79370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Steep increasing of the impact factor, still large room for improvement through more special issues, invited and solicited papers, industry insights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51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of QEB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2800" cy="1752600"/>
          </a:xfrm>
        </p:spPr>
        <p:txBody>
          <a:bodyPr/>
          <a:lstStyle/>
          <a:p>
            <a:r>
              <a:rPr lang="en-US" dirty="0" smtClean="0"/>
              <a:t>Bill Walsh, EIC</a:t>
            </a:r>
          </a:p>
          <a:p>
            <a:r>
              <a:rPr lang="en-US" dirty="0" smtClean="0"/>
              <a:t>Judy </a:t>
            </a:r>
            <a:r>
              <a:rPr lang="en-US" dirty="0" err="1" smtClean="0"/>
              <a:t>Scharmann</a:t>
            </a:r>
            <a:r>
              <a:rPr lang="en-US" dirty="0" smtClean="0"/>
              <a:t>, Executive Assistant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2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 dirty="0" smtClean="0"/>
              <a:t>QEB 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257800"/>
          </a:xfrm>
        </p:spPr>
        <p:txBody>
          <a:bodyPr/>
          <a:lstStyle/>
          <a:p>
            <a:pPr lvl="0"/>
            <a:r>
              <a:rPr lang="en-US" sz="1800" dirty="0" smtClean="0"/>
              <a:t>Purpose </a:t>
            </a:r>
            <a:r>
              <a:rPr lang="en-US" sz="1800" dirty="0"/>
              <a:t>and intention:</a:t>
            </a:r>
          </a:p>
          <a:p>
            <a:pPr lvl="1"/>
            <a:r>
              <a:rPr lang="en-US" sz="1600" dirty="0"/>
              <a:t>Provide time-sensitive news and useful information for AESS members</a:t>
            </a:r>
          </a:p>
          <a:p>
            <a:pPr lvl="1"/>
            <a:r>
              <a:rPr lang="en-US" sz="1600" dirty="0"/>
              <a:t>Draw attention to each of the specific technical areas that our Society represents and pursues </a:t>
            </a:r>
          </a:p>
          <a:p>
            <a:pPr lvl="1"/>
            <a:r>
              <a:rPr lang="en-US" sz="1600" dirty="0"/>
              <a:t>Document activities and events from individual Chapters of the Society</a:t>
            </a:r>
          </a:p>
          <a:p>
            <a:pPr lvl="1"/>
            <a:r>
              <a:rPr lang="en-US" sz="1600" dirty="0"/>
              <a:t>Highlight content of current and upcoming issues of the Systems magazine</a:t>
            </a:r>
          </a:p>
          <a:p>
            <a:pPr lvl="0"/>
            <a:r>
              <a:rPr lang="en-US" sz="1800" dirty="0"/>
              <a:t>Objectives:</a:t>
            </a:r>
          </a:p>
          <a:p>
            <a:pPr lvl="1"/>
            <a:r>
              <a:rPr lang="en-US" sz="1600" dirty="0"/>
              <a:t>Increase and enhance awareness in all aspects of our professional society</a:t>
            </a:r>
          </a:p>
          <a:p>
            <a:pPr lvl="1"/>
            <a:r>
              <a:rPr lang="en-US" sz="1600" dirty="0"/>
              <a:t>Promote and enable outreach to the various technical tenants that make up our interest areas</a:t>
            </a:r>
          </a:p>
          <a:p>
            <a:pPr lvl="1"/>
            <a:r>
              <a:rPr lang="en-US" sz="1600" dirty="0"/>
              <a:t>Provide links to articles and other items as part of a true electronic newsletter.</a:t>
            </a:r>
          </a:p>
          <a:p>
            <a:pPr lvl="1"/>
            <a:r>
              <a:rPr lang="en-US" sz="1600" dirty="0"/>
              <a:t>Making QEB accessible through social networking.</a:t>
            </a:r>
          </a:p>
          <a:p>
            <a:pPr lvl="0"/>
            <a:r>
              <a:rPr lang="en-US" sz="1800" dirty="0"/>
              <a:t>Features:</a:t>
            </a:r>
          </a:p>
          <a:p>
            <a:pPr lvl="1"/>
            <a:r>
              <a:rPr lang="en-US" sz="1600" dirty="0"/>
              <a:t>Chapter Corner – an opportunity for individual AESS chapters to provide activity updates and announcements</a:t>
            </a:r>
          </a:p>
          <a:p>
            <a:pPr lvl="1"/>
            <a:r>
              <a:rPr lang="en-US" sz="1600" dirty="0"/>
              <a:t>Featured AESS Technical Panels (new in 2015!) – introduction to the highlighted Panels, POCs, links to related conferences, other pertinent information on how to actively participate</a:t>
            </a:r>
          </a:p>
        </p:txBody>
      </p:sp>
    </p:spTree>
    <p:extLst>
      <p:ext uri="{BB962C8B-B14F-4D97-AF65-F5344CB8AC3E}">
        <p14:creationId xmlns:p14="http://schemas.microsoft.com/office/powerpoint/2010/main" val="2491314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334962"/>
          </a:xfrm>
        </p:spPr>
        <p:txBody>
          <a:bodyPr/>
          <a:lstStyle/>
          <a:p>
            <a:r>
              <a:rPr lang="en-US" sz="4000" dirty="0" smtClean="0"/>
              <a:t>3Q AESS QEB - Content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427" y="762000"/>
            <a:ext cx="8153400" cy="5059363"/>
          </a:xfrm>
        </p:spPr>
        <p:txBody>
          <a:bodyPr/>
          <a:lstStyle/>
          <a:p>
            <a:pPr lvl="0"/>
            <a:r>
              <a:rPr lang="it-IT" sz="1200" dirty="0" smtClean="0"/>
              <a:t>President’s </a:t>
            </a:r>
            <a:r>
              <a:rPr lang="it-IT" sz="1200" dirty="0"/>
              <a:t>Message</a:t>
            </a:r>
            <a:endParaRPr lang="en-US" sz="1200" b="1" dirty="0"/>
          </a:p>
          <a:p>
            <a:pPr lvl="0"/>
            <a:r>
              <a:rPr lang="it-IT" sz="1200" dirty="0"/>
              <a:t>Society News</a:t>
            </a:r>
            <a:endParaRPr lang="en-US" sz="1200" dirty="0"/>
          </a:p>
          <a:p>
            <a:pPr lvl="0"/>
            <a:r>
              <a:rPr lang="it-IT" sz="1200" dirty="0"/>
              <a:t>Conferences</a:t>
            </a:r>
            <a:endParaRPr lang="en-US" sz="1200" dirty="0"/>
          </a:p>
          <a:p>
            <a:pPr lvl="0"/>
            <a:r>
              <a:rPr lang="it-IT" sz="1200" dirty="0"/>
              <a:t>Education</a:t>
            </a:r>
            <a:endParaRPr lang="en-US" sz="1200" dirty="0"/>
          </a:p>
          <a:p>
            <a:pPr lvl="1"/>
            <a:r>
              <a:rPr lang="it-IT" sz="1200" dirty="0"/>
              <a:t>EVTS</a:t>
            </a:r>
            <a:endParaRPr lang="en-US" sz="1200" dirty="0"/>
          </a:p>
          <a:p>
            <a:pPr lvl="1"/>
            <a:r>
              <a:rPr lang="it-IT" sz="1200" dirty="0"/>
              <a:t>Distinguished Lecturer Program</a:t>
            </a:r>
            <a:endParaRPr lang="en-US" sz="1200" dirty="0"/>
          </a:p>
          <a:p>
            <a:pPr lvl="1"/>
            <a:r>
              <a:rPr lang="it-IT" sz="1200" dirty="0"/>
              <a:t>GOLD for GOLD Lecturers</a:t>
            </a:r>
            <a:endParaRPr lang="en-US" sz="1200" dirty="0"/>
          </a:p>
          <a:p>
            <a:pPr lvl="0"/>
            <a:r>
              <a:rPr lang="it-IT" sz="1200" dirty="0"/>
              <a:t>Industry Relations</a:t>
            </a:r>
            <a:endParaRPr lang="en-US" sz="1200" dirty="0"/>
          </a:p>
          <a:p>
            <a:pPr lvl="0"/>
            <a:r>
              <a:rPr lang="it-IT" sz="1200" dirty="0"/>
              <a:t>Membership</a:t>
            </a:r>
            <a:endParaRPr lang="en-US" sz="1200" dirty="0"/>
          </a:p>
          <a:p>
            <a:pPr lvl="1"/>
            <a:r>
              <a:rPr lang="it-IT" sz="1200" dirty="0"/>
              <a:t>Awards</a:t>
            </a:r>
            <a:endParaRPr lang="en-US" sz="1200" dirty="0"/>
          </a:p>
          <a:p>
            <a:pPr lvl="1"/>
            <a:r>
              <a:rPr lang="it-IT" sz="1200" dirty="0"/>
              <a:t>Chapter News</a:t>
            </a:r>
            <a:endParaRPr lang="en-US" sz="1200" dirty="0"/>
          </a:p>
          <a:p>
            <a:pPr lvl="1"/>
            <a:r>
              <a:rPr lang="it-IT" sz="1200" dirty="0"/>
              <a:t>Student Activities</a:t>
            </a:r>
            <a:endParaRPr lang="en-US" sz="1200" dirty="0"/>
          </a:p>
          <a:p>
            <a:pPr lvl="0"/>
            <a:r>
              <a:rPr lang="it-IT" sz="1200" dirty="0"/>
              <a:t>Publications</a:t>
            </a:r>
            <a:endParaRPr lang="en-US" sz="1200" dirty="0"/>
          </a:p>
          <a:p>
            <a:pPr lvl="1"/>
            <a:r>
              <a:rPr lang="it-IT" sz="1200" dirty="0"/>
              <a:t>Systems Magazine</a:t>
            </a:r>
            <a:endParaRPr lang="en-US" sz="1200" dirty="0"/>
          </a:p>
          <a:p>
            <a:pPr lvl="1"/>
            <a:r>
              <a:rPr lang="it-IT" sz="1200" dirty="0"/>
              <a:t>Transactions</a:t>
            </a:r>
            <a:endParaRPr lang="en-US" sz="1200" dirty="0"/>
          </a:p>
          <a:p>
            <a:pPr lvl="1"/>
            <a:r>
              <a:rPr lang="it-IT" sz="1200" dirty="0"/>
              <a:t>Tutorials</a:t>
            </a:r>
            <a:endParaRPr lang="en-US" sz="1200" dirty="0"/>
          </a:p>
          <a:p>
            <a:pPr lvl="1"/>
            <a:r>
              <a:rPr lang="it-IT" sz="1200" dirty="0"/>
              <a:t>Website</a:t>
            </a:r>
            <a:endParaRPr lang="en-US" sz="1200" dirty="0"/>
          </a:p>
          <a:p>
            <a:pPr lvl="0"/>
            <a:r>
              <a:rPr lang="it-IT" sz="1200" dirty="0"/>
              <a:t>Technical Operations</a:t>
            </a:r>
            <a:endParaRPr lang="en-US" sz="1200" dirty="0"/>
          </a:p>
          <a:p>
            <a:pPr lvl="1"/>
            <a:r>
              <a:rPr lang="it-IT" sz="1200" dirty="0"/>
              <a:t>Technical Panels</a:t>
            </a:r>
            <a:endParaRPr lang="en-US" sz="1200" dirty="0"/>
          </a:p>
          <a:p>
            <a:pPr lvl="1"/>
            <a:r>
              <a:rPr lang="it-IT" sz="1200" dirty="0" smtClean="0"/>
              <a:t>Systems </a:t>
            </a:r>
            <a:r>
              <a:rPr lang="it-IT" sz="1200" dirty="0"/>
              <a:t>Magazine</a:t>
            </a:r>
            <a:endParaRPr lang="en-US" sz="1200" dirty="0"/>
          </a:p>
          <a:p>
            <a:pPr lvl="1"/>
            <a:r>
              <a:rPr lang="it-IT" sz="1200" dirty="0"/>
              <a:t>Transactions</a:t>
            </a:r>
            <a:endParaRPr lang="en-US" sz="1200" dirty="0"/>
          </a:p>
          <a:p>
            <a:pPr lvl="1"/>
            <a:r>
              <a:rPr lang="it-IT" sz="1200" dirty="0"/>
              <a:t>Tutorials</a:t>
            </a:r>
            <a:endParaRPr lang="en-US" sz="1200" dirty="0"/>
          </a:p>
          <a:p>
            <a:pPr lvl="1"/>
            <a:r>
              <a:rPr lang="it-IT" sz="1200" dirty="0"/>
              <a:t>Website</a:t>
            </a:r>
            <a:endParaRPr lang="en-US" sz="1200" dirty="0"/>
          </a:p>
          <a:p>
            <a:pPr lvl="0"/>
            <a:r>
              <a:rPr lang="it-IT" sz="1200" dirty="0"/>
              <a:t>Technical Operations</a:t>
            </a:r>
            <a:endParaRPr lang="en-US" sz="1200" dirty="0"/>
          </a:p>
          <a:p>
            <a:pPr lvl="1"/>
            <a:r>
              <a:rPr lang="it-IT" sz="1200" dirty="0"/>
              <a:t>Technical Panels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22101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QEB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71" y="1143000"/>
            <a:ext cx="8229600" cy="4876800"/>
          </a:xfrm>
        </p:spPr>
        <p:txBody>
          <a:bodyPr/>
          <a:lstStyle/>
          <a:p>
            <a:r>
              <a:rPr lang="it-IT" sz="2000" dirty="0"/>
              <a:t>For 2016, the QEB will be published on the following dates (with content submission dates</a:t>
            </a:r>
            <a:r>
              <a:rPr lang="it-IT" sz="2000" dirty="0" smtClean="0"/>
              <a:t>):</a:t>
            </a:r>
            <a:r>
              <a:rPr lang="it-IT" sz="2000" dirty="0"/>
              <a:t> </a:t>
            </a:r>
            <a:endParaRPr lang="en-US" sz="2000" dirty="0"/>
          </a:p>
          <a:p>
            <a:pPr lvl="1"/>
            <a:r>
              <a:rPr lang="it-IT" sz="1600" b="1" dirty="0"/>
              <a:t>4 January 2016</a:t>
            </a:r>
            <a:r>
              <a:rPr lang="it-IT" sz="1600" dirty="0"/>
              <a:t> (Content submitted by 21 December 2015)</a:t>
            </a:r>
            <a:endParaRPr lang="en-US" sz="1600" dirty="0"/>
          </a:p>
          <a:p>
            <a:pPr lvl="1"/>
            <a:r>
              <a:rPr lang="it-IT" sz="1600" b="1" dirty="0"/>
              <a:t>5 April 2016</a:t>
            </a:r>
            <a:r>
              <a:rPr lang="it-IT" sz="1600" dirty="0"/>
              <a:t> (Content submitted by 22 March 2016)</a:t>
            </a:r>
            <a:endParaRPr lang="en-US" sz="1600" dirty="0"/>
          </a:p>
          <a:p>
            <a:pPr lvl="1"/>
            <a:r>
              <a:rPr lang="it-IT" sz="1600" b="1" dirty="0"/>
              <a:t>6 July 2016</a:t>
            </a:r>
            <a:r>
              <a:rPr lang="it-IT" sz="1600" dirty="0"/>
              <a:t> (Content submitted by 22 June 2016)</a:t>
            </a:r>
            <a:endParaRPr lang="en-US" sz="1600" dirty="0"/>
          </a:p>
          <a:p>
            <a:pPr lvl="1"/>
            <a:r>
              <a:rPr lang="it-IT" sz="1600" b="1" dirty="0"/>
              <a:t>3 October 2016</a:t>
            </a:r>
            <a:r>
              <a:rPr lang="it-IT" sz="1600" dirty="0"/>
              <a:t> (Content submitted by 19 September 2016</a:t>
            </a:r>
            <a:r>
              <a:rPr lang="it-IT" sz="1600" dirty="0" smtClean="0"/>
              <a:t>)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it-IT" sz="2000" b="1" dirty="0"/>
              <a:t> </a:t>
            </a:r>
            <a:r>
              <a:rPr lang="en-US" sz="2000" b="1" dirty="0"/>
              <a:t>EDITORIAL</a:t>
            </a:r>
            <a:endParaRPr lang="en-US" sz="2000" dirty="0"/>
          </a:p>
          <a:p>
            <a:pPr lvl="0"/>
            <a:r>
              <a:rPr lang="en-US" sz="2000" dirty="0"/>
              <a:t>Bill Walsh is in his 2</a:t>
            </a:r>
            <a:r>
              <a:rPr lang="en-US" sz="2000" baseline="30000" dirty="0"/>
              <a:t>nd</a:t>
            </a:r>
            <a:r>
              <a:rPr lang="en-US" sz="2000" dirty="0"/>
              <a:t> year as Editor-In-Chief for QEB (appointed in January 2014)</a:t>
            </a:r>
          </a:p>
          <a:p>
            <a:pPr lvl="0"/>
            <a:r>
              <a:rPr lang="en-US" sz="2000" dirty="0"/>
              <a:t>Lauren Stockman (Conference Catalysts, LLC) provides editorial and production support</a:t>
            </a:r>
          </a:p>
        </p:txBody>
      </p:sp>
    </p:spTree>
    <p:extLst>
      <p:ext uri="{BB962C8B-B14F-4D97-AF65-F5344CB8AC3E}">
        <p14:creationId xmlns:p14="http://schemas.microsoft.com/office/powerpoint/2010/main" val="19347178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841375"/>
          </a:xfrm>
        </p:spPr>
        <p:txBody>
          <a:bodyPr/>
          <a:lstStyle/>
          <a:p>
            <a:r>
              <a:rPr lang="en-US" dirty="0" smtClean="0"/>
              <a:t>Status of AESS Web 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733800"/>
            <a:ext cx="7162800" cy="1752600"/>
          </a:xfrm>
        </p:spPr>
        <p:txBody>
          <a:bodyPr/>
          <a:lstStyle/>
          <a:p>
            <a:r>
              <a:rPr lang="en-US" dirty="0" smtClean="0"/>
              <a:t>Dale Blair, VP Publication</a:t>
            </a:r>
          </a:p>
          <a:p>
            <a:r>
              <a:rPr lang="en-US" dirty="0" smtClean="0"/>
              <a:t>Judy </a:t>
            </a:r>
            <a:r>
              <a:rPr lang="en-US" dirty="0" err="1" smtClean="0"/>
              <a:t>Scharmann</a:t>
            </a:r>
            <a:r>
              <a:rPr lang="en-US" dirty="0" smtClean="0"/>
              <a:t>, Executive Assistant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77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Motion for Refresh of IEEE AESS Web Site Passed In Spring 2015 Meeting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05800" cy="4678362"/>
          </a:xfrm>
        </p:spPr>
        <p:txBody>
          <a:bodyPr/>
          <a:lstStyle/>
          <a:p>
            <a:r>
              <a:rPr lang="en-US" sz="2800" dirty="0"/>
              <a:t>Motion for Refresh of IEEE AESS Web Site Passed In Spring 2015 Meeting</a:t>
            </a:r>
            <a:endParaRPr lang="en-US" sz="2800" dirty="0" smtClean="0"/>
          </a:p>
          <a:p>
            <a:pPr lvl="1"/>
            <a:r>
              <a:rPr lang="en-US" sz="2400" dirty="0" smtClean="0"/>
              <a:t>$10,000 be allocated to Conference Catalysis to refresh the IEEE AESS Web Site by moving to a newer version of the host software and adding a multistate banner.</a:t>
            </a:r>
          </a:p>
          <a:p>
            <a:pPr lvl="1"/>
            <a:r>
              <a:rPr lang="en-US" sz="2400" dirty="0" err="1" smtClean="0"/>
              <a:t>Telecon</a:t>
            </a:r>
            <a:r>
              <a:rPr lang="en-US" sz="2400" dirty="0" smtClean="0"/>
              <a:t> on September 4 to review draft version of web site.</a:t>
            </a:r>
          </a:p>
          <a:p>
            <a:r>
              <a:rPr lang="en-US" sz="2800" dirty="0" smtClean="0"/>
              <a:t>Added</a:t>
            </a:r>
          </a:p>
          <a:p>
            <a:pPr lvl="1"/>
            <a:r>
              <a:rPr lang="en-US" sz="2400" dirty="0" smtClean="0"/>
              <a:t>Awards Tab added to Front Page</a:t>
            </a:r>
          </a:p>
          <a:p>
            <a:pPr lvl="1"/>
            <a:r>
              <a:rPr lang="en-US" sz="2400" dirty="0" smtClean="0"/>
              <a:t>Adding “Member Obituaries” under Members Tab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6449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05" y="1611004"/>
            <a:ext cx="7808976" cy="1088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AESS Publications Operating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3047756"/>
            <a:ext cx="7754112" cy="484632"/>
          </a:xfrm>
        </p:spPr>
        <p:txBody>
          <a:bodyPr>
            <a:noAutofit/>
          </a:bodyPr>
          <a:lstStyle/>
          <a:p>
            <a:r>
              <a:rPr lang="en-US" dirty="0" smtClean="0"/>
              <a:t>2015 Budget Expenses Summary</a:t>
            </a:r>
          </a:p>
          <a:p>
            <a:r>
              <a:rPr lang="en-US" dirty="0" smtClean="0"/>
              <a:t>January - August 2015</a:t>
            </a:r>
            <a:endParaRPr lang="en-US" dirty="0"/>
          </a:p>
          <a:p>
            <a:r>
              <a:rPr lang="en-US" dirty="0" smtClean="0"/>
              <a:t>Bill Walsh, Administrative Editor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610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119" y="304800"/>
            <a:ext cx="8913813" cy="914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2015 Budget Expenses Estimate</a:t>
            </a:r>
            <a:br>
              <a:rPr lang="en-US" sz="3200" b="1" dirty="0" smtClean="0"/>
            </a:br>
            <a:r>
              <a:rPr lang="en-US" sz="3200" b="1" dirty="0" smtClean="0"/>
              <a:t>AES  Transactions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18500" cy="4409440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 smtClean="0"/>
              <a:t>Allen Press (AE-T) - $289,680</a:t>
            </a:r>
          </a:p>
          <a:p>
            <a:pPr lvl="1"/>
            <a:r>
              <a:rPr lang="en-US" dirty="0" smtClean="0"/>
              <a:t>2nd year of 3 year contract for integrated services</a:t>
            </a:r>
          </a:p>
          <a:p>
            <a:pPr lvl="1"/>
            <a:r>
              <a:rPr lang="en-US" dirty="0" smtClean="0"/>
              <a:t>Managing Editing, Copy Editing, Typesetting, XML tagging</a:t>
            </a:r>
          </a:p>
          <a:p>
            <a:r>
              <a:rPr lang="en-US" sz="2900" b="1" dirty="0" smtClean="0"/>
              <a:t>Precision Computer Works (EJP) - $22,000</a:t>
            </a:r>
          </a:p>
          <a:p>
            <a:pPr lvl="1"/>
            <a:r>
              <a:rPr lang="en-US" dirty="0" err="1" smtClean="0"/>
              <a:t>eJournal</a:t>
            </a:r>
            <a:r>
              <a:rPr lang="en-US" dirty="0" smtClean="0"/>
              <a:t> Database</a:t>
            </a:r>
          </a:p>
          <a:p>
            <a:pPr lvl="1"/>
            <a:r>
              <a:rPr lang="en-US" dirty="0" smtClean="0"/>
              <a:t>Includes Task Order #TT16842 – IEEE: Export with IEEE DTD</a:t>
            </a:r>
          </a:p>
          <a:p>
            <a:r>
              <a:rPr lang="en-US" sz="2900" b="1" dirty="0" smtClean="0"/>
              <a:t>Total for 2015: $311,680</a:t>
            </a:r>
          </a:p>
          <a:p>
            <a:pPr lvl="1"/>
            <a:r>
              <a:rPr lang="en-US" dirty="0" smtClean="0"/>
              <a:t>Does not include IEEE-related expenses attributed to Transactions (e.g. various purchase services, XPLORE, etc.)</a:t>
            </a:r>
          </a:p>
          <a:p>
            <a:pPr lvl="1"/>
            <a:r>
              <a:rPr lang="en-US" dirty="0" smtClean="0"/>
              <a:t>2% escalation on Allen Press Contract</a:t>
            </a:r>
          </a:p>
          <a:p>
            <a:pPr lvl="1"/>
            <a:r>
              <a:rPr lang="en-US" dirty="0" smtClean="0"/>
              <a:t>EJP estimate covers work for </a:t>
            </a:r>
            <a:r>
              <a:rPr lang="en-US" i="1" dirty="0" smtClean="0"/>
              <a:t>Systems</a:t>
            </a:r>
            <a:r>
              <a:rPr lang="en-US" dirty="0" smtClean="0"/>
              <a:t> Magazine as well</a:t>
            </a:r>
          </a:p>
          <a:p>
            <a:pPr marL="0" indent="0" algn="ctr">
              <a:buNone/>
            </a:pPr>
            <a:endParaRPr lang="en-US" sz="29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900" b="1" dirty="0" smtClean="0">
                <a:solidFill>
                  <a:srgbClr val="FF0000"/>
                </a:solidFill>
              </a:rPr>
              <a:t>Based </a:t>
            </a:r>
            <a:r>
              <a:rPr lang="en-US" sz="2900" b="1" dirty="0">
                <a:solidFill>
                  <a:srgbClr val="FF0000"/>
                </a:solidFill>
              </a:rPr>
              <a:t>on Year-to-Date trends, and near-term expectations, Estimated Expenses at Year-End are: </a:t>
            </a:r>
            <a:r>
              <a:rPr lang="en-US" sz="2900" b="1" dirty="0" smtClean="0">
                <a:solidFill>
                  <a:srgbClr val="FF0000"/>
                </a:solidFill>
              </a:rPr>
              <a:t>$304,000</a:t>
            </a:r>
            <a:endParaRPr lang="en-US" sz="2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0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09600"/>
          </a:xfrm>
        </p:spPr>
        <p:txBody>
          <a:bodyPr/>
          <a:lstStyle/>
          <a:p>
            <a:r>
              <a:rPr lang="en-US" altLang="en-US" sz="3200" b="1" dirty="0" smtClean="0">
                <a:solidFill>
                  <a:schemeClr val="tx1"/>
                </a:solidFill>
              </a:rPr>
              <a:t>AESS Publications Initiatives </a:t>
            </a:r>
            <a:endParaRPr lang="en-US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61950" y="609600"/>
            <a:ext cx="8572500" cy="5562600"/>
          </a:xfrm>
        </p:spPr>
        <p:txBody>
          <a:bodyPr/>
          <a:lstStyle/>
          <a:p>
            <a:pPr marL="514350" indent="-457200">
              <a:spcBef>
                <a:spcPts val="0"/>
              </a:spcBef>
              <a:buAutoNum type="arabicParenBoth"/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XML Tagging of submissions to the transactions at submission for early posting on IEEE </a:t>
            </a:r>
            <a:r>
              <a:rPr lang="en-US" sz="2000" dirty="0" err="1" smtClean="0">
                <a:solidFill>
                  <a:schemeClr val="accent6"/>
                </a:solidFill>
              </a:rPr>
              <a:t>Xplore</a:t>
            </a:r>
            <a:endParaRPr lang="en-US" sz="2000" dirty="0" smtClean="0">
              <a:solidFill>
                <a:schemeClr val="accent6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EJ Press were to deliver beta product in July 2015 – waiting on IEEE standard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(2) Establish and Implement Term Limits for Editors of the Transactions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Complete for TEs by end of 2015 – on track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>
                <a:solidFill>
                  <a:schemeClr val="accent6"/>
                </a:solidFill>
              </a:rPr>
              <a:t>Complete for </a:t>
            </a:r>
            <a:r>
              <a:rPr lang="en-US" sz="1600" dirty="0" smtClean="0">
                <a:solidFill>
                  <a:schemeClr val="accent6"/>
                </a:solidFill>
              </a:rPr>
              <a:t>AEs </a:t>
            </a:r>
            <a:r>
              <a:rPr lang="en-US" sz="1600" dirty="0">
                <a:solidFill>
                  <a:schemeClr val="accent6"/>
                </a:solidFill>
              </a:rPr>
              <a:t>by end of </a:t>
            </a:r>
            <a:r>
              <a:rPr lang="en-US" sz="1600" dirty="0" smtClean="0">
                <a:solidFill>
                  <a:schemeClr val="accent6"/>
                </a:solidFill>
              </a:rPr>
              <a:t>2016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(</a:t>
            </a:r>
            <a:r>
              <a:rPr lang="en-US" sz="2000" dirty="0">
                <a:solidFill>
                  <a:schemeClr val="accent6"/>
                </a:solidFill>
              </a:rPr>
              <a:t>3</a:t>
            </a:r>
            <a:r>
              <a:rPr lang="en-US" sz="2000" dirty="0" smtClean="0">
                <a:solidFill>
                  <a:schemeClr val="accent6"/>
                </a:solidFill>
              </a:rPr>
              <a:t>) Implement advertising plan in the magazine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Soliciting advertisers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Coordinate content with advertisers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(4) Increase the presence of student activities in the magazine.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Student editors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Student highlights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(</a:t>
            </a:r>
            <a:r>
              <a:rPr lang="en-US" sz="2000" dirty="0">
                <a:solidFill>
                  <a:schemeClr val="accent6"/>
                </a:solidFill>
              </a:rPr>
              <a:t>5</a:t>
            </a:r>
            <a:r>
              <a:rPr lang="en-US" sz="2000" dirty="0" smtClean="0">
                <a:solidFill>
                  <a:schemeClr val="accent6"/>
                </a:solidFill>
              </a:rPr>
              <a:t>) Improve the Operations of Editorial Board for the Magazine. 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>
                <a:solidFill>
                  <a:schemeClr val="accent6"/>
                </a:solidFill>
              </a:rPr>
              <a:t>Develop Operations Manual for the </a:t>
            </a:r>
            <a:r>
              <a:rPr lang="en-US" sz="1600" dirty="0" smtClean="0">
                <a:solidFill>
                  <a:schemeClr val="accent6"/>
                </a:solidFill>
              </a:rPr>
              <a:t>magazine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Improve training of the editors for the magazine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(6) Increase industrial participation in AES publications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New magazine column:  “Industry Tips and Insights”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Plan special issues around industrial needs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(7) Provide list of authors who are not members to George (VP Member 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    Services) for Invitation Letter</a:t>
            </a:r>
            <a:endParaRPr lang="en-US" dirty="0" smtClean="0">
              <a:solidFill>
                <a:schemeClr val="accent6"/>
              </a:solidFill>
            </a:endParaRPr>
          </a:p>
          <a:p>
            <a:pPr lvl="1">
              <a:spcBef>
                <a:spcPts val="0"/>
              </a:spcBef>
              <a:buNone/>
              <a:defRPr/>
            </a:pPr>
            <a:endParaRPr lang="en-US" sz="1800" dirty="0" smtClean="0">
              <a:solidFill>
                <a:schemeClr val="accent6"/>
              </a:solidFill>
            </a:endParaRPr>
          </a:p>
          <a:p>
            <a:pPr lvl="1">
              <a:spcBef>
                <a:spcPts val="0"/>
              </a:spcBef>
              <a:buNone/>
              <a:defRPr/>
            </a:pPr>
            <a:endParaRPr lang="en-US" sz="1800" dirty="0" smtClean="0">
              <a:solidFill>
                <a:schemeClr val="accent6"/>
              </a:solidFill>
            </a:endParaRP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endParaRPr lang="en-US" sz="1400" dirty="0">
              <a:solidFill>
                <a:schemeClr val="accent6"/>
              </a:solidFill>
            </a:endParaRP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en-US" sz="1400" dirty="0" smtClean="0">
                <a:solidFill>
                  <a:schemeClr val="accent6"/>
                </a:solidFill>
              </a:rPr>
              <a:t>.</a:t>
            </a:r>
          </a:p>
          <a:p>
            <a:pPr lvl="1">
              <a:spcBef>
                <a:spcPts val="0"/>
              </a:spcBef>
              <a:defRPr/>
            </a:pPr>
            <a:endParaRPr lang="en-US" sz="1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AES Transactions</a:t>
            </a:r>
            <a:br>
              <a:rPr lang="en-US" sz="3600" b="1" dirty="0" smtClean="0"/>
            </a:br>
            <a:r>
              <a:rPr lang="en-US" sz="3600" b="1" dirty="0" smtClean="0"/>
              <a:t>Expenses – Estimated vs. Actual</a:t>
            </a:r>
            <a:endParaRPr lang="en-US" sz="36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731520" y="2192020"/>
          <a:ext cx="7650480" cy="4208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6583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3813" cy="914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2015 </a:t>
            </a:r>
            <a:r>
              <a:rPr lang="en-US" sz="3200" b="1" dirty="0"/>
              <a:t>Budget Expenses Estimate</a:t>
            </a:r>
            <a:br>
              <a:rPr lang="en-US" sz="3200" b="1" dirty="0"/>
            </a:br>
            <a:r>
              <a:rPr lang="en-US" sz="3200" b="1" dirty="0"/>
              <a:t>AES  </a:t>
            </a:r>
            <a:r>
              <a:rPr lang="en-US" sz="3200" b="1" dirty="0" smtClean="0"/>
              <a:t>Systems Magazine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48651" cy="492717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Publication &amp; Delivery Services - $317,322</a:t>
            </a:r>
          </a:p>
          <a:p>
            <a:pPr lvl="1"/>
            <a:r>
              <a:rPr lang="en-US" sz="2600" dirty="0" smtClean="0"/>
              <a:t>Allen Press (AP-S) – Task Order Contract</a:t>
            </a:r>
          </a:p>
          <a:p>
            <a:r>
              <a:rPr lang="en-US" dirty="0" smtClean="0"/>
              <a:t>Administrative/Asst. Administrative Editors - $35,000</a:t>
            </a:r>
          </a:p>
          <a:p>
            <a:pPr lvl="1"/>
            <a:r>
              <a:rPr lang="en-US" sz="2600" dirty="0" smtClean="0"/>
              <a:t>Susanne J. Walsh (SJW) – Independent Contractor</a:t>
            </a:r>
          </a:p>
          <a:p>
            <a:r>
              <a:rPr lang="en-US" dirty="0" smtClean="0"/>
              <a:t>Editorial &amp; Publication Consultant  - $20,000</a:t>
            </a:r>
          </a:p>
          <a:p>
            <a:pPr lvl="1"/>
            <a:r>
              <a:rPr lang="en-US" sz="2600" dirty="0" smtClean="0"/>
              <a:t>Dave Dobson (DD) – IEEE Part-time employee</a:t>
            </a:r>
          </a:p>
          <a:p>
            <a:r>
              <a:rPr lang="en-US" dirty="0" smtClean="0"/>
              <a:t>Total Budgeted Expenses for 2015: $372,322</a:t>
            </a:r>
          </a:p>
          <a:p>
            <a:pPr lvl="1"/>
            <a:r>
              <a:rPr lang="en-US" sz="2600" dirty="0" smtClean="0"/>
              <a:t>Does </a:t>
            </a:r>
            <a:r>
              <a:rPr lang="en-US" sz="2600" dirty="0"/>
              <a:t>not include IEEE-related expenses attributed to Transactions (e.g. various purchase services, XPLORE, etc.)</a:t>
            </a:r>
          </a:p>
          <a:p>
            <a:pPr lvl="1"/>
            <a:r>
              <a:rPr lang="en-US" sz="2600" dirty="0"/>
              <a:t>Comparative expenses for </a:t>
            </a:r>
            <a:r>
              <a:rPr lang="en-US" sz="2600" dirty="0" smtClean="0"/>
              <a:t>2014: $360,000 (Difference is 2% escalation for Year 2 of Allen Press contract).</a:t>
            </a:r>
          </a:p>
          <a:p>
            <a:pPr marL="0" indent="0">
              <a:buNone/>
            </a:pPr>
            <a:endParaRPr lang="en-US" sz="23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600" b="1" i="1" dirty="0" smtClean="0">
                <a:solidFill>
                  <a:srgbClr val="FF0000"/>
                </a:solidFill>
              </a:rPr>
              <a:t>Based on Year-to-Date trends, and near-term expectations, Estimated Expenses at Year-End are: $293,391</a:t>
            </a:r>
            <a:endParaRPr lang="en-US" sz="2600" b="1" i="1" dirty="0">
              <a:solidFill>
                <a:srgbClr val="FF0000"/>
              </a:solidFill>
            </a:endParaRPr>
          </a:p>
          <a:p>
            <a:pPr marL="349250" lvl="1" indent="0">
              <a:buNone/>
            </a:pPr>
            <a:endParaRPr lang="en-US" sz="21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36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71" y="381000"/>
            <a:ext cx="8913813" cy="914400"/>
          </a:xfrm>
        </p:spPr>
        <p:txBody>
          <a:bodyPr>
            <a:noAutofit/>
          </a:bodyPr>
          <a:lstStyle/>
          <a:p>
            <a:r>
              <a:rPr lang="en-US" sz="3200" b="1" dirty="0"/>
              <a:t>AES </a:t>
            </a:r>
            <a:r>
              <a:rPr lang="en-US" sz="3200" b="1" dirty="0" smtClean="0"/>
              <a:t>Systems Magazine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Expenses – Estimated vs. Actual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772160" y="1849120"/>
          <a:ext cx="7680960" cy="458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4484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5213" cy="1295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RFP for </a:t>
            </a:r>
            <a:br>
              <a:rPr lang="en-US" sz="2800" b="1" dirty="0" smtClean="0"/>
            </a:br>
            <a:r>
              <a:rPr lang="en-US" sz="2800" b="1" dirty="0" smtClean="0"/>
              <a:t>“Comprehensive Publication Services for IEEE Aerospace and Electronics Systems Magazine”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886700" cy="42343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Allen Press is the incumbent.</a:t>
            </a:r>
          </a:p>
          <a:p>
            <a:r>
              <a:rPr lang="en-US" sz="2400" dirty="0" smtClean="0"/>
              <a:t>3 year contract (2016 – 18)</a:t>
            </a:r>
          </a:p>
          <a:p>
            <a:r>
              <a:rPr lang="en-US" sz="2400" dirty="0" smtClean="0"/>
              <a:t>Three Proposals received:  Allen Press, The Sheridan Group, and IEEE Publications</a:t>
            </a:r>
          </a:p>
          <a:p>
            <a:r>
              <a:rPr lang="en-US" sz="2400" dirty="0" smtClean="0"/>
              <a:t>AESS Editorial Board principles (Greco, Blair, Pace, Willett, Walsh) evaluating and scoring proposals – quantitative and qualitative measures. (Oct. 1st)</a:t>
            </a:r>
          </a:p>
          <a:p>
            <a:r>
              <a:rPr lang="en-US" sz="2400" dirty="0" smtClean="0"/>
              <a:t>Contract award – Oct. 9</a:t>
            </a:r>
            <a:r>
              <a:rPr lang="en-US" sz="2400" baseline="30000" dirty="0" smtClean="0"/>
              <a:t>th</a:t>
            </a:r>
            <a:endParaRPr lang="en-US" sz="2400" dirty="0" smtClean="0"/>
          </a:p>
          <a:p>
            <a:r>
              <a:rPr lang="en-US" sz="2400" dirty="0" smtClean="0"/>
              <a:t>Expected contract execution  - Oct. 26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(to support January 2016 issue)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23278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031" y="533400"/>
            <a:ext cx="7808976" cy="1088136"/>
          </a:xfrm>
        </p:spPr>
        <p:txBody>
          <a:bodyPr>
            <a:normAutofit/>
          </a:bodyPr>
          <a:lstStyle/>
          <a:p>
            <a:r>
              <a:rPr lang="en-US" dirty="0" smtClean="0"/>
              <a:t>Page Charges Income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895" y="2133600"/>
            <a:ext cx="7754112" cy="1752844"/>
          </a:xfrm>
        </p:spPr>
        <p:txBody>
          <a:bodyPr>
            <a:noAutofit/>
          </a:bodyPr>
          <a:lstStyle/>
          <a:p>
            <a:r>
              <a:rPr lang="en-US" dirty="0" smtClean="0"/>
              <a:t>January - August 2015</a:t>
            </a:r>
            <a:endParaRPr lang="en-US" dirty="0"/>
          </a:p>
          <a:p>
            <a:r>
              <a:rPr lang="en-US" dirty="0" smtClean="0"/>
              <a:t>Jose Bolanos, Business Editor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20895" y="3962400"/>
            <a:ext cx="742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Volume 51, No. 1  -   $40,950.</a:t>
            </a:r>
          </a:p>
          <a:p>
            <a:r>
              <a:rPr lang="en-US" sz="2400" kern="0" dirty="0" smtClean="0"/>
              <a:t>Volume 51, No. 2  -   $39,400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3390981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343400"/>
          </a:xfrm>
        </p:spPr>
        <p:txBody>
          <a:bodyPr/>
          <a:lstStyle/>
          <a:p>
            <a:r>
              <a:rPr lang="en-US" dirty="0" smtClean="0"/>
              <a:t>Plagiarism complaint against an authors of a paper </a:t>
            </a:r>
            <a:r>
              <a:rPr lang="en-US" dirty="0"/>
              <a:t>published at the 2015 RAST conference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GRSS and AESS are sponsors or 2015 RAST</a:t>
            </a:r>
          </a:p>
          <a:p>
            <a:pPr lvl="1"/>
            <a:r>
              <a:rPr lang="en-US" dirty="0" smtClean="0"/>
              <a:t>AESS taking the lead on the investigation</a:t>
            </a:r>
          </a:p>
          <a:p>
            <a:pPr lvl="1"/>
            <a:r>
              <a:rPr lang="en-US" dirty="0" smtClean="0"/>
              <a:t>GRSS provided one committee member</a:t>
            </a:r>
          </a:p>
          <a:p>
            <a:pPr lvl="1"/>
            <a:r>
              <a:rPr lang="en-US" dirty="0" smtClean="0"/>
              <a:t>Committee chair has been assigned</a:t>
            </a:r>
          </a:p>
          <a:p>
            <a:r>
              <a:rPr lang="en-US" dirty="0" smtClean="0"/>
              <a:t>Electronic Version of AES Magazine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6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Status of the Transactions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Lance Kaplan, EIC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07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Submissions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62100" y="5486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Full Year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53100" y="5377656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Eighth Month</a:t>
            </a:r>
            <a:endParaRPr lang="en-US" sz="2000" b="1" dirty="0"/>
          </a:p>
        </p:txBody>
      </p:sp>
      <p:pic>
        <p:nvPicPr>
          <p:cNvPr id="13" name="Content Placeholder 6" descr="Sub2.bmp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Content Placeholder 7" descr="AugustSub.bmp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3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Submissions by Technical Area</a:t>
            </a:r>
          </a:p>
        </p:txBody>
      </p:sp>
      <p:pic>
        <p:nvPicPr>
          <p:cNvPr id="7" name="Picture 6" descr="techarea_legen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2133600"/>
            <a:ext cx="2158730" cy="3466667"/>
          </a:xfrm>
          <a:prstGeom prst="rect">
            <a:avLst/>
          </a:prstGeom>
        </p:spPr>
      </p:pic>
      <p:pic>
        <p:nvPicPr>
          <p:cNvPr id="9" name="Content Placeholder 4" descr="SubmissionsByTechArea2.bmp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3"/>
          <a:stretch>
            <a:fillRect/>
          </a:stretch>
        </p:blipFill>
        <p:spPr bwMode="auto">
          <a:xfrm>
            <a:off x="914400" y="1862931"/>
            <a:ext cx="5181592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23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Time to First Decisions</a:t>
            </a:r>
          </a:p>
        </p:txBody>
      </p:sp>
      <p:pic>
        <p:nvPicPr>
          <p:cNvPr id="7" name="Content Placeholder 4" descr="FirstDec2.bmp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62931"/>
            <a:ext cx="5334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4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IEEE Policy News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41438"/>
            <a:ext cx="86868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IEEE </a:t>
            </a:r>
            <a:r>
              <a:rPr lang="en-US" altLang="en-US" sz="2800" dirty="0" err="1" smtClean="0"/>
              <a:t>Xplore</a:t>
            </a:r>
            <a:endParaRPr lang="en-US" altLang="en-US" sz="2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July 2015 issue has NOT been posted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err="1" smtClean="0"/>
              <a:t>EJPress</a:t>
            </a:r>
            <a:r>
              <a:rPr lang="en-US" altLang="en-US" sz="2800" dirty="0" smtClean="0"/>
              <a:t> Post-Acceptance Workflow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Still under development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Automatic generation of early access PDFs: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Need to work on better cooperation between IEEE and </a:t>
            </a:r>
            <a:r>
              <a:rPr lang="en-US" altLang="en-US" sz="2000" dirty="0" err="1" smtClean="0"/>
              <a:t>EJPress</a:t>
            </a:r>
            <a:endParaRPr lang="en-US" altLang="en-US" sz="2000" dirty="0" smtClean="0"/>
          </a:p>
          <a:p>
            <a:r>
              <a:rPr lang="en-US" altLang="en-US" sz="2800" dirty="0" smtClean="0"/>
              <a:t>M. Barry Carlton Award</a:t>
            </a:r>
          </a:p>
          <a:p>
            <a:pPr lvl="1"/>
            <a:r>
              <a:rPr lang="en-US" altLang="en-US" sz="2400" dirty="0" smtClean="0"/>
              <a:t>2011 Award decision is still in process (waiting for input by VP of Publications)</a:t>
            </a:r>
          </a:p>
          <a:p>
            <a:pPr lvl="1"/>
            <a:r>
              <a:rPr lang="en-US" altLang="en-US" sz="2400" dirty="0" smtClean="0"/>
              <a:t>2012 Award process will start in October</a:t>
            </a:r>
          </a:p>
          <a:p>
            <a:pPr lvl="1"/>
            <a:r>
              <a:rPr lang="en-US" altLang="en-US" sz="2400" dirty="0" smtClean="0"/>
              <a:t>Accepting nominations for 2013 and beyond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31874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Editors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Resignations</a:t>
            </a:r>
          </a:p>
          <a:p>
            <a:pPr lvl="1" eaLnBrk="1" hangingPunct="1"/>
            <a:r>
              <a:rPr lang="en-US" altLang="en-US" sz="2400" dirty="0" smtClean="0"/>
              <a:t>Thomas </a:t>
            </a:r>
            <a:r>
              <a:rPr lang="en-US" altLang="en-US" sz="2400" dirty="0" err="1" smtClean="0"/>
              <a:t>Robertazzi</a:t>
            </a:r>
            <a:r>
              <a:rPr lang="en-US" altLang="en-US" sz="2400" dirty="0" smtClean="0"/>
              <a:t> (Intelligent Systems/CCC AE)</a:t>
            </a:r>
          </a:p>
          <a:p>
            <a:pPr marL="457200" lvl="1" indent="0" eaLnBrk="1" hangingPunct="1">
              <a:buNone/>
            </a:pPr>
            <a:endParaRPr lang="en-US" altLang="en-US" sz="2400" dirty="0" smtClean="0"/>
          </a:p>
          <a:p>
            <a:pPr eaLnBrk="1" hangingPunct="1"/>
            <a:r>
              <a:rPr lang="en-US" altLang="en-US" sz="2800" dirty="0" smtClean="0"/>
              <a:t>New Appointees</a:t>
            </a:r>
          </a:p>
          <a:p>
            <a:pPr lvl="1" eaLnBrk="1" hangingPunct="1"/>
            <a:r>
              <a:rPr lang="en-US" altLang="en-US" sz="2400" dirty="0" smtClean="0"/>
              <a:t>Keith Davidson (Sonar Systems AE) </a:t>
            </a:r>
          </a:p>
          <a:p>
            <a:pPr lvl="1" eaLnBrk="1" hangingPunct="1"/>
            <a:r>
              <a:rPr lang="en-US" altLang="en-US" sz="2400" dirty="0" err="1" smtClean="0"/>
              <a:t>Khanh</a:t>
            </a:r>
            <a:r>
              <a:rPr lang="en-US" altLang="en-US" sz="2400" dirty="0" smtClean="0"/>
              <a:t> Pham (Intelligent Systems AE)</a:t>
            </a:r>
          </a:p>
          <a:p>
            <a:pPr lvl="1" eaLnBrk="1" hangingPunct="1"/>
            <a:r>
              <a:rPr lang="en-US" altLang="en-US" sz="2400" dirty="0" smtClean="0"/>
              <a:t>Prashant Pillai (CCC AE)</a:t>
            </a:r>
          </a:p>
          <a:p>
            <a:pPr lvl="1" eaLnBrk="1" hangingPunct="1"/>
            <a:r>
              <a:rPr lang="en-US" altLang="en-US" sz="2400" dirty="0" smtClean="0"/>
              <a:t>Alexander </a:t>
            </a:r>
            <a:r>
              <a:rPr lang="en-US" altLang="en-US" sz="2400" dirty="0" err="1" smtClean="0"/>
              <a:t>Charlish</a:t>
            </a:r>
            <a:r>
              <a:rPr lang="en-US" altLang="en-US" sz="2400" dirty="0" smtClean="0"/>
              <a:t> (Radar AE)</a:t>
            </a:r>
          </a:p>
          <a:p>
            <a:pPr lvl="1" eaLnBrk="1" hangingPunct="1"/>
            <a:r>
              <a:rPr lang="en-US" altLang="en-US" sz="2400" dirty="0" smtClean="0"/>
              <a:t>Jon Wallace (CCC AE)</a:t>
            </a:r>
          </a:p>
          <a:p>
            <a:pPr lvl="1" eaLnBrk="1" hangingPunct="1"/>
            <a:r>
              <a:rPr lang="fr-CA" altLang="en-US" sz="2400" dirty="0" err="1" smtClean="0"/>
              <a:t>Tricia</a:t>
            </a:r>
            <a:r>
              <a:rPr lang="fr-CA" altLang="en-US" sz="2400" dirty="0" smtClean="0"/>
              <a:t> </a:t>
            </a:r>
            <a:r>
              <a:rPr lang="fr-CA" altLang="en-US" sz="2400" dirty="0" err="1" smtClean="0"/>
              <a:t>Willink</a:t>
            </a:r>
            <a:r>
              <a:rPr lang="fr-CA" altLang="en-US" sz="2400" dirty="0" smtClean="0"/>
              <a:t>  (CCC AE)</a:t>
            </a:r>
            <a:endParaRPr lang="en-US" altLang="en-US" sz="2400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13735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5936</TotalTime>
  <Words>1750</Words>
  <Application>Microsoft Office PowerPoint</Application>
  <PresentationFormat>On-screen Show (4:3)</PresentationFormat>
  <Paragraphs>345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ＭＳ Ｐゴシック</vt:lpstr>
      <vt:lpstr>Arial</vt:lpstr>
      <vt:lpstr>Calibri</vt:lpstr>
      <vt:lpstr>Constantia</vt:lpstr>
      <vt:lpstr>Courier</vt:lpstr>
      <vt:lpstr>Times</vt:lpstr>
      <vt:lpstr>Times New Roman</vt:lpstr>
      <vt:lpstr>Wingdings</vt:lpstr>
      <vt:lpstr>Default Design</vt:lpstr>
      <vt:lpstr> IEEE AESS Publications: Status   W. Dale Blair, VP Publications Marriott Hotel Rome, Italy  September 25, 2015</vt:lpstr>
      <vt:lpstr>Outline</vt:lpstr>
      <vt:lpstr>AESS Publications Initiatives </vt:lpstr>
      <vt:lpstr> Status of the Transactions</vt:lpstr>
      <vt:lpstr>Number of Submissions</vt:lpstr>
      <vt:lpstr>Submissions by Technical Area</vt:lpstr>
      <vt:lpstr>Time to First Decisions</vt:lpstr>
      <vt:lpstr>IEEE Policy News</vt:lpstr>
      <vt:lpstr>Editors</vt:lpstr>
      <vt:lpstr>2015 TE Departures</vt:lpstr>
      <vt:lpstr>AE Performance</vt:lpstr>
      <vt:lpstr>AE Performance (Cont)</vt:lpstr>
      <vt:lpstr>AE Performance (Cont)</vt:lpstr>
      <vt:lpstr>Submission by Country</vt:lpstr>
      <vt:lpstr>AES Magazine </vt:lpstr>
      <vt:lpstr>Magazine AEs: Status</vt:lpstr>
      <vt:lpstr>Magazine Content</vt:lpstr>
      <vt:lpstr> New and Newer Content</vt:lpstr>
      <vt:lpstr>Special Issues and Tutorials</vt:lpstr>
      <vt:lpstr>2012 &amp; 2013 Harry Rowe Mimno Award</vt:lpstr>
      <vt:lpstr>PowerPoint Presentation</vt:lpstr>
      <vt:lpstr>Status of QEB</vt:lpstr>
      <vt:lpstr>QEB Objectives</vt:lpstr>
      <vt:lpstr>3Q AESS QEB - Content</vt:lpstr>
      <vt:lpstr>QEB Process</vt:lpstr>
      <vt:lpstr>Status of AESS Web Site</vt:lpstr>
      <vt:lpstr>Motion for Refresh of IEEE AESS Web Site Passed In Spring 2015 Meeting</vt:lpstr>
      <vt:lpstr>AESS Publications Operating Budget</vt:lpstr>
      <vt:lpstr>2015 Budget Expenses Estimate AES  Transactions</vt:lpstr>
      <vt:lpstr>AES Transactions Expenses – Estimated vs. Actual</vt:lpstr>
      <vt:lpstr>2015 Budget Expenses Estimate AES  Systems Magazine</vt:lpstr>
      <vt:lpstr>AES Systems Magazine Expenses – Estimated vs. Actual</vt:lpstr>
      <vt:lpstr>RFP for  “Comprehensive Publication Services for IEEE Aerospace and Electronics Systems Magazine”</vt:lpstr>
      <vt:lpstr>Page Charges Income</vt:lpstr>
      <vt:lpstr>Other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Rassa</dc:creator>
  <cp:lastModifiedBy>Blair, Dale</cp:lastModifiedBy>
  <cp:revision>160</cp:revision>
  <dcterms:created xsi:type="dcterms:W3CDTF">2007-05-05T06:46:58Z</dcterms:created>
  <dcterms:modified xsi:type="dcterms:W3CDTF">2015-09-23T02:08:44Z</dcterms:modified>
</cp:coreProperties>
</file>