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68" r:id="rId2"/>
    <p:sldId id="258" r:id="rId3"/>
    <p:sldId id="265" r:id="rId4"/>
    <p:sldId id="266" r:id="rId5"/>
    <p:sldId id="269" r:id="rId6"/>
    <p:sldId id="270" r:id="rId7"/>
    <p:sldId id="264" r:id="rId8"/>
    <p:sldId id="271" r:id="rId9"/>
  </p:sldIdLst>
  <p:sldSz cx="9144000" cy="6858000" type="screen4x3"/>
  <p:notesSz cx="9144000" cy="6858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32"/>
    <p:restoredTop sz="92790" autoAdjust="0"/>
  </p:normalViewPr>
  <p:slideViewPr>
    <p:cSldViewPr snapToGrid="0" snapToObjects="1">
      <p:cViewPr varScale="1">
        <p:scale>
          <a:sx n="100" d="100"/>
          <a:sy n="100" d="100"/>
        </p:scale>
        <p:origin x="168" y="5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E87220C-E919-F34E-8634-AD38C7057BF3}" type="datetimeFigureOut">
              <a:rPr lang="en-US" smtClean="0"/>
              <a:t>9/24/18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4A7A9B6-2062-5045-B4DE-3BA450C75541}" type="slidenum">
              <a:rPr lang="en-US" smtClean="0"/>
              <a:t>‹#›</a:t>
            </a:fld>
            <a:endParaRPr lang="en-US"/>
          </a:p>
        </p:txBody>
      </p:sp>
    </p:spTree>
    <p:extLst>
      <p:ext uri="{BB962C8B-B14F-4D97-AF65-F5344CB8AC3E}">
        <p14:creationId xmlns:p14="http://schemas.microsoft.com/office/powerpoint/2010/main" val="1732656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13EBC9E-56FF-F243-9748-4EC1C70CD03F}" type="datetimeFigureOut">
              <a:rPr lang="en-US" smtClean="0"/>
              <a:t>9/24/18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5F0C653-37B9-234B-84CA-AF78EAA380E5}" type="slidenum">
              <a:rPr lang="en-US" smtClean="0"/>
              <a:t>‹#›</a:t>
            </a:fld>
            <a:endParaRPr lang="en-US"/>
          </a:p>
        </p:txBody>
      </p:sp>
    </p:spTree>
    <p:extLst>
      <p:ext uri="{BB962C8B-B14F-4D97-AF65-F5344CB8AC3E}">
        <p14:creationId xmlns:p14="http://schemas.microsoft.com/office/powerpoint/2010/main" val="13622810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E345D6DC-5062-4DC5-A4D9-2DE10B0272F9}" type="slidenum">
              <a:rPr lang="en-US" smtClean="0"/>
              <a:pPr>
                <a:defRPr/>
              </a:pPr>
              <a:t>3</a:t>
            </a:fld>
            <a:endParaRPr lang="en-US"/>
          </a:p>
        </p:txBody>
      </p:sp>
    </p:spTree>
    <p:extLst>
      <p:ext uri="{BB962C8B-B14F-4D97-AF65-F5344CB8AC3E}">
        <p14:creationId xmlns:p14="http://schemas.microsoft.com/office/powerpoint/2010/main" val="211848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E345D6DC-5062-4DC5-A4D9-2DE10B0272F9}" type="slidenum">
              <a:rPr lang="en-US" smtClean="0"/>
              <a:pPr>
                <a:defRPr/>
              </a:pPr>
              <a:t>4</a:t>
            </a:fld>
            <a:endParaRPr lang="en-US"/>
          </a:p>
        </p:txBody>
      </p:sp>
    </p:spTree>
    <p:extLst>
      <p:ext uri="{BB962C8B-B14F-4D97-AF65-F5344CB8AC3E}">
        <p14:creationId xmlns:p14="http://schemas.microsoft.com/office/powerpoint/2010/main" val="2833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E345D6DC-5062-4DC5-A4D9-2DE10B0272F9}" type="slidenum">
              <a:rPr lang="en-US" smtClean="0"/>
              <a:pPr>
                <a:defRPr/>
              </a:pPr>
              <a:t>5</a:t>
            </a:fld>
            <a:endParaRPr lang="en-US"/>
          </a:p>
        </p:txBody>
      </p:sp>
    </p:spTree>
    <p:extLst>
      <p:ext uri="{BB962C8B-B14F-4D97-AF65-F5344CB8AC3E}">
        <p14:creationId xmlns:p14="http://schemas.microsoft.com/office/powerpoint/2010/main" val="143807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E345D6DC-5062-4DC5-A4D9-2DE10B0272F9}" type="slidenum">
              <a:rPr lang="en-US" smtClean="0"/>
              <a:pPr>
                <a:defRPr/>
              </a:pPr>
              <a:t>6</a:t>
            </a:fld>
            <a:endParaRPr lang="en-US"/>
          </a:p>
        </p:txBody>
      </p:sp>
    </p:spTree>
    <p:extLst>
      <p:ext uri="{BB962C8B-B14F-4D97-AF65-F5344CB8AC3E}">
        <p14:creationId xmlns:p14="http://schemas.microsoft.com/office/powerpoint/2010/main" val="86861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E345D6DC-5062-4DC5-A4D9-2DE10B0272F9}" type="slidenum">
              <a:rPr lang="en-US" smtClean="0"/>
              <a:pPr>
                <a:defRPr/>
              </a:pPr>
              <a:t>7</a:t>
            </a:fld>
            <a:endParaRPr lang="en-US"/>
          </a:p>
        </p:txBody>
      </p:sp>
    </p:spTree>
    <p:extLst>
      <p:ext uri="{BB962C8B-B14F-4D97-AF65-F5344CB8AC3E}">
        <p14:creationId xmlns:p14="http://schemas.microsoft.com/office/powerpoint/2010/main" val="223958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E345D6DC-5062-4DC5-A4D9-2DE10B0272F9}" type="slidenum">
              <a:rPr lang="en-US" smtClean="0"/>
              <a:pPr>
                <a:defRPr/>
              </a:pPr>
              <a:t>8</a:t>
            </a:fld>
            <a:endParaRPr lang="en-US"/>
          </a:p>
        </p:txBody>
      </p:sp>
    </p:spTree>
    <p:extLst>
      <p:ext uri="{BB962C8B-B14F-4D97-AF65-F5344CB8AC3E}">
        <p14:creationId xmlns:p14="http://schemas.microsoft.com/office/powerpoint/2010/main" val="1299230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jp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2.jp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pPr>
              <a:defRPr/>
            </a:pPr>
            <a:fld id="{7A1BA54C-15D4-9240-8562-B9A40EF211EB}" type="datetime1">
              <a:rPr lang="en-US"/>
              <a:pPr>
                <a:defRPr/>
              </a:pPr>
              <a:t>9/24/18</a:t>
            </a:fld>
            <a:endParaRPr lang="en-US" dirty="0"/>
          </a:p>
        </p:txBody>
      </p:sp>
      <p:sp>
        <p:nvSpPr>
          <p:cNvPr id="15" name="Slide Number Placeholder 2"/>
          <p:cNvSpPr>
            <a:spLocks noGrp="1"/>
          </p:cNvSpPr>
          <p:nvPr>
            <p:ph type="sldNum" sz="quarter" idx="15"/>
          </p:nvPr>
        </p:nvSpPr>
        <p:spPr/>
        <p:txBody>
          <a:bodyPr/>
          <a:lstStyle>
            <a:lvl1pPr>
              <a:defRPr/>
            </a:lvl1pPr>
          </a:lstStyle>
          <a:p>
            <a:pPr>
              <a:defRPr/>
            </a:pPr>
            <a:fld id="{A5C22AA5-3C49-2E42-8195-7332F437CD60}" type="slidenum">
              <a:rPr lang="en-US"/>
              <a:pPr>
                <a:defRPr/>
              </a:pPr>
              <a:t>‹#›</a:t>
            </a:fld>
            <a:endParaRPr lang="en-US" dirty="0"/>
          </a:p>
        </p:txBody>
      </p:sp>
    </p:spTree>
    <p:extLst>
      <p:ext uri="{BB962C8B-B14F-4D97-AF65-F5344CB8AC3E}">
        <p14:creationId xmlns:p14="http://schemas.microsoft.com/office/powerpoint/2010/main" val="200995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a:t>Click to edit Master title style</a:t>
            </a:r>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421CA678-D006-7B41-A446-6998EA1314C2}" type="datetime1">
              <a:rPr lang="en-US"/>
              <a:pPr>
                <a:defRPr/>
              </a:pPr>
              <a:t>9/24/18</a:t>
            </a:fld>
            <a:endParaRPr lang="en-US" dirty="0"/>
          </a:p>
        </p:txBody>
      </p:sp>
    </p:spTree>
    <p:extLst>
      <p:ext uri="{BB962C8B-B14F-4D97-AF65-F5344CB8AC3E}">
        <p14:creationId xmlns:p14="http://schemas.microsoft.com/office/powerpoint/2010/main" val="204899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2591F2DA-4C0E-AF48-AAE7-6B5FD0673F17}" type="datetime1">
              <a:rPr lang="en-US"/>
              <a:pPr>
                <a:defRPr/>
              </a:pPr>
              <a:t>9/24/18</a:t>
            </a:fld>
            <a:endParaRPr lang="en-US" dirty="0"/>
          </a:p>
        </p:txBody>
      </p:sp>
    </p:spTree>
    <p:extLst>
      <p:ext uri="{BB962C8B-B14F-4D97-AF65-F5344CB8AC3E}">
        <p14:creationId xmlns:p14="http://schemas.microsoft.com/office/powerpoint/2010/main" val="412006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a:t>Click to edit Master title style</a:t>
            </a:r>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8D23548A-BD02-5246-9AB8-6847FF416924}" type="datetime1">
              <a:rPr lang="en-US"/>
              <a:pPr>
                <a:defRPr/>
              </a:pPr>
              <a:t>9/24/18</a:t>
            </a:fld>
            <a:endParaRPr lang="en-US" dirty="0"/>
          </a:p>
        </p:txBody>
      </p:sp>
    </p:spTree>
    <p:extLst>
      <p:ext uri="{BB962C8B-B14F-4D97-AF65-F5344CB8AC3E}">
        <p14:creationId xmlns:p14="http://schemas.microsoft.com/office/powerpoint/2010/main" val="1968227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a:t>Click to edit Master title style</a:t>
            </a:r>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Drag picture to placeholder or click icon to add</a:t>
            </a:r>
            <a:endParaRPr lang="en-US" noProof="0" dirty="0"/>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a:t>Drag picture to placeholder or click icon to add</a:t>
            </a:r>
            <a:endParaRPr lang="en-US" noProof="0" dirty="0"/>
          </a:p>
        </p:txBody>
      </p:sp>
      <p:sp>
        <p:nvSpPr>
          <p:cNvPr id="6" name="Slide Number Placeholder 1"/>
          <p:cNvSpPr>
            <a:spLocks noGrp="1"/>
          </p:cNvSpPr>
          <p:nvPr>
            <p:ph type="sldNum" sz="quarter" idx="26"/>
          </p:nvPr>
        </p:nvSpPr>
        <p:spPr/>
        <p:txBody>
          <a:bodyPr/>
          <a:lstStyle>
            <a:lvl1pPr>
              <a:defRPr/>
            </a:lvl1pPr>
          </a:lstStyle>
          <a:p>
            <a:pPr>
              <a:defRPr/>
            </a:pPr>
            <a:fld id="{1E993407-65FC-FE4D-88F4-AEF403839CD9}" type="slidenum">
              <a:rPr lang="en-US"/>
              <a:pPr>
                <a:defRPr/>
              </a:pPr>
              <a:t>‹#›</a:t>
            </a:fld>
            <a:endParaRPr lang="en-US" dirty="0"/>
          </a:p>
        </p:txBody>
      </p:sp>
      <p:sp>
        <p:nvSpPr>
          <p:cNvPr id="7" name="Date Placeholder 2"/>
          <p:cNvSpPr>
            <a:spLocks noGrp="1"/>
          </p:cNvSpPr>
          <p:nvPr>
            <p:ph type="dt" sz="half" idx="27"/>
          </p:nvPr>
        </p:nvSpPr>
        <p:spPr/>
        <p:txBody>
          <a:bodyPr/>
          <a:lstStyle>
            <a:lvl1pPr>
              <a:defRPr/>
            </a:lvl1pPr>
          </a:lstStyle>
          <a:p>
            <a:pPr>
              <a:defRPr/>
            </a:pPr>
            <a:fld id="{AEA8D185-C16F-1640-8DAC-102BF7935C96}" type="datetime1">
              <a:rPr lang="en-US"/>
              <a:pPr>
                <a:defRPr/>
              </a:pPr>
              <a:t>9/24/18</a:t>
            </a:fld>
            <a:endParaRPr lang="en-US" dirty="0"/>
          </a:p>
        </p:txBody>
      </p:sp>
    </p:spTree>
    <p:extLst>
      <p:ext uri="{BB962C8B-B14F-4D97-AF65-F5344CB8AC3E}">
        <p14:creationId xmlns:p14="http://schemas.microsoft.com/office/powerpoint/2010/main" val="1928009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3"/>
          </p:nvPr>
        </p:nvSpPr>
        <p:spPr/>
        <p:txBody>
          <a:bodyPr/>
          <a:lstStyle>
            <a:lvl1pPr>
              <a:defRPr/>
            </a:lvl1pPr>
          </a:lstStyle>
          <a:p>
            <a:pPr>
              <a:defRPr/>
            </a:pPr>
            <a:fld id="{9DD27109-24EE-2347-96D6-102C90AEE2D2}" type="slidenum">
              <a:rPr lang="en-US"/>
              <a:pPr>
                <a:defRPr/>
              </a:pPr>
              <a:t>‹#›</a:t>
            </a:fld>
            <a:endParaRPr lang="en-US" dirty="0"/>
          </a:p>
        </p:txBody>
      </p:sp>
      <p:sp>
        <p:nvSpPr>
          <p:cNvPr id="8" name="Date Placeholder 2"/>
          <p:cNvSpPr>
            <a:spLocks noGrp="1"/>
          </p:cNvSpPr>
          <p:nvPr>
            <p:ph type="dt" sz="half" idx="24"/>
          </p:nvPr>
        </p:nvSpPr>
        <p:spPr/>
        <p:txBody>
          <a:bodyPr/>
          <a:lstStyle>
            <a:lvl1pPr>
              <a:defRPr/>
            </a:lvl1pPr>
          </a:lstStyle>
          <a:p>
            <a:pPr>
              <a:defRPr/>
            </a:pPr>
            <a:fld id="{F1857901-D09E-C540-886C-A84B89EC06B5}" type="datetime1">
              <a:rPr lang="en-US"/>
              <a:pPr>
                <a:defRPr/>
              </a:pPr>
              <a:t>9/24/18</a:t>
            </a:fld>
            <a:endParaRPr lang="en-US" dirty="0"/>
          </a:p>
        </p:txBody>
      </p:sp>
    </p:spTree>
    <p:extLst>
      <p:ext uri="{BB962C8B-B14F-4D97-AF65-F5344CB8AC3E}">
        <p14:creationId xmlns:p14="http://schemas.microsoft.com/office/powerpoint/2010/main" val="122969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a:t>Drag picture to placeholder or click icon to add</a:t>
            </a:r>
            <a:endParaRPr lang="en-US" noProof="0" dirty="0"/>
          </a:p>
        </p:txBody>
      </p:sp>
      <p:sp>
        <p:nvSpPr>
          <p:cNvPr id="5" name="Slide Number Placeholder 1"/>
          <p:cNvSpPr>
            <a:spLocks noGrp="1"/>
          </p:cNvSpPr>
          <p:nvPr>
            <p:ph type="sldNum" sz="quarter" idx="13"/>
          </p:nvPr>
        </p:nvSpPr>
        <p:spPr/>
        <p:txBody>
          <a:bodyPr/>
          <a:lstStyle>
            <a:lvl1pPr>
              <a:defRPr/>
            </a:lvl1pPr>
          </a:lstStyle>
          <a:p>
            <a:pPr>
              <a:defRPr/>
            </a:pPr>
            <a:fld id="{E7E4D66E-442A-4A48-B266-9493CAB2FACE}" type="slidenum">
              <a:rPr lang="en-US"/>
              <a:pPr>
                <a:defRPr/>
              </a:pPr>
              <a:t>‹#›</a:t>
            </a:fld>
            <a:endParaRPr lang="en-US" dirty="0"/>
          </a:p>
        </p:txBody>
      </p:sp>
      <p:sp>
        <p:nvSpPr>
          <p:cNvPr id="6" name="Date Placeholder 2"/>
          <p:cNvSpPr>
            <a:spLocks noGrp="1"/>
          </p:cNvSpPr>
          <p:nvPr>
            <p:ph type="dt" sz="half" idx="14"/>
          </p:nvPr>
        </p:nvSpPr>
        <p:spPr/>
        <p:txBody>
          <a:bodyPr/>
          <a:lstStyle>
            <a:lvl1pPr>
              <a:defRPr/>
            </a:lvl1pPr>
          </a:lstStyle>
          <a:p>
            <a:pPr>
              <a:defRPr/>
            </a:pPr>
            <a:fld id="{B999A51E-2230-E643-98DA-6D8C23BE670E}" type="datetime1">
              <a:rPr lang="en-US"/>
              <a:pPr>
                <a:defRPr/>
              </a:pPr>
              <a:t>9/24/18</a:t>
            </a:fld>
            <a:endParaRPr lang="en-US" dirty="0"/>
          </a:p>
        </p:txBody>
      </p:sp>
    </p:spTree>
    <p:extLst>
      <p:ext uri="{BB962C8B-B14F-4D97-AF65-F5344CB8AC3E}">
        <p14:creationId xmlns:p14="http://schemas.microsoft.com/office/powerpoint/2010/main" val="133355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lide Number Placeholder 2"/>
          <p:cNvSpPr>
            <a:spLocks noGrp="1"/>
          </p:cNvSpPr>
          <p:nvPr>
            <p:ph type="sldNum" sz="quarter" idx="10"/>
          </p:nvPr>
        </p:nvSpPr>
        <p:spPr/>
        <p:txBody>
          <a:bodyPr/>
          <a:lstStyle>
            <a:lvl1pPr>
              <a:defRPr/>
            </a:lvl1pPr>
          </a:lstStyle>
          <a:p>
            <a:pPr>
              <a:defRPr/>
            </a:pPr>
            <a:fld id="{95C35BB7-581E-8647-B3F0-DC585189ABCD}" type="slidenum">
              <a:rPr lang="en-US"/>
              <a:pPr>
                <a:defRPr/>
              </a:pPr>
              <a:t>‹#›</a:t>
            </a:fld>
            <a:endParaRPr lang="en-US" dirty="0"/>
          </a:p>
        </p:txBody>
      </p:sp>
      <p:sp>
        <p:nvSpPr>
          <p:cNvPr id="4" name="Date Placeholder 3"/>
          <p:cNvSpPr>
            <a:spLocks noGrp="1"/>
          </p:cNvSpPr>
          <p:nvPr>
            <p:ph type="dt" sz="half" idx="11"/>
          </p:nvPr>
        </p:nvSpPr>
        <p:spPr/>
        <p:txBody>
          <a:bodyPr/>
          <a:lstStyle>
            <a:lvl1pPr>
              <a:defRPr/>
            </a:lvl1pPr>
          </a:lstStyle>
          <a:p>
            <a:pPr>
              <a:defRPr/>
            </a:pPr>
            <a:fld id="{740C83E5-B64E-4C42-86F1-FC250D09C402}" type="datetime1">
              <a:rPr lang="en-US"/>
              <a:pPr>
                <a:defRPr/>
              </a:pPr>
              <a:t>9/24/18</a:t>
            </a:fld>
            <a:endParaRPr lang="en-US" dirty="0"/>
          </a:p>
        </p:txBody>
      </p:sp>
    </p:spTree>
    <p:extLst>
      <p:ext uri="{BB962C8B-B14F-4D97-AF65-F5344CB8AC3E}">
        <p14:creationId xmlns:p14="http://schemas.microsoft.com/office/powerpoint/2010/main" val="402379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a:stretch>
            <a:fillRect/>
          </a:stretch>
        </p:blipFill>
        <p:spPr bwMode="auto">
          <a:xfrm>
            <a:off x="0" y="0"/>
            <a:ext cx="9144000" cy="1339850"/>
          </a:xfrm>
          <a:prstGeom prst="rect">
            <a:avLst/>
          </a:prstGeom>
          <a:noFill/>
          <a:ln w="9525">
            <a:noFill/>
            <a:miter lim="800000"/>
            <a:headEnd/>
            <a:tailEnd/>
          </a:ln>
        </p:spPr>
      </p:pic>
      <p:sp>
        <p:nvSpPr>
          <p:cNvPr id="5" name="Title 1"/>
          <p:cNvSpPr>
            <a:spLocks noGrp="1"/>
          </p:cNvSpPr>
          <p:nvPr>
            <p:ph type="title"/>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a:t>Click to edit Master title style</a:t>
            </a:r>
            <a:endParaRPr lang="en-US" dirty="0"/>
          </a:p>
        </p:txBody>
      </p:sp>
      <p:sp>
        <p:nvSpPr>
          <p:cNvPr id="7" name="Content Placeholder 3"/>
          <p:cNvSpPr>
            <a:spLocks noGrp="1"/>
          </p:cNvSpPr>
          <p:nvPr>
            <p:ph sz="half" idx="1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1"/>
          <p:cNvSpPr>
            <a:spLocks noGrp="1"/>
          </p:cNvSpPr>
          <p:nvPr>
            <p:ph type="dt" sz="half" idx="12"/>
          </p:nvPr>
        </p:nvSpPr>
        <p:spPr/>
        <p:txBody>
          <a:bodyPr/>
          <a:lstStyle>
            <a:lvl1pPr>
              <a:defRPr/>
            </a:lvl1pPr>
          </a:lstStyle>
          <a:p>
            <a:pPr>
              <a:defRPr/>
            </a:pPr>
            <a:r>
              <a:rPr lang="en-US" dirty="0">
                <a:solidFill>
                  <a:prstClr val="black">
                    <a:tint val="75000"/>
                  </a:prstClr>
                </a:solidFill>
              </a:rPr>
              <a:t>18 May 2014</a:t>
            </a:r>
          </a:p>
        </p:txBody>
      </p:sp>
      <p:sp>
        <p:nvSpPr>
          <p:cNvPr id="8" name="Slide Number Placeholder 2"/>
          <p:cNvSpPr>
            <a:spLocks noGrp="1"/>
          </p:cNvSpPr>
          <p:nvPr>
            <p:ph type="sldNum" sz="quarter" idx="13"/>
          </p:nvPr>
        </p:nvSpPr>
        <p:spPr/>
        <p:txBody>
          <a:bodyPr/>
          <a:lstStyle>
            <a:lvl1pPr>
              <a:defRPr/>
            </a:lvl1pPr>
          </a:lstStyle>
          <a:p>
            <a:pPr>
              <a:defRPr/>
            </a:pPr>
            <a:fld id="{EA72A3E3-541F-47ED-9E3E-EB3EC62D59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42480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271588"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194560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645920"/>
            <a:ext cx="832643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3137D54C-61CE-1041-9449-8583DE2630BB}" type="datetime1">
              <a:rPr lang="en-US"/>
              <a:pPr>
                <a:defRPr/>
              </a:pPr>
              <a:t>9/24/18</a:t>
            </a:fld>
            <a:endParaRPr lang="en-US" dirty="0"/>
          </a:p>
        </p:txBody>
      </p:sp>
    </p:spTree>
    <p:extLst>
      <p:ext uri="{BB962C8B-B14F-4D97-AF65-F5344CB8AC3E}">
        <p14:creationId xmlns:p14="http://schemas.microsoft.com/office/powerpoint/2010/main" val="170004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32" descr="ISP2093881.JPG"/>
          <p:cNvPicPr>
            <a:picLocks noChangeAspect="1"/>
          </p:cNvPicPr>
          <p:nvPr/>
        </p:nvPicPr>
        <p:blipFill>
          <a:blip r:embed="rId3">
            <a:extLst>
              <a:ext uri="{28A0092B-C50C-407E-A947-70E740481C1C}">
                <a14:useLocalDpi xmlns:a14="http://schemas.microsoft.com/office/drawing/2010/main" val="0"/>
              </a:ext>
            </a:extLst>
          </a:blip>
          <a:srcRect l="12569" t="19907" b="7997"/>
          <a:stretch>
            <a:fillRect/>
          </a:stretch>
        </p:blipFill>
        <p:spPr bwMode="auto">
          <a:xfrm>
            <a:off x="6891711"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4">
            <a:extLst>
              <a:ext uri="{28A0092B-C50C-407E-A947-70E740481C1C}">
                <a14:useLocalDpi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5">
            <a:extLst>
              <a:ext uri="{28A0092B-C50C-407E-A947-70E740481C1C}">
                <a14:useLocalDpi xmlns:a14="http://schemas.microsoft.com/office/drawing/2010/main" val="0"/>
              </a:ext>
            </a:extLst>
          </a:blip>
          <a:srcRect l="41125" r="4950"/>
          <a:stretch>
            <a:fillRect/>
          </a:stretch>
        </p:blipFill>
        <p:spPr bwMode="auto">
          <a:xfrm>
            <a:off x="2301876"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pPr>
              <a:defRPr/>
            </a:pPr>
            <a:fld id="{5E48ED65-8163-284B-A5F1-B9F57DC77EBC}" type="datetime1">
              <a:rPr lang="en-US"/>
              <a:pPr>
                <a:defRPr/>
              </a:pPr>
              <a:t>9/24/18</a:t>
            </a:fld>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6355A293-0598-674E-87F9-A3870D2D28D6}" type="slidenum">
              <a:rPr lang="en-US"/>
              <a:pPr>
                <a:defRPr/>
              </a:pPr>
              <a:t>‹#›</a:t>
            </a:fld>
            <a:endParaRPr lang="en-US" dirty="0"/>
          </a:p>
        </p:txBody>
      </p:sp>
      <p:pic>
        <p:nvPicPr>
          <p:cNvPr id="15" name="Picture Placeholder 10" descr="shutterstock_10708528.jpg"/>
          <p:cNvPicPr>
            <a:picLocks noChangeAspect="1"/>
          </p:cNvPicPr>
          <p:nvPr userDrawn="1"/>
        </p:nvPicPr>
        <p:blipFill>
          <a:blip r:embed="rId6">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ieeewie.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48276" y="1374587"/>
            <a:ext cx="1536953" cy="1441328"/>
          </a:xfrm>
          <a:prstGeom prst="rect">
            <a:avLst/>
          </a:prstGeom>
        </p:spPr>
      </p:pic>
      <p:pic>
        <p:nvPicPr>
          <p:cNvPr id="3" name="Picture 2" descr="Young-Professionals-Logo-RGB_FINAL.png"/>
          <p:cNvPicPr>
            <a:picLocks noChangeAspect="1"/>
          </p:cNvPicPr>
          <p:nvPr userDrawn="1"/>
        </p:nvPicPr>
        <p:blipFill rotWithShape="1">
          <a:blip r:embed="rId8">
            <a:extLst>
              <a:ext uri="{28A0092B-C50C-407E-A947-70E740481C1C}">
                <a14:useLocalDpi xmlns:a14="http://schemas.microsoft.com/office/drawing/2010/main" val="0"/>
              </a:ext>
            </a:extLst>
          </a:blip>
          <a:srcRect r="86013"/>
          <a:stretch/>
        </p:blipFill>
        <p:spPr>
          <a:xfrm>
            <a:off x="5290617" y="0"/>
            <a:ext cx="790442" cy="961903"/>
          </a:xfrm>
          <a:prstGeom prst="rect">
            <a:avLst/>
          </a:prstGeom>
        </p:spPr>
      </p:pic>
      <p:pic>
        <p:nvPicPr>
          <p:cNvPr id="4" name="Picture 3" descr="Young-Professionals-Logo-RGB_FINAL.png"/>
          <p:cNvPicPr>
            <a:picLocks noChangeAspect="1"/>
          </p:cNvPicPr>
          <p:nvPr userDrawn="1"/>
        </p:nvPicPr>
        <p:blipFill rotWithShape="1">
          <a:blip r:embed="rId8">
            <a:extLst>
              <a:ext uri="{28A0092B-C50C-407E-A947-70E740481C1C}">
                <a14:useLocalDpi xmlns:a14="http://schemas.microsoft.com/office/drawing/2010/main" val="0"/>
              </a:ext>
            </a:extLst>
          </a:blip>
          <a:srcRect l="15686"/>
          <a:stretch/>
        </p:blipFill>
        <p:spPr>
          <a:xfrm>
            <a:off x="4709217" y="961903"/>
            <a:ext cx="2044196" cy="412683"/>
          </a:xfrm>
          <a:prstGeom prst="rect">
            <a:avLst/>
          </a:prstGeom>
        </p:spPr>
      </p:pic>
    </p:spTree>
    <p:extLst>
      <p:ext uri="{BB962C8B-B14F-4D97-AF65-F5344CB8AC3E}">
        <p14:creationId xmlns:p14="http://schemas.microsoft.com/office/powerpoint/2010/main" val="308961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eople and Tech">
    <p:spTree>
      <p:nvGrpSpPr>
        <p:cNvPr id="1" name=""/>
        <p:cNvGrpSpPr/>
        <p:nvPr/>
      </p:nvGrpSpPr>
      <p:grpSpPr>
        <a:xfrm>
          <a:off x="0" y="0"/>
          <a:ext cx="0" cy="0"/>
          <a:chOff x="0" y="0"/>
          <a:chExt cx="0" cy="0"/>
        </a:xfrm>
      </p:grpSpPr>
      <p:sp>
        <p:nvSpPr>
          <p:cNvPr id="5" name="Rectangle 4"/>
          <p:cNvSpPr/>
          <p:nvPr/>
        </p:nvSpPr>
        <p:spPr>
          <a:xfrm>
            <a:off x="1588" y="9477"/>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4">
            <a:extLst>
              <a:ext uri="{28A0092B-C50C-407E-A947-70E740481C1C}">
                <a14:useLocalDpi xmlns:a14="http://schemas.microsoft.com/office/drawing/2010/main" val="0"/>
              </a:ext>
            </a:extLst>
          </a:blip>
          <a:srcRect l="43053" t="3491" r="2" b="4852"/>
          <a:stretch>
            <a:fillRect/>
          </a:stretch>
        </p:blipFill>
        <p:spPr bwMode="auto">
          <a:xfrm>
            <a:off x="6829426" y="-12828"/>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5">
            <a:extLst>
              <a:ext uri="{28A0092B-C50C-407E-A947-70E740481C1C}">
                <a14:useLocalDpi xmlns:a14="http://schemas.microsoft.com/office/drawing/2010/main" val="0"/>
              </a:ext>
            </a:extLst>
          </a:blip>
          <a:srcRect l="4686" r="41415"/>
          <a:stretch>
            <a:fillRect/>
          </a:stretch>
        </p:blipFill>
        <p:spPr bwMode="auto">
          <a:xfrm>
            <a:off x="4557713" y="-12828"/>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pPr>
              <a:defRPr/>
            </a:pPr>
            <a:fld id="{75A6F66B-E128-9D4F-AC2D-96A590684299}" type="datetime1">
              <a:rPr lang="en-US"/>
              <a:pPr>
                <a:defRPr/>
              </a:pPr>
              <a:t>9/24/18</a:t>
            </a:fld>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A6DEB17E-ADF1-CA40-ACD9-D24AF83ACC49}" type="slidenum">
              <a:rPr lang="en-US"/>
              <a:pPr>
                <a:defRPr/>
              </a:pPr>
              <a:t>‹#›</a:t>
            </a:fld>
            <a:endParaRPr lang="en-US" dirty="0"/>
          </a:p>
        </p:txBody>
      </p:sp>
      <p:pic>
        <p:nvPicPr>
          <p:cNvPr id="18" name="Picture 17" descr="ieeewie.jpg"/>
          <p:cNvPicPr>
            <a:picLocks noChangeAspect="1"/>
          </p:cNvPicPr>
          <p:nvPr userDrawn="1"/>
        </p:nvPicPr>
        <p:blipFill rotWithShape="1">
          <a:blip r:embed="rId6">
            <a:extLst>
              <a:ext uri="{28A0092B-C50C-407E-A947-70E740481C1C}">
                <a14:useLocalDpi xmlns:a14="http://schemas.microsoft.com/office/drawing/2010/main" val="0"/>
              </a:ext>
            </a:extLst>
          </a:blip>
          <a:srcRect t="5891"/>
          <a:stretch/>
        </p:blipFill>
        <p:spPr>
          <a:xfrm>
            <a:off x="150998" y="642471"/>
            <a:ext cx="2056414" cy="1814855"/>
          </a:xfrm>
          <a:prstGeom prst="rect">
            <a:avLst/>
          </a:prstGeom>
        </p:spPr>
      </p:pic>
    </p:spTree>
    <p:extLst>
      <p:ext uri="{BB962C8B-B14F-4D97-AF65-F5344CB8AC3E}">
        <p14:creationId xmlns:p14="http://schemas.microsoft.com/office/powerpoint/2010/main" val="149068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pPr>
              <a:defRPr/>
            </a:pPr>
            <a:fld id="{061DBC4B-18FA-4641-AED3-09167062A95C}" type="datetime1">
              <a:rPr lang="en-US"/>
              <a:pPr>
                <a:defRPr/>
              </a:pPr>
              <a:t>9/24/18</a:t>
            </a:fld>
            <a:endParaRPr lang="en-US" dirty="0"/>
          </a:p>
        </p:txBody>
      </p:sp>
      <p:sp>
        <p:nvSpPr>
          <p:cNvPr id="12" name="Slide Number Placeholder 2"/>
          <p:cNvSpPr>
            <a:spLocks noGrp="1"/>
          </p:cNvSpPr>
          <p:nvPr>
            <p:ph type="sldNum" sz="quarter" idx="15"/>
          </p:nvPr>
        </p:nvSpPr>
        <p:spPr/>
        <p:txBody>
          <a:bodyPr/>
          <a:lstStyle>
            <a:lvl1pPr>
              <a:defRPr/>
            </a:lvl1pPr>
          </a:lstStyle>
          <a:p>
            <a:pPr>
              <a:defRPr/>
            </a:pPr>
            <a:fld id="{FA0FCE97-1E5D-3942-9893-29D29393C492}" type="slidenum">
              <a:rPr lang="en-US"/>
              <a:pPr>
                <a:defRPr/>
              </a:pPr>
              <a:t>‹#›</a:t>
            </a:fld>
            <a:endParaRPr lang="en-US" dirty="0"/>
          </a:p>
        </p:txBody>
      </p:sp>
    </p:spTree>
    <p:extLst>
      <p:ext uri="{BB962C8B-B14F-4D97-AF65-F5344CB8AC3E}">
        <p14:creationId xmlns:p14="http://schemas.microsoft.com/office/powerpoint/2010/main" val="389362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7" name="Date Placeholder 1"/>
          <p:cNvSpPr>
            <a:spLocks noGrp="1"/>
          </p:cNvSpPr>
          <p:nvPr>
            <p:ph type="dt" sz="half" idx="18"/>
          </p:nvPr>
        </p:nvSpPr>
        <p:spPr/>
        <p:txBody>
          <a:bodyPr/>
          <a:lstStyle>
            <a:lvl1pPr>
              <a:defRPr/>
            </a:lvl1pPr>
          </a:lstStyle>
          <a:p>
            <a:pPr>
              <a:defRPr/>
            </a:pPr>
            <a:fld id="{AB4BF150-A3C3-104C-9179-59C0B0DE31A3}" type="datetime1">
              <a:rPr lang="en-US"/>
              <a:pPr>
                <a:defRPr/>
              </a:pPr>
              <a:t>9/24/18</a:t>
            </a:fld>
            <a:endParaRPr lang="en-US" dirty="0"/>
          </a:p>
        </p:txBody>
      </p:sp>
      <p:sp>
        <p:nvSpPr>
          <p:cNvPr id="18" name="Slide Number Placeholder 2"/>
          <p:cNvSpPr>
            <a:spLocks noGrp="1"/>
          </p:cNvSpPr>
          <p:nvPr>
            <p:ph type="sldNum" sz="quarter" idx="19"/>
          </p:nvPr>
        </p:nvSpPr>
        <p:spPr/>
        <p:txBody>
          <a:bodyPr/>
          <a:lstStyle>
            <a:lvl1pPr>
              <a:defRPr/>
            </a:lvl1pPr>
          </a:lstStyle>
          <a:p>
            <a:pPr>
              <a:defRPr/>
            </a:pPr>
            <a:fld id="{E6EC6ACD-EA72-FB41-82BD-66EB6B610AEF}" type="slidenum">
              <a:rPr lang="en-US"/>
              <a:pPr>
                <a:defRPr/>
              </a:pPr>
              <a:t>‹#›</a:t>
            </a:fld>
            <a:endParaRPr lang="en-US" dirty="0"/>
          </a:p>
        </p:txBody>
      </p:sp>
    </p:spTree>
    <p:extLst>
      <p:ext uri="{BB962C8B-B14F-4D97-AF65-F5344CB8AC3E}">
        <p14:creationId xmlns:p14="http://schemas.microsoft.com/office/powerpoint/2010/main" val="12524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a:t>Drag picture to placeholder or click icon to add</a:t>
            </a:r>
            <a:endParaRPr lang="en-US" noProof="0" dirty="0"/>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5"/>
          </p:nvPr>
        </p:nvSpPr>
        <p:spPr/>
        <p:txBody>
          <a:bodyPr/>
          <a:lstStyle>
            <a:lvl1pPr>
              <a:defRPr/>
            </a:lvl1pPr>
          </a:lstStyle>
          <a:p>
            <a:pPr>
              <a:defRPr/>
            </a:pPr>
            <a:fld id="{6DBDE583-60AA-884C-A5CE-BF1B865B6032}" type="datetime1">
              <a:rPr lang="en-US"/>
              <a:pPr>
                <a:defRPr/>
              </a:pPr>
              <a:t>9/24/18</a:t>
            </a:fld>
            <a:endParaRPr lang="en-US" dirty="0"/>
          </a:p>
        </p:txBody>
      </p:sp>
      <p:sp>
        <p:nvSpPr>
          <p:cNvPr id="13" name="Slide Number Placeholder 2"/>
          <p:cNvSpPr>
            <a:spLocks noGrp="1"/>
          </p:cNvSpPr>
          <p:nvPr>
            <p:ph type="sldNum" sz="quarter" idx="16"/>
          </p:nvPr>
        </p:nvSpPr>
        <p:spPr/>
        <p:txBody>
          <a:bodyPr/>
          <a:lstStyle>
            <a:lvl1pPr>
              <a:defRPr/>
            </a:lvl1pPr>
          </a:lstStyle>
          <a:p>
            <a:pPr>
              <a:defRPr/>
            </a:pPr>
            <a:fld id="{C080D3A5-9708-8F4C-8053-5C6766873F40}" type="slidenum">
              <a:rPr lang="en-US"/>
              <a:pPr>
                <a:defRPr/>
              </a:pPr>
              <a:t>‹#›</a:t>
            </a:fld>
            <a:endParaRPr lang="en-US" dirty="0"/>
          </a:p>
        </p:txBody>
      </p:sp>
    </p:spTree>
    <p:extLst>
      <p:ext uri="{BB962C8B-B14F-4D97-AF65-F5344CB8AC3E}">
        <p14:creationId xmlns:p14="http://schemas.microsoft.com/office/powerpoint/2010/main" val="75907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FF742EE6-F228-A848-AAD6-425DE94CFCF2}"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fld id="{A93E3956-5BF0-9741-A8A0-EC870CD029F6}" type="datetime1">
              <a:rPr lang="en-US"/>
              <a:pPr>
                <a:defRPr/>
              </a:pPr>
              <a:t>9/24/18</a:t>
            </a:fld>
            <a:endParaRPr lang="en-US" dirty="0"/>
          </a:p>
        </p:txBody>
      </p:sp>
    </p:spTree>
    <p:extLst>
      <p:ext uri="{BB962C8B-B14F-4D97-AF65-F5344CB8AC3E}">
        <p14:creationId xmlns:p14="http://schemas.microsoft.com/office/powerpoint/2010/main" val="171693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18616975-30F2-B74D-B90F-E83C4C9562E7}" type="datetime1">
              <a:rPr lang="en-US"/>
              <a:pPr>
                <a:defRPr/>
              </a:pPr>
              <a:t>9/24/18</a:t>
            </a:fld>
            <a:endParaRPr lang="en-US" dirty="0"/>
          </a:p>
        </p:txBody>
      </p:sp>
    </p:spTree>
    <p:extLst>
      <p:ext uri="{BB962C8B-B14F-4D97-AF65-F5344CB8AC3E}">
        <p14:creationId xmlns:p14="http://schemas.microsoft.com/office/powerpoint/2010/main" val="377729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a:defRPr/>
            </a:pPr>
            <a:fld id="{02B1F015-1154-6F45-9F5A-29B4836DF7ED}" type="slidenum">
              <a:rPr lang="en-US"/>
              <a:pPr>
                <a:defRPr/>
              </a:pPr>
              <a:t>‹#›</a:t>
            </a:fld>
            <a:endParaRPr lang="en-US" dirty="0"/>
          </a:p>
        </p:txBody>
      </p:sp>
      <p:sp>
        <p:nvSpPr>
          <p:cNvPr id="3" name="Date Placeholder 2"/>
          <p:cNvSpPr>
            <a:spLocks noGrp="1"/>
          </p:cNvSpPr>
          <p:nvPr>
            <p:ph type="dt" sz="half" idx="2"/>
          </p:nvPr>
        </p:nvSpPr>
        <p:spPr>
          <a:xfrm>
            <a:off x="865188" y="6356350"/>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a:defRPr/>
            </a:pPr>
            <a:fld id="{C49DE922-2F34-1241-8A40-1B6D2996FA4E}" type="datetime1">
              <a:rPr lang="en-US"/>
              <a:pPr>
                <a:defRPr/>
              </a:pPr>
              <a:t>9/24/18</a:t>
            </a:fld>
            <a:endParaRPr lang="en-US" dirty="0"/>
          </a:p>
        </p:txBody>
      </p:sp>
      <p:pic>
        <p:nvPicPr>
          <p:cNvPr id="1029" name="Picture 6" descr="ieee_blue_R0G102B161-lg.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377113" y="6226175"/>
            <a:ext cx="1393825"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8 FEB 2013</a:t>
            </a:r>
          </a:p>
        </p:txBody>
      </p:sp>
      <p:sp>
        <p:nvSpPr>
          <p:cNvPr id="1031" name="Text Placeholder 11"/>
          <p:cNvSpPr>
            <a:spLocks noGrp="1"/>
          </p:cNvSpPr>
          <p:nvPr>
            <p:ph type="body" idx="1"/>
          </p:nvPr>
        </p:nvSpPr>
        <p:spPr bwMode="auto">
          <a:xfrm>
            <a:off x="365125" y="1646238"/>
            <a:ext cx="8326438" cy="438626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97" r:id="rId4"/>
    <p:sldLayoutId id="2147483698" r:id="rId5"/>
    <p:sldLayoutId id="2147483699" r:id="rId6"/>
    <p:sldLayoutId id="2147483700" r:id="rId7"/>
    <p:sldLayoutId id="2147483701" r:id="rId8"/>
    <p:sldLayoutId id="2147483688" r:id="rId9"/>
    <p:sldLayoutId id="2147483689" r:id="rId10"/>
    <p:sldLayoutId id="2147483690" r:id="rId11"/>
    <p:sldLayoutId id="2147483691" r:id="rId12"/>
    <p:sldLayoutId id="2147483692" r:id="rId13"/>
    <p:sldLayoutId id="2147483693" r:id="rId14"/>
    <p:sldLayoutId id="2147483694" r:id="rId15"/>
    <p:sldLayoutId id="2147483702" r:id="rId16"/>
    <p:sldLayoutId id="2147483703" r:id="rId17"/>
    <p:sldLayoutId id="2147483704" r:id="rId18"/>
  </p:sldLayoutIdLst>
  <p:hf hdr="0" ftr="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2"/>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noChangeArrowheads="1"/>
          </p:cNvSpPr>
          <p:nvPr>
            <p:ph type="ctrTitle"/>
          </p:nvPr>
        </p:nvSpPr>
        <p:spPr>
          <a:xfrm>
            <a:off x="1011237" y="893763"/>
            <a:ext cx="5728775" cy="857250"/>
          </a:xfrm>
        </p:spPr>
        <p:txBody>
          <a:bodyPr/>
          <a:lstStyle/>
          <a:p>
            <a:pPr eaLnBrk="1" hangingPunct="1"/>
            <a:r>
              <a:rPr lang="en-US" altLang="en-US" sz="3200" dirty="0">
                <a:ea typeface="MS PGothic" charset="-128"/>
                <a:cs typeface="ＭＳ Ｐゴシック" charset="-128"/>
              </a:rPr>
              <a:t>Women in Engineering</a:t>
            </a:r>
            <a:endParaRPr lang="en-US" altLang="en-US" sz="3200" dirty="0"/>
          </a:p>
        </p:txBody>
      </p:sp>
      <p:sp>
        <p:nvSpPr>
          <p:cNvPr id="5" name="Subtitle 6">
            <a:extLst>
              <a:ext uri="{FF2B5EF4-FFF2-40B4-BE49-F238E27FC236}">
                <a16:creationId xmlns:a16="http://schemas.microsoft.com/office/drawing/2014/main" id="{12AF53FA-5413-490B-93B1-1E51265E8AFF}"/>
              </a:ext>
            </a:extLst>
          </p:cNvPr>
          <p:cNvSpPr txBox="1">
            <a:spLocks/>
          </p:cNvSpPr>
          <p:nvPr/>
        </p:nvSpPr>
        <p:spPr bwMode="auto">
          <a:xfrm>
            <a:off x="500063" y="1322388"/>
            <a:ext cx="556895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lnSpc>
                <a:spcPct val="90000"/>
              </a:lnSpc>
              <a:spcBef>
                <a:spcPct val="20000"/>
              </a:spcBef>
              <a:spcAft>
                <a:spcPct val="0"/>
              </a:spcAft>
              <a:buClr>
                <a:schemeClr val="bg2"/>
              </a:buClr>
              <a:buSzPct val="80000"/>
              <a:buFont typeface="Wingdings" pitchFamily="28" charset="2"/>
              <a:buNone/>
              <a:defRPr sz="2200" b="1">
                <a:solidFill>
                  <a:schemeClr val="tx2"/>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595959"/>
              </a:buClr>
              <a:buFont typeface="Wingdings" pitchFamily="2" charset="2"/>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a:lstStyle>
          <a:p>
            <a:pPr algn="ctr">
              <a:lnSpc>
                <a:spcPct val="150000"/>
              </a:lnSpc>
              <a:buFont typeface="Wingdings" pitchFamily="2" charset="2"/>
              <a:buNone/>
              <a:defRPr/>
            </a:pPr>
            <a:endParaRPr lang="en-US" altLang="en-US" sz="1800" kern="0" dirty="0">
              <a:solidFill>
                <a:schemeClr val="bg1"/>
              </a:solidFill>
              <a:cs typeface="Times New Roman" pitchFamily="18" charset="0"/>
            </a:endParaRPr>
          </a:p>
          <a:p>
            <a:pPr algn="ctr">
              <a:lnSpc>
                <a:spcPct val="150000"/>
              </a:lnSpc>
              <a:buFont typeface="Wingdings" pitchFamily="2" charset="2"/>
              <a:buNone/>
              <a:defRPr/>
            </a:pPr>
            <a:r>
              <a:rPr lang="en-AU" altLang="en-US" sz="1800" kern="0" dirty="0">
                <a:solidFill>
                  <a:schemeClr val="bg1"/>
                </a:solidFill>
                <a:ea typeface="Calibri" pitchFamily="34" charset="0"/>
                <a:cs typeface="Times New Roman" pitchFamily="18" charset="0"/>
              </a:rPr>
              <a:t>AESS Board of Governors Meeting </a:t>
            </a:r>
          </a:p>
          <a:p>
            <a:pPr algn="ctr">
              <a:lnSpc>
                <a:spcPct val="150000"/>
              </a:lnSpc>
              <a:buFont typeface="Wingdings" pitchFamily="2" charset="2"/>
              <a:buNone/>
              <a:defRPr/>
            </a:pPr>
            <a:r>
              <a:rPr lang="en-US" altLang="en-US" sz="1800" kern="0" dirty="0">
                <a:solidFill>
                  <a:schemeClr val="bg1"/>
                </a:solidFill>
                <a:ea typeface="Calibri" pitchFamily="34" charset="0"/>
                <a:cs typeface="Times New Roman" pitchFamily="18" charset="0"/>
              </a:rPr>
              <a:t>September 28-29, 2018</a:t>
            </a:r>
            <a:endParaRPr lang="en-AU" altLang="en-US" sz="1800" kern="0" dirty="0">
              <a:solidFill>
                <a:schemeClr val="bg1"/>
              </a:solidFill>
              <a:ea typeface="Calibri" pitchFamily="34" charset="0"/>
              <a:cs typeface="Times New Roman" pitchFamily="18" charset="0"/>
            </a:endParaRPr>
          </a:p>
          <a:p>
            <a:pPr algn="ctr">
              <a:lnSpc>
                <a:spcPct val="150000"/>
              </a:lnSpc>
              <a:buFont typeface="Wingdings" pitchFamily="2" charset="2"/>
              <a:buNone/>
              <a:defRPr/>
            </a:pPr>
            <a:r>
              <a:rPr lang="en-US" altLang="en-US" sz="1800" kern="0" dirty="0">
                <a:solidFill>
                  <a:schemeClr val="bg1"/>
                </a:solidFill>
                <a:ea typeface="Calibri" pitchFamily="34" charset="0"/>
                <a:cs typeface="Times New Roman" pitchFamily="18" charset="0"/>
              </a:rPr>
              <a:t>Rome, Italy</a:t>
            </a:r>
            <a:endParaRPr lang="en-AU" altLang="en-US" sz="1800" kern="0" dirty="0">
              <a:solidFill>
                <a:schemeClr val="bg1"/>
              </a:solidFill>
              <a:ea typeface="Calibri" pitchFamily="34" charset="0"/>
              <a:cs typeface="Times New Roman" pitchFamily="18" charset="0"/>
            </a:endParaRPr>
          </a:p>
        </p:txBody>
      </p:sp>
      <p:sp>
        <p:nvSpPr>
          <p:cNvPr id="7" name="Subtitle 6">
            <a:extLst>
              <a:ext uri="{FF2B5EF4-FFF2-40B4-BE49-F238E27FC236}">
                <a16:creationId xmlns:a16="http://schemas.microsoft.com/office/drawing/2014/main" id="{5B252669-F19B-4F85-A322-5770C3C7C6ED}"/>
              </a:ext>
            </a:extLst>
          </p:cNvPr>
          <p:cNvSpPr txBox="1">
            <a:spLocks/>
          </p:cNvSpPr>
          <p:nvPr/>
        </p:nvSpPr>
        <p:spPr bwMode="auto">
          <a:xfrm>
            <a:off x="660400" y="4094163"/>
            <a:ext cx="556895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lnSpc>
                <a:spcPct val="90000"/>
              </a:lnSpc>
              <a:spcBef>
                <a:spcPct val="20000"/>
              </a:spcBef>
              <a:spcAft>
                <a:spcPct val="0"/>
              </a:spcAft>
              <a:buClr>
                <a:schemeClr val="bg2"/>
              </a:buClr>
              <a:buSzPct val="80000"/>
              <a:buFont typeface="Wingdings" pitchFamily="28" charset="2"/>
              <a:buNone/>
              <a:defRPr sz="2200" b="1">
                <a:solidFill>
                  <a:schemeClr val="tx2"/>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595959"/>
              </a:buClr>
              <a:buFont typeface="Wingdings" pitchFamily="2" charset="2"/>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a:lstStyle>
          <a:p>
            <a:pPr>
              <a:lnSpc>
                <a:spcPct val="150000"/>
              </a:lnSpc>
              <a:buFont typeface="Wingdings" pitchFamily="2" charset="2"/>
              <a:buNone/>
              <a:defRPr/>
            </a:pPr>
            <a:endParaRPr lang="en-US" altLang="en-US" sz="2400" kern="0" dirty="0">
              <a:solidFill>
                <a:srgbClr val="FF0000"/>
              </a:solidFill>
              <a:cs typeface="Times New Roman" pitchFamily="18" charset="0"/>
            </a:endParaRPr>
          </a:p>
          <a:p>
            <a:pPr>
              <a:lnSpc>
                <a:spcPct val="150000"/>
              </a:lnSpc>
              <a:defRPr/>
            </a:pPr>
            <a:r>
              <a:rPr lang="en-AU" altLang="en-US" sz="2400" kern="0" dirty="0">
                <a:solidFill>
                  <a:srgbClr val="FF0000"/>
                </a:solidFill>
                <a:ea typeface="Calibri" pitchFamily="34" charset="0"/>
                <a:cs typeface="Times New Roman" pitchFamily="18" charset="0"/>
              </a:rPr>
              <a:t>Kathleen A. Kramer</a:t>
            </a:r>
          </a:p>
          <a:p>
            <a:pPr>
              <a:lnSpc>
                <a:spcPct val="150000"/>
              </a:lnSpc>
              <a:buFont typeface="Wingdings" pitchFamily="2" charset="2"/>
              <a:buNone/>
              <a:defRPr/>
            </a:pPr>
            <a:r>
              <a:rPr lang="en-AU" altLang="en-US" sz="2400" kern="0" dirty="0">
                <a:solidFill>
                  <a:srgbClr val="FF0000"/>
                </a:solidFill>
                <a:ea typeface="Calibri" pitchFamily="34" charset="0"/>
                <a:cs typeface="Times New Roman" pitchFamily="18" charset="0"/>
              </a:rPr>
              <a:t>Liaison to WIEC, AESS</a:t>
            </a:r>
          </a:p>
        </p:txBody>
      </p:sp>
      <p:pic>
        <p:nvPicPr>
          <p:cNvPr id="143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7638" y="4386263"/>
            <a:ext cx="26463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73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6"/>
          </p:nvPr>
        </p:nvSpPr>
        <p:spPr/>
        <p:txBody>
          <a:bodyPr/>
          <a:lstStyle/>
          <a:p>
            <a:pPr>
              <a:defRPr/>
            </a:pPr>
            <a:fld id="{E50B30B4-8BA1-E748-9630-47607DB342DA}" type="datetime1">
              <a:rPr lang="en-US"/>
              <a:pPr>
                <a:defRPr/>
              </a:pPr>
              <a:t>9/24/18</a:t>
            </a:fld>
            <a:endParaRPr lang="en-US" dirty="0"/>
          </a:p>
        </p:txBody>
      </p:sp>
      <p:sp>
        <p:nvSpPr>
          <p:cNvPr id="3" name="Slide Number Placeholder 2"/>
          <p:cNvSpPr>
            <a:spLocks noGrp="1"/>
          </p:cNvSpPr>
          <p:nvPr>
            <p:ph type="sldNum" sz="quarter" idx="15"/>
          </p:nvPr>
        </p:nvSpPr>
        <p:spPr/>
        <p:txBody>
          <a:bodyPr/>
          <a:lstStyle/>
          <a:p>
            <a:pPr>
              <a:defRPr/>
            </a:pPr>
            <a:fld id="{D788A271-CA8C-6248-994B-30B5CA32ECA7}" type="slidenum">
              <a:rPr lang="en-US"/>
              <a:pPr>
                <a:defRPr/>
              </a:pPr>
              <a:t>2</a:t>
            </a:fld>
            <a:endParaRPr lang="en-US" dirty="0"/>
          </a:p>
        </p:txBody>
      </p:sp>
      <p:sp>
        <p:nvSpPr>
          <p:cNvPr id="11267" name="Title 3"/>
          <p:cNvSpPr>
            <a:spLocks noGrp="1"/>
          </p:cNvSpPr>
          <p:nvPr>
            <p:ph type="title"/>
          </p:nvPr>
        </p:nvSpPr>
        <p:spPr/>
        <p:txBody>
          <a:bodyPr/>
          <a:lstStyle/>
          <a:p>
            <a:r>
              <a:rPr lang="en-GB" dirty="0"/>
              <a:t>IEEE Women in Engineering (WIE) </a:t>
            </a:r>
            <a:endParaRPr lang="en-US" dirty="0">
              <a:latin typeface="Verdana" charset="0"/>
            </a:endParaRPr>
          </a:p>
        </p:txBody>
      </p:sp>
      <p:sp>
        <p:nvSpPr>
          <p:cNvPr id="6" name="TextBox 5"/>
          <p:cNvSpPr txBox="1"/>
          <p:nvPr/>
        </p:nvSpPr>
        <p:spPr>
          <a:xfrm>
            <a:off x="4226719" y="3956725"/>
            <a:ext cx="3302000" cy="1200329"/>
          </a:xfrm>
          <a:prstGeom prst="rect">
            <a:avLst/>
          </a:prstGeom>
          <a:solidFill>
            <a:srgbClr val="FFFF00"/>
          </a:solidFill>
          <a:ln>
            <a:noFill/>
          </a:ln>
        </p:spPr>
        <p:txBody>
          <a:bodyPr wrap="square" rtlCol="0">
            <a:spAutoFit/>
          </a:bodyPr>
          <a:lstStyle/>
          <a:p>
            <a:r>
              <a:rPr lang="en-US" dirty="0">
                <a:solidFill>
                  <a:schemeClr val="tx2"/>
                </a:solidFill>
              </a:rPr>
              <a:t>153/4655=3.3% of AESS members are in WIE.</a:t>
            </a:r>
          </a:p>
          <a:p>
            <a:r>
              <a:rPr lang="en-US" b="1" i="1" dirty="0">
                <a:solidFill>
                  <a:schemeClr val="tx2"/>
                </a:solidFill>
              </a:rPr>
              <a:t>Seattle has the most.</a:t>
            </a:r>
          </a:p>
          <a:p>
            <a:endParaRPr lang="en-US" b="1" i="1" dirty="0">
              <a:solidFill>
                <a:schemeClr val="tx2"/>
              </a:solidFill>
            </a:endParaRPr>
          </a:p>
        </p:txBody>
      </p:sp>
      <p:sp>
        <p:nvSpPr>
          <p:cNvPr id="4" name="Content Placeholder 3"/>
          <p:cNvSpPr>
            <a:spLocks noGrp="1"/>
          </p:cNvSpPr>
          <p:nvPr>
            <p:ph sz="quarter" idx="14"/>
          </p:nvPr>
        </p:nvSpPr>
        <p:spPr>
          <a:xfrm>
            <a:off x="865188" y="1645920"/>
            <a:ext cx="7827010" cy="4389120"/>
          </a:xfrm>
        </p:spPr>
        <p:txBody>
          <a:bodyPr/>
          <a:lstStyle/>
          <a:p>
            <a:r>
              <a:rPr lang="en-US" dirty="0"/>
              <a:t>WIE Membership has increased within AESS, but is only about 3.3%.</a:t>
            </a:r>
          </a:p>
          <a:p>
            <a:r>
              <a:rPr lang="en-US" dirty="0"/>
              <a:t>Seattle has the biggest concentration.</a:t>
            </a:r>
          </a:p>
          <a:p>
            <a:r>
              <a:rPr lang="en-US" dirty="0"/>
              <a:t>100/4660 </a:t>
            </a:r>
            <a:r>
              <a:rPr lang="en-US" dirty="0">
                <a:sym typeface="Wingdings" pitchFamily="2" charset="2"/>
              </a:rPr>
              <a:t> 153/4655</a:t>
            </a:r>
            <a:endParaRPr lang="en-US" dirty="0"/>
          </a:p>
        </p:txBody>
      </p:sp>
    </p:spTree>
    <p:extLst>
      <p:ext uri="{BB962C8B-B14F-4D97-AF65-F5344CB8AC3E}">
        <p14:creationId xmlns:p14="http://schemas.microsoft.com/office/powerpoint/2010/main" val="57178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Committee</a:t>
            </a:r>
          </a:p>
        </p:txBody>
      </p:sp>
      <p:sp>
        <p:nvSpPr>
          <p:cNvPr id="3" name="Content Placeholder 2"/>
          <p:cNvSpPr>
            <a:spLocks noGrp="1"/>
          </p:cNvSpPr>
          <p:nvPr>
            <p:ph sz="quarter" idx="14"/>
          </p:nvPr>
        </p:nvSpPr>
        <p:spPr/>
        <p:txBody>
          <a:bodyPr numCol="1"/>
          <a:lstStyle/>
          <a:p>
            <a:pPr marL="342900" lvl="1" indent="-342900">
              <a:spcBef>
                <a:spcPts val="1800"/>
              </a:spcBef>
              <a:buClrTx/>
              <a:buSzPct val="100000"/>
              <a:buFont typeface="Wingdings" panose="05000000000000000000" pitchFamily="2" charset="2"/>
              <a:buChar char="q"/>
            </a:pPr>
            <a:r>
              <a:rPr lang="en-US" sz="2200" dirty="0">
                <a:latin typeface="Verdana" pitchFamily="34" charset="0"/>
                <a:ea typeface="Verdana" pitchFamily="34" charset="0"/>
                <a:cs typeface="Verdana" pitchFamily="34" charset="0"/>
              </a:rPr>
              <a:t>WIE Committee </a:t>
            </a:r>
          </a:p>
          <a:p>
            <a:pPr marL="571500" lvl="2" indent="-342900">
              <a:spcBef>
                <a:spcPts val="1800"/>
              </a:spcBef>
              <a:buClrTx/>
              <a:buSzPct val="100000"/>
              <a:buFont typeface="Arial" charset="0"/>
              <a:buChar char="•"/>
            </a:pPr>
            <a:r>
              <a:rPr lang="en-US" dirty="0">
                <a:latin typeface="Verdana" pitchFamily="34" charset="0"/>
                <a:ea typeface="Verdana" pitchFamily="34" charset="0"/>
                <a:cs typeface="Verdana" pitchFamily="34" charset="0"/>
              </a:rPr>
              <a:t>IEEE MGA (Membership and Geographic Activities) committee</a:t>
            </a:r>
          </a:p>
          <a:p>
            <a:pPr marL="571500" lvl="2" indent="-342900">
              <a:spcBef>
                <a:spcPts val="1800"/>
              </a:spcBef>
              <a:buClrTx/>
              <a:buSzPct val="100000"/>
              <a:buFont typeface="Arial" charset="0"/>
              <a:buChar char="•"/>
            </a:pPr>
            <a:r>
              <a:rPr lang="en-US" dirty="0">
                <a:latin typeface="Verdana" pitchFamily="34" charset="0"/>
                <a:ea typeface="Verdana" pitchFamily="34" charset="0"/>
                <a:cs typeface="Verdana" pitchFamily="34" charset="0"/>
              </a:rPr>
              <a:t>10 committee members, 43 WIE liaisons/coordinators (including AESS, featured as “new”).  Celia Desmond (IEEE Board and COMSOC liaison) leading an effort to improve society-based efforts.</a:t>
            </a:r>
          </a:p>
          <a:p>
            <a:pPr marL="571500" lvl="2" indent="-342900">
              <a:spcBef>
                <a:spcPts val="1800"/>
              </a:spcBef>
              <a:buClrTx/>
              <a:buSzPct val="100000"/>
              <a:buFont typeface="Arial" charset="0"/>
              <a:buChar char="•"/>
            </a:pPr>
            <a:r>
              <a:rPr lang="en-US" dirty="0">
                <a:latin typeface="Verdana" pitchFamily="34" charset="0"/>
                <a:ea typeface="Verdana" pitchFamily="34" charset="0"/>
                <a:cs typeface="Verdana" pitchFamily="34" charset="0"/>
              </a:rPr>
              <a:t>(WIEC) meetings via quarterly </a:t>
            </a:r>
            <a:r>
              <a:rPr lang="en-US" dirty="0" err="1">
                <a:latin typeface="Verdana" pitchFamily="34" charset="0"/>
                <a:ea typeface="Verdana" pitchFamily="34" charset="0"/>
                <a:cs typeface="Verdana" pitchFamily="34" charset="0"/>
              </a:rPr>
              <a:t>telecon</a:t>
            </a:r>
            <a:r>
              <a:rPr lang="en-US" dirty="0">
                <a:latin typeface="Verdana" pitchFamily="34" charset="0"/>
                <a:ea typeface="Verdana" pitchFamily="34" charset="0"/>
                <a:cs typeface="Verdana" pitchFamily="34" charset="0"/>
              </a:rPr>
              <a:t> and one face-to-face each year</a:t>
            </a:r>
          </a:p>
          <a:p>
            <a:pPr marL="571500" lvl="2" indent="-342900">
              <a:spcBef>
                <a:spcPts val="1800"/>
              </a:spcBef>
              <a:buClrTx/>
              <a:buSzPct val="100000"/>
              <a:buFont typeface="Courier New" panose="02070309020205020404" pitchFamily="49" charset="0"/>
              <a:buChar char="o"/>
            </a:pPr>
            <a:r>
              <a:rPr lang="en-US" dirty="0">
                <a:latin typeface="Verdana" pitchFamily="34" charset="0"/>
                <a:ea typeface="Verdana" pitchFamily="34" charset="0"/>
                <a:cs typeface="Verdana" pitchFamily="34" charset="0"/>
              </a:rPr>
              <a:t>AESS liaison could not attend meeting this year</a:t>
            </a:r>
          </a:p>
        </p:txBody>
      </p:sp>
    </p:spTree>
    <p:extLst>
      <p:ext uri="{BB962C8B-B14F-4D97-AF65-F5344CB8AC3E}">
        <p14:creationId xmlns:p14="http://schemas.microsoft.com/office/powerpoint/2010/main" val="11218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Conferences Strategy</a:t>
            </a:r>
          </a:p>
        </p:txBody>
      </p:sp>
      <p:sp>
        <p:nvSpPr>
          <p:cNvPr id="3" name="Content Placeholder 2"/>
          <p:cNvSpPr>
            <a:spLocks noGrp="1"/>
          </p:cNvSpPr>
          <p:nvPr>
            <p:ph sz="half" idx="11"/>
          </p:nvPr>
        </p:nvSpPr>
        <p:spPr>
          <a:xfrm>
            <a:off x="281927" y="1302052"/>
            <a:ext cx="8466961" cy="5213048"/>
          </a:xfrm>
        </p:spPr>
        <p:txBody>
          <a:bodyPr numCol="1"/>
          <a:lstStyle/>
          <a:p>
            <a:pPr lvl="0"/>
            <a:r>
              <a:rPr lang="en-US" sz="2000" dirty="0"/>
              <a:t>Hold at least one IEEE WIE event at your Society’s/Council’s conference.</a:t>
            </a:r>
            <a:endParaRPr lang="en-US" sz="3200" dirty="0"/>
          </a:p>
          <a:p>
            <a:pPr lvl="1"/>
            <a:r>
              <a:rPr lang="en-US" sz="1600" dirty="0"/>
              <a:t>Example: hold a networking luncheon. Other options may include holding special sessions, technical workshops, professional development workshops,  panels or conference tracks where women are represented.</a:t>
            </a:r>
          </a:p>
          <a:p>
            <a:pPr lvl="1"/>
            <a:r>
              <a:rPr lang="en-US" sz="1600" dirty="0"/>
              <a:t>preferably on the first day of the Society’s conference. </a:t>
            </a:r>
            <a:endParaRPr lang="en-US" sz="2400" dirty="0"/>
          </a:p>
          <a:p>
            <a:pPr lvl="1"/>
            <a:r>
              <a:rPr lang="en-US" sz="1600" dirty="0"/>
              <a:t>Invite women plenary speakers and awardees to address the event.</a:t>
            </a:r>
            <a:endParaRPr lang="en-US" sz="2400" dirty="0"/>
          </a:p>
          <a:p>
            <a:pPr lvl="1"/>
            <a:r>
              <a:rPr lang="en-US" sz="1600" dirty="0"/>
              <a:t>Invite men to the event (it is important to create a group of male advocates for women).</a:t>
            </a:r>
            <a:endParaRPr lang="en-US" sz="2400" dirty="0"/>
          </a:p>
          <a:p>
            <a:pPr lvl="1"/>
            <a:r>
              <a:rPr lang="en-US" sz="1600" dirty="0"/>
              <a:t>Invite the General Chair of the conference and President of the Society/Council to come to address the group and stay for the event.</a:t>
            </a:r>
            <a:endParaRPr lang="en-US" sz="2400" dirty="0"/>
          </a:p>
          <a:p>
            <a:pPr lvl="1"/>
            <a:r>
              <a:rPr lang="en-US" sz="1600" dirty="0"/>
              <a:t>Encourage attendees to assume volunteer roles within your Society/Council.</a:t>
            </a:r>
            <a:endParaRPr lang="en-US" sz="2400" dirty="0"/>
          </a:p>
          <a:p>
            <a:pPr lvl="1"/>
            <a:r>
              <a:rPr lang="en-US" sz="1600" dirty="0"/>
              <a:t>Ask IEEE WIE to send a box of items to give out to the attendees. This should be done at least 3 weeks in advance to account for shipping time, etc.</a:t>
            </a:r>
            <a:endParaRPr lang="en-US" sz="2400" dirty="0"/>
          </a:p>
          <a:p>
            <a:pPr lvl="1"/>
            <a:r>
              <a:rPr lang="en-US" sz="1600" dirty="0"/>
              <a:t>Add this event to the Society Conference Planning Manual.</a:t>
            </a:r>
            <a:endParaRPr lang="en-US" sz="2400" dirty="0"/>
          </a:p>
        </p:txBody>
      </p:sp>
    </p:spTree>
    <p:extLst>
      <p:ext uri="{BB962C8B-B14F-4D97-AF65-F5344CB8AC3E}">
        <p14:creationId xmlns:p14="http://schemas.microsoft.com/office/powerpoint/2010/main" val="47493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AESS and IEEE WIE Conferences Strategy</a:t>
            </a:r>
          </a:p>
        </p:txBody>
      </p:sp>
      <p:sp>
        <p:nvSpPr>
          <p:cNvPr id="3" name="Content Placeholder 2"/>
          <p:cNvSpPr>
            <a:spLocks noGrp="1"/>
          </p:cNvSpPr>
          <p:nvPr>
            <p:ph sz="half" idx="11"/>
          </p:nvPr>
        </p:nvSpPr>
        <p:spPr>
          <a:xfrm>
            <a:off x="281927" y="1302052"/>
            <a:ext cx="8466961" cy="5213048"/>
          </a:xfrm>
        </p:spPr>
        <p:txBody>
          <a:bodyPr numCol="1"/>
          <a:lstStyle/>
          <a:p>
            <a:pPr marL="620713" lvl="3" indent="-163513">
              <a:lnSpc>
                <a:spcPct val="150000"/>
              </a:lnSpc>
              <a:spcBef>
                <a:spcPts val="0"/>
              </a:spcBef>
              <a:buClrTx/>
              <a:buSzPct val="100000"/>
              <a:buFont typeface="Wingdings" panose="05000000000000000000" pitchFamily="2" charset="2"/>
              <a:buChar char="§"/>
            </a:pPr>
            <a:r>
              <a:rPr lang="en-US" sz="1800" dirty="0">
                <a:latin typeface="Verdana" pitchFamily="34" charset="0"/>
                <a:ea typeface="Verdana" pitchFamily="34" charset="0"/>
                <a:cs typeface="Verdana" pitchFamily="34" charset="0"/>
              </a:rPr>
              <a:t>IEEE Radar Conference (via Women in Radar) -</a:t>
            </a:r>
          </a:p>
          <a:p>
            <a:pPr marL="925830" lvl="4" indent="-285750">
              <a:lnSpc>
                <a:spcPct val="150000"/>
              </a:lnSpc>
              <a:spcBef>
                <a:spcPts val="0"/>
              </a:spcBef>
              <a:buClrTx/>
              <a:buSzPct val="100000"/>
              <a:buFont typeface="Courier New" panose="02070309020205020404" pitchFamily="49" charset="0"/>
              <a:buChar char="o"/>
            </a:pPr>
            <a:r>
              <a:rPr lang="en-US" sz="1800" dirty="0">
                <a:latin typeface="Verdana" pitchFamily="34" charset="0"/>
                <a:ea typeface="Verdana" pitchFamily="34" charset="0"/>
                <a:cs typeface="Verdana" pitchFamily="34" charset="0"/>
              </a:rPr>
              <a:t>AESS agreed to offer support for these (10/16).  </a:t>
            </a:r>
          </a:p>
          <a:p>
            <a:pPr marL="925830" lvl="4" indent="-285750">
              <a:lnSpc>
                <a:spcPct val="150000"/>
              </a:lnSpc>
              <a:spcBef>
                <a:spcPts val="0"/>
              </a:spcBef>
              <a:buClrTx/>
              <a:buSzPct val="100000"/>
              <a:buFont typeface="Courier New" panose="02070309020205020404" pitchFamily="49" charset="0"/>
              <a:buChar char="o"/>
            </a:pPr>
            <a:r>
              <a:rPr lang="en-US" sz="1800" dirty="0">
                <a:latin typeface="Verdana" pitchFamily="34" charset="0"/>
                <a:ea typeface="Verdana" pitchFamily="34" charset="0"/>
                <a:cs typeface="Verdana" pitchFamily="34" charset="0"/>
              </a:rPr>
              <a:t>WIE funds (not AESS) supported the one at IEEE Radar Conference.  -- Organized by past-WIE chair</a:t>
            </a:r>
          </a:p>
          <a:p>
            <a:pPr marL="2205990" lvl="5" indent="-285750">
              <a:lnSpc>
                <a:spcPct val="150000"/>
              </a:lnSpc>
              <a:spcBef>
                <a:spcPts val="0"/>
              </a:spcBef>
              <a:buSzPct val="100000"/>
              <a:buFont typeface="Courier New" panose="02070309020205020404" pitchFamily="49" charset="0"/>
              <a:buChar char="o"/>
            </a:pPr>
            <a:r>
              <a:rPr lang="en-US" sz="2000" dirty="0">
                <a:latin typeface="Verdana" pitchFamily="34" charset="0"/>
                <a:ea typeface="Verdana" pitchFamily="34" charset="0"/>
                <a:cs typeface="Verdana" pitchFamily="34" charset="0"/>
              </a:rPr>
              <a:t>Kudos to Women in Radar</a:t>
            </a:r>
          </a:p>
          <a:p>
            <a:pPr marL="620713" lvl="3" indent="-163513">
              <a:lnSpc>
                <a:spcPct val="150000"/>
              </a:lnSpc>
              <a:spcBef>
                <a:spcPts val="0"/>
              </a:spcBef>
              <a:buClrTx/>
              <a:buSzPct val="100000"/>
              <a:buFont typeface="Wingdings" panose="05000000000000000000" pitchFamily="2" charset="2"/>
              <a:buChar char="§"/>
            </a:pPr>
            <a:r>
              <a:rPr lang="en-US" sz="1800" dirty="0">
                <a:latin typeface="Verdana" pitchFamily="34" charset="0"/>
                <a:ea typeface="Verdana" pitchFamily="34" charset="0"/>
                <a:cs typeface="Verdana" pitchFamily="34" charset="0"/>
              </a:rPr>
              <a:t>First time: International Radar Conference (YP/WIE Panel)</a:t>
            </a:r>
          </a:p>
          <a:p>
            <a:pPr marL="620713" lvl="3" indent="-163513">
              <a:lnSpc>
                <a:spcPct val="150000"/>
              </a:lnSpc>
              <a:spcBef>
                <a:spcPts val="0"/>
              </a:spcBef>
              <a:buClrTx/>
              <a:buSzPct val="100000"/>
              <a:buFont typeface="Wingdings" panose="05000000000000000000" pitchFamily="2" charset="2"/>
              <a:buChar char="§"/>
            </a:pPr>
            <a:r>
              <a:rPr lang="en-US" sz="1800" dirty="0">
                <a:latin typeface="Verdana" pitchFamily="34" charset="0"/>
                <a:ea typeface="Verdana" pitchFamily="34" charset="0"/>
                <a:cs typeface="Verdana" pitchFamily="34" charset="0"/>
              </a:rPr>
              <a:t>First time: DASC Career Panel Moderated by </a:t>
            </a:r>
            <a:r>
              <a:rPr lang="en-US" sz="1800" dirty="0" err="1">
                <a:latin typeface="Verdana" pitchFamily="34" charset="0"/>
                <a:ea typeface="Verdana" pitchFamily="34" charset="0"/>
                <a:cs typeface="Verdana" pitchFamily="34" charset="0"/>
              </a:rPr>
              <a:t>Fahmida</a:t>
            </a:r>
            <a:r>
              <a:rPr lang="en-US" sz="1800" dirty="0">
                <a:latin typeface="Verdana" pitchFamily="34" charset="0"/>
                <a:ea typeface="Verdana" pitchFamily="34" charset="0"/>
                <a:cs typeface="Verdana" pitchFamily="34" charset="0"/>
              </a:rPr>
              <a:t> </a:t>
            </a:r>
            <a:r>
              <a:rPr lang="en-US" sz="1800" dirty="0" err="1">
                <a:latin typeface="Verdana" pitchFamily="34" charset="0"/>
                <a:ea typeface="Verdana" pitchFamily="34" charset="0"/>
                <a:cs typeface="Verdana" pitchFamily="34" charset="0"/>
              </a:rPr>
              <a:t>Chowdury</a:t>
            </a:r>
            <a:r>
              <a:rPr lang="en-US" sz="1800" dirty="0">
                <a:latin typeface="Verdana" pitchFamily="34" charset="0"/>
                <a:ea typeface="Verdana" pitchFamily="34" charset="0"/>
                <a:cs typeface="Verdana" pitchFamily="34" charset="0"/>
              </a:rPr>
              <a:t> of NSF– WIE affiliated/included</a:t>
            </a:r>
          </a:p>
        </p:txBody>
      </p:sp>
    </p:spTree>
    <p:extLst>
      <p:ext uri="{BB962C8B-B14F-4D97-AF65-F5344CB8AC3E}">
        <p14:creationId xmlns:p14="http://schemas.microsoft.com/office/powerpoint/2010/main" val="157044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WIE/YP at 2018 International Radar Conference</a:t>
            </a:r>
          </a:p>
        </p:txBody>
      </p:sp>
      <p:sp>
        <p:nvSpPr>
          <p:cNvPr id="3" name="Content Placeholder 2"/>
          <p:cNvSpPr>
            <a:spLocks noGrp="1"/>
          </p:cNvSpPr>
          <p:nvPr>
            <p:ph sz="half" idx="11"/>
          </p:nvPr>
        </p:nvSpPr>
        <p:spPr>
          <a:xfrm>
            <a:off x="281927" y="1302052"/>
            <a:ext cx="8150873" cy="2203148"/>
          </a:xfrm>
        </p:spPr>
        <p:txBody>
          <a:bodyPr numCol="1"/>
          <a:lstStyle/>
          <a:p>
            <a:pPr marL="457200" lvl="3" indent="0">
              <a:lnSpc>
                <a:spcPct val="150000"/>
              </a:lnSpc>
              <a:spcBef>
                <a:spcPts val="0"/>
              </a:spcBef>
              <a:buClrTx/>
              <a:buSzPct val="100000"/>
              <a:buNone/>
            </a:pPr>
            <a:r>
              <a:rPr lang="en-US" sz="1200" dirty="0"/>
              <a:t>The International Conference on Radar 2018 incorporated a Women in Engineering and Young Professionals panel session into the program. The panel was chaired by the IEEE Queensland Women in Engineering Chair </a:t>
            </a:r>
            <a:r>
              <a:rPr lang="en-US" sz="1200" dirty="0" err="1"/>
              <a:t>Dr</a:t>
            </a:r>
            <a:r>
              <a:rPr lang="en-US" sz="1200" dirty="0"/>
              <a:t> Marie-</a:t>
            </a:r>
            <a:r>
              <a:rPr lang="en-US" sz="1200" dirty="0" err="1"/>
              <a:t>Luise</a:t>
            </a:r>
            <a:r>
              <a:rPr lang="en-US" sz="1200" dirty="0"/>
              <a:t> </a:t>
            </a:r>
            <a:r>
              <a:rPr lang="en-US" sz="1200" dirty="0" err="1"/>
              <a:t>Wille</a:t>
            </a:r>
            <a:r>
              <a:rPr lang="en-US" sz="1200" dirty="0"/>
              <a:t>, and Young Professionals Chair Rob </a:t>
            </a:r>
            <a:r>
              <a:rPr lang="en-US" sz="1200" dirty="0" err="1"/>
              <a:t>Makaremi</a:t>
            </a:r>
            <a:r>
              <a:rPr lang="en-US" sz="1200" dirty="0"/>
              <a:t>. It consisted of three keynote speakers</a:t>
            </a:r>
          </a:p>
          <a:p>
            <a:pPr marL="628650" lvl="3" indent="-171450">
              <a:lnSpc>
                <a:spcPct val="150000"/>
              </a:lnSpc>
              <a:spcBef>
                <a:spcPts val="0"/>
              </a:spcBef>
              <a:buClrTx/>
              <a:buSzPct val="100000"/>
            </a:pPr>
            <a:r>
              <a:rPr lang="en-US" sz="1200" dirty="0" err="1"/>
              <a:t>Dr</a:t>
            </a:r>
            <a:r>
              <a:rPr lang="en-US" sz="1200" dirty="0"/>
              <a:t> Jamie Lien of Google Advanced Technology and Projects</a:t>
            </a:r>
          </a:p>
          <a:p>
            <a:pPr marL="628650" lvl="3" indent="-171450">
              <a:lnSpc>
                <a:spcPct val="150000"/>
              </a:lnSpc>
              <a:spcBef>
                <a:spcPts val="0"/>
              </a:spcBef>
              <a:buClrTx/>
              <a:buSzPct val="100000"/>
            </a:pPr>
            <a:r>
              <a:rPr lang="en-US" sz="1200" dirty="0"/>
              <a:t>Prof Fauzia Ahmad of Temple University</a:t>
            </a:r>
          </a:p>
          <a:p>
            <a:pPr marL="628650" lvl="3" indent="-171450">
              <a:lnSpc>
                <a:spcPct val="150000"/>
              </a:lnSpc>
              <a:spcBef>
                <a:spcPts val="0"/>
              </a:spcBef>
              <a:buClrTx/>
              <a:buSzPct val="100000"/>
            </a:pPr>
            <a:r>
              <a:rPr lang="en-US" sz="1200" dirty="0" err="1"/>
              <a:t>Dr</a:t>
            </a:r>
            <a:r>
              <a:rPr lang="en-US" sz="1200" dirty="0"/>
              <a:t> James Palmer of </a:t>
            </a:r>
            <a:r>
              <a:rPr lang="en-US" sz="1200" dirty="0" err="1"/>
              <a:t>Silentium</a:t>
            </a:r>
            <a:r>
              <a:rPr lang="en-US" sz="1200" dirty="0"/>
              <a:t> </a:t>
            </a:r>
            <a:r>
              <a:rPr lang="en-US" sz="1200" dirty="0" err="1"/>
              <a:t>Defence</a:t>
            </a:r>
            <a:endParaRPr lang="en-US" sz="1200" dirty="0"/>
          </a:p>
        </p:txBody>
      </p:sp>
      <p:pic>
        <p:nvPicPr>
          <p:cNvPr id="5" name="Picture 4">
            <a:extLst>
              <a:ext uri="{FF2B5EF4-FFF2-40B4-BE49-F238E27FC236}">
                <a16:creationId xmlns:a16="http://schemas.microsoft.com/office/drawing/2014/main" id="{7E33FA63-82E8-704D-9139-BE72F3746D1A}"/>
              </a:ext>
            </a:extLst>
          </p:cNvPr>
          <p:cNvPicPr>
            <a:picLocks noChangeAspect="1"/>
          </p:cNvPicPr>
          <p:nvPr/>
        </p:nvPicPr>
        <p:blipFill>
          <a:blip r:embed="rId3"/>
          <a:stretch>
            <a:fillRect/>
          </a:stretch>
        </p:blipFill>
        <p:spPr>
          <a:xfrm>
            <a:off x="281927" y="3301492"/>
            <a:ext cx="4851219" cy="3230354"/>
          </a:xfrm>
          <a:prstGeom prst="rect">
            <a:avLst/>
          </a:prstGeom>
        </p:spPr>
      </p:pic>
      <p:sp>
        <p:nvSpPr>
          <p:cNvPr id="6" name="TextBox 5">
            <a:extLst>
              <a:ext uri="{FF2B5EF4-FFF2-40B4-BE49-F238E27FC236}">
                <a16:creationId xmlns:a16="http://schemas.microsoft.com/office/drawing/2014/main" id="{99A93F47-7A1A-4E44-9D28-9F44D3629C6D}"/>
              </a:ext>
            </a:extLst>
          </p:cNvPr>
          <p:cNvSpPr txBox="1"/>
          <p:nvPr/>
        </p:nvSpPr>
        <p:spPr>
          <a:xfrm>
            <a:off x="5295900" y="2921000"/>
            <a:ext cx="3619500" cy="3385542"/>
          </a:xfrm>
          <a:prstGeom prst="rect">
            <a:avLst/>
          </a:prstGeom>
          <a:ln>
            <a:noFill/>
          </a:ln>
        </p:spPr>
        <p:txBody>
          <a:bodyPr wrap="square" rtlCol="0">
            <a:spAutoFit/>
          </a:bodyPr>
          <a:lstStyle/>
          <a:p>
            <a:r>
              <a:rPr lang="en-US" sz="1400" dirty="0"/>
              <a:t>Panelists shared career experiences, and answered questions ranging from how they became involved in radar technology to what male engineers can do to foster an inclusive workplace for their female colleagues. The session was well received by the audience, and provided an opportunity to learn from these highly successful researchers. Thanks go to the panelists, chairs, and </a:t>
            </a:r>
            <a:r>
              <a:rPr lang="en-US" sz="1400" dirty="0" err="1"/>
              <a:t>Dr</a:t>
            </a:r>
            <a:r>
              <a:rPr lang="en-US" sz="1400" dirty="0"/>
              <a:t> Pina </a:t>
            </a:r>
            <a:r>
              <a:rPr lang="en-US" sz="1400" dirty="0" err="1"/>
              <a:t>Dall’Armi-Stoks</a:t>
            </a:r>
            <a:r>
              <a:rPr lang="en-US" sz="1400" dirty="0"/>
              <a:t> and A/Prof Vaughan Clarkson for their efforts in arranging the event.</a:t>
            </a:r>
            <a:endParaRPr lang="en-US" sz="1600" dirty="0">
              <a:latin typeface="Verdana" pitchFamily="34" charset="0"/>
              <a:ea typeface="Verdana" pitchFamily="34" charset="0"/>
              <a:cs typeface="Verdana" pitchFamily="34" charset="0"/>
            </a:endParaRPr>
          </a:p>
          <a:p>
            <a:endParaRPr lang="en-US" dirty="0"/>
          </a:p>
        </p:txBody>
      </p:sp>
    </p:spTree>
    <p:extLst>
      <p:ext uri="{BB962C8B-B14F-4D97-AF65-F5344CB8AC3E}">
        <p14:creationId xmlns:p14="http://schemas.microsoft.com/office/powerpoint/2010/main" val="175974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WIE International Leadership Conference (WIE-ILC)</a:t>
            </a:r>
          </a:p>
        </p:txBody>
      </p:sp>
      <p:sp>
        <p:nvSpPr>
          <p:cNvPr id="3" name="Content Placeholder 2"/>
          <p:cNvSpPr>
            <a:spLocks noGrp="1"/>
          </p:cNvSpPr>
          <p:nvPr>
            <p:ph sz="half" idx="11"/>
          </p:nvPr>
        </p:nvSpPr>
        <p:spPr>
          <a:xfrm>
            <a:off x="281927" y="1302052"/>
            <a:ext cx="4457359" cy="5213048"/>
          </a:xfrm>
        </p:spPr>
        <p:txBody>
          <a:bodyPr numCol="1"/>
          <a:lstStyle/>
          <a:p>
            <a:pPr lvl="1" eaLnBrk="1" hangingPunct="1">
              <a:spcBef>
                <a:spcPts val="0"/>
              </a:spcBef>
              <a:buClrTx/>
              <a:buSzPct val="95000"/>
              <a:buFont typeface="Wingdings" pitchFamily="2" charset="2"/>
              <a:buChar char="§"/>
            </a:pPr>
            <a:endParaRPr lang="en-US" b="1" dirty="0">
              <a:solidFill>
                <a:srgbClr val="3366FF"/>
              </a:solidFill>
              <a:latin typeface="Verdana" pitchFamily="34" charset="0"/>
              <a:ea typeface="Verdana" pitchFamily="34" charset="0"/>
              <a:cs typeface="Verdana" pitchFamily="34" charset="0"/>
            </a:endParaRPr>
          </a:p>
          <a:p>
            <a:pPr marL="342900" lvl="1" indent="-342900">
              <a:spcBef>
                <a:spcPts val="1800"/>
              </a:spcBef>
              <a:buSzPct val="100000"/>
              <a:buFont typeface="Wingdings" panose="05000000000000000000" pitchFamily="2" charset="2"/>
              <a:buChar char="q"/>
            </a:pPr>
            <a:r>
              <a:rPr lang="en-US" sz="2200" dirty="0">
                <a:latin typeface="Verdana" pitchFamily="34" charset="0"/>
                <a:ea typeface="Verdana" pitchFamily="34" charset="0"/>
                <a:cs typeface="Verdana" pitchFamily="34" charset="0"/>
              </a:rPr>
              <a:t>WIE ILC: May 25-27, 2019</a:t>
            </a:r>
            <a:endParaRPr lang="en-US" sz="2000" dirty="0">
              <a:latin typeface="Verdana" pitchFamily="34" charset="0"/>
              <a:ea typeface="Verdana" pitchFamily="34" charset="0"/>
              <a:cs typeface="Verdana" pitchFamily="34" charset="0"/>
            </a:endParaRPr>
          </a:p>
          <a:p>
            <a:pPr marL="620713" lvl="3" indent="-163513">
              <a:spcBef>
                <a:spcPts val="0"/>
              </a:spcBef>
              <a:buSzPct val="100000"/>
              <a:buFont typeface="Wingdings" panose="05000000000000000000" pitchFamily="2" charset="2"/>
              <a:buChar char="§"/>
            </a:pPr>
            <a:r>
              <a:rPr lang="en-US" sz="2000" dirty="0">
                <a:latin typeface="Verdana" pitchFamily="34" charset="0"/>
                <a:ea typeface="Verdana" pitchFamily="34" charset="0"/>
                <a:cs typeface="Verdana" pitchFamily="34" charset="0"/>
              </a:rPr>
              <a:t>1200+ </a:t>
            </a:r>
          </a:p>
          <a:p>
            <a:pPr marL="620713" lvl="3" indent="-163513">
              <a:spcBef>
                <a:spcPts val="0"/>
              </a:spcBef>
              <a:buSzPct val="100000"/>
              <a:buFont typeface="Wingdings" panose="05000000000000000000" pitchFamily="2" charset="2"/>
              <a:buChar char="§"/>
            </a:pPr>
            <a:r>
              <a:rPr lang="en-US" sz="2000" dirty="0">
                <a:latin typeface="Verdana" pitchFamily="34" charset="0"/>
                <a:ea typeface="Verdana" pitchFamily="34" charset="0"/>
                <a:cs typeface="Verdana" pitchFamily="34" charset="0"/>
              </a:rPr>
              <a:t>Moving to Austin, TX</a:t>
            </a:r>
          </a:p>
          <a:p>
            <a:pPr marL="342900" lvl="1" indent="-342900">
              <a:lnSpc>
                <a:spcPct val="150000"/>
              </a:lnSpc>
              <a:spcBef>
                <a:spcPts val="1800"/>
              </a:spcBef>
              <a:buSzPct val="100000"/>
              <a:buFont typeface="Wingdings" panose="05000000000000000000" pitchFamily="2" charset="2"/>
              <a:buChar char="q"/>
            </a:pPr>
            <a:r>
              <a:rPr lang="en-US" sz="2200" dirty="0">
                <a:latin typeface="Verdana" pitchFamily="34" charset="0"/>
                <a:ea typeface="Verdana" pitchFamily="34" charset="0"/>
                <a:cs typeface="Verdana" pitchFamily="34" charset="0"/>
              </a:rPr>
              <a:t>“WIE Leadership Summits” organized </a:t>
            </a:r>
          </a:p>
          <a:p>
            <a:pPr marL="803593" lvl="4" indent="-163513">
              <a:lnSpc>
                <a:spcPct val="150000"/>
              </a:lnSpc>
              <a:spcBef>
                <a:spcPts val="0"/>
              </a:spcBef>
              <a:buClrTx/>
              <a:buSzPct val="100000"/>
              <a:buFont typeface="Wingdings" panose="05000000000000000000" pitchFamily="2" charset="2"/>
              <a:buChar char="§"/>
            </a:pPr>
            <a:r>
              <a:rPr lang="en-US" sz="1700" dirty="0">
                <a:latin typeface="Verdana" pitchFamily="34" charset="0"/>
                <a:ea typeface="Verdana" pitchFamily="34" charset="0"/>
                <a:cs typeface="Verdana" pitchFamily="34" charset="0"/>
              </a:rPr>
              <a:t> AESS DL spoke at WIE Tech Summit for Women in National Laboratories </a:t>
            </a:r>
          </a:p>
          <a:p>
            <a:pPr marL="620713" lvl="3" indent="-163513">
              <a:spcBef>
                <a:spcPts val="0"/>
              </a:spcBef>
              <a:buSzPct val="100000"/>
              <a:buFont typeface="Wingdings" panose="05000000000000000000" pitchFamily="2" charset="2"/>
              <a:buChar char="§"/>
            </a:pPr>
            <a:endParaRPr lang="en-US" sz="2000" dirty="0">
              <a:latin typeface="Verdana" pitchFamily="34" charset="0"/>
              <a:ea typeface="Verdana" pitchFamily="34" charset="0"/>
              <a:cs typeface="Verdana" pitchFamily="34" charset="0"/>
            </a:endParaRPr>
          </a:p>
        </p:txBody>
      </p:sp>
      <p:sp>
        <p:nvSpPr>
          <p:cNvPr id="6" name="Content Placeholder 2"/>
          <p:cNvSpPr txBox="1">
            <a:spLocks/>
          </p:cNvSpPr>
          <p:nvPr/>
        </p:nvSpPr>
        <p:spPr>
          <a:xfrm>
            <a:off x="4557888" y="1552877"/>
            <a:ext cx="4161833" cy="4711398"/>
          </a:xfrm>
          <a:prstGeom prst="rect">
            <a:avLst/>
          </a:prstGeom>
          <a:ln>
            <a:noFill/>
          </a:ln>
        </p:spPr>
        <p:txBody>
          <a:bodyPr numCol="1"/>
          <a:lstStyle/>
          <a:p>
            <a:pPr marL="342900" lvl="1" indent="-342900">
              <a:spcBef>
                <a:spcPts val="1800"/>
              </a:spcBef>
              <a:buSzPct val="100000"/>
              <a:buFont typeface="Wingdings" panose="05000000000000000000" pitchFamily="2" charset="2"/>
              <a:buChar char="q"/>
            </a:pPr>
            <a:endParaRPr lang="en-US" sz="2200" dirty="0">
              <a:latin typeface="Verdana" pitchFamily="34" charset="0"/>
              <a:ea typeface="Verdana" pitchFamily="34" charset="0"/>
              <a:cs typeface="Verdana" pitchFamily="34" charset="0"/>
            </a:endParaRPr>
          </a:p>
          <a:p>
            <a:pPr marL="342900" lvl="1" indent="-342900">
              <a:spcBef>
                <a:spcPts val="1800"/>
              </a:spcBef>
              <a:buSzPct val="100000"/>
              <a:buFont typeface="Wingdings" panose="05000000000000000000" pitchFamily="2" charset="2"/>
              <a:buChar char="q"/>
            </a:pPr>
            <a:endParaRPr lang="en-US" sz="2200" dirty="0">
              <a:latin typeface="Verdana" pitchFamily="34" charset="0"/>
              <a:ea typeface="Verdana" pitchFamily="34" charset="0"/>
              <a:cs typeface="Verdana" pitchFamily="34" charset="0"/>
            </a:endParaRPr>
          </a:p>
          <a:p>
            <a:pPr marL="342900" lvl="1" indent="-342900">
              <a:spcBef>
                <a:spcPts val="1800"/>
              </a:spcBef>
              <a:buSzPct val="100000"/>
              <a:buFont typeface="Wingdings" panose="05000000000000000000" pitchFamily="2" charset="2"/>
              <a:buChar char="q"/>
            </a:pPr>
            <a:endParaRPr lang="en-US" sz="2200" dirty="0">
              <a:latin typeface="Verdana" pitchFamily="34" charset="0"/>
              <a:ea typeface="Verdana" pitchFamily="34" charset="0"/>
              <a:cs typeface="Verdana" pitchFamily="34" charset="0"/>
            </a:endParaRPr>
          </a:p>
          <a:p>
            <a:pPr marL="342900" lvl="1" indent="-342900">
              <a:spcBef>
                <a:spcPts val="1800"/>
              </a:spcBef>
              <a:buSzPct val="100000"/>
              <a:buFont typeface="Wingdings" panose="05000000000000000000" pitchFamily="2" charset="2"/>
              <a:buChar char="q"/>
            </a:pPr>
            <a:endParaRPr lang="en-US" sz="2200" dirty="0">
              <a:latin typeface="Verdana" pitchFamily="34" charset="0"/>
              <a:ea typeface="Verdana" pitchFamily="34" charset="0"/>
              <a:cs typeface="Verdana"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774" y="1790256"/>
            <a:ext cx="3959352" cy="3066288"/>
          </a:xfrm>
          <a:prstGeom prst="rect">
            <a:avLst/>
          </a:prstGeom>
        </p:spPr>
      </p:pic>
    </p:spTree>
    <p:extLst>
      <p:ext uri="{BB962C8B-B14F-4D97-AF65-F5344CB8AC3E}">
        <p14:creationId xmlns:p14="http://schemas.microsoft.com/office/powerpoint/2010/main" val="375311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WIE Advocacy</a:t>
            </a:r>
          </a:p>
        </p:txBody>
      </p:sp>
      <p:sp>
        <p:nvSpPr>
          <p:cNvPr id="3" name="Content Placeholder 2"/>
          <p:cNvSpPr>
            <a:spLocks noGrp="1"/>
          </p:cNvSpPr>
          <p:nvPr>
            <p:ph sz="half" idx="11"/>
          </p:nvPr>
        </p:nvSpPr>
        <p:spPr>
          <a:xfrm>
            <a:off x="281927" y="1302052"/>
            <a:ext cx="8466961" cy="5213048"/>
          </a:xfrm>
        </p:spPr>
        <p:txBody>
          <a:bodyPr numCol="1"/>
          <a:lstStyle/>
          <a:p>
            <a:pPr lvl="0"/>
            <a:r>
              <a:rPr lang="en-US" sz="2000" dirty="0"/>
              <a:t>Edit a spotlight column in the Society Newsletter, enhancing diversity and inclusion.</a:t>
            </a:r>
          </a:p>
          <a:p>
            <a:pPr lvl="1"/>
            <a:r>
              <a:rPr lang="en-US" dirty="0"/>
              <a:t>Focus on IEEE WIE members’ activities, international WIE affinity group activities.</a:t>
            </a:r>
            <a:r>
              <a:rPr lang="en-US" sz="2400" dirty="0"/>
              <a:t> </a:t>
            </a:r>
          </a:p>
          <a:p>
            <a:pPr lvl="0"/>
            <a:r>
              <a:rPr lang="en-US" sz="2000" dirty="0"/>
              <a:t>Consider publishing a special issue of Society/Council publication to highlight the contributions of women. This may contain technical papers and informal portraits of members at different stages in career, diverse geographic areas, and from industry, academic, and regulatory bodies.</a:t>
            </a:r>
          </a:p>
          <a:p>
            <a:r>
              <a:rPr lang="en-US" sz="2000" dirty="0"/>
              <a:t>Maintain a dedicate Society WIE web page promoting your Society’s WIE activities and initiatives </a:t>
            </a:r>
            <a:endParaRPr lang="en-US" sz="3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67177344"/>
      </p:ext>
    </p:extLst>
  </p:cSld>
  <p:clrMapOvr>
    <a:masterClrMapping/>
  </p:clrMapOvr>
</p:sld>
</file>

<file path=ppt/theme/theme1.xml><?xml version="1.0" encoding="utf-8"?>
<a:theme xmlns:a="http://schemas.openxmlformats.org/drawingml/2006/main" name="ieee_presentation_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ieee_presentation_template.pot</Template>
  <TotalTime>1345</TotalTime>
  <Words>624</Words>
  <Application>Microsoft Macintosh PowerPoint</Application>
  <PresentationFormat>On-screen Show (4:3)</PresentationFormat>
  <Paragraphs>65</Paragraphs>
  <Slides>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ＭＳ Ｐゴシック</vt:lpstr>
      <vt:lpstr>ＭＳ Ｐゴシック</vt:lpstr>
      <vt:lpstr>Arial</vt:lpstr>
      <vt:lpstr>Calibri</vt:lpstr>
      <vt:lpstr>Courier New</vt:lpstr>
      <vt:lpstr>Lucida Grande</vt:lpstr>
      <vt:lpstr>Times New Roman</vt:lpstr>
      <vt:lpstr>Verdana</vt:lpstr>
      <vt:lpstr>Wingdings</vt:lpstr>
      <vt:lpstr>ieee_presentation_template</vt:lpstr>
      <vt:lpstr>Women in Engineering</vt:lpstr>
      <vt:lpstr>IEEE Women in Engineering (WIE) </vt:lpstr>
      <vt:lpstr>IEEE WIE Committee</vt:lpstr>
      <vt:lpstr>IEEE WIE Conferences Strategy</vt:lpstr>
      <vt:lpstr>AESS and IEEE WIE Conferences Strategy</vt:lpstr>
      <vt:lpstr>WIE/YP at 2018 International Radar Conference</vt:lpstr>
      <vt:lpstr>IEEE WIE International Leadership Conference (WIE-ILC)</vt:lpstr>
      <vt:lpstr>More WIE Advocacy</vt:lpstr>
    </vt:vector>
  </TitlesOfParts>
  <Company>IEEE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Kathleen Kramer</cp:lastModifiedBy>
  <cp:revision>162</cp:revision>
  <cp:lastPrinted>2014-10-07T17:40:42Z</cp:lastPrinted>
  <dcterms:created xsi:type="dcterms:W3CDTF">2012-11-14T18:53:32Z</dcterms:created>
  <dcterms:modified xsi:type="dcterms:W3CDTF">2018-09-24T21:25:08Z</dcterms:modified>
</cp:coreProperties>
</file>